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5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5004048" y="1988840"/>
            <a:ext cx="720080" cy="72008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419872" y="2492896"/>
            <a:ext cx="576064" cy="50405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6093296"/>
            <a:ext cx="9144000" cy="76470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" y="0"/>
            <a:ext cx="9143999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Haettenschweiler" pitchFamily="34" charset="0"/>
              </a:rPr>
              <a:t>СПИРТЫ</a:t>
            </a:r>
            <a:br>
              <a:rPr lang="ru-RU" sz="4000" dirty="0">
                <a:latin typeface="Haettenschweiler" pitchFamily="34" charset="0"/>
              </a:rPr>
            </a:br>
            <a:br>
              <a:rPr lang="ru-RU" sz="4000" dirty="0">
                <a:latin typeface="Haettenschweiler" pitchFamily="34" charset="0"/>
              </a:rPr>
            </a:br>
            <a:br>
              <a:rPr lang="ru-RU" sz="4000" dirty="0">
                <a:latin typeface="Haettenschweiler" pitchFamily="34" charset="0"/>
              </a:rPr>
            </a:br>
            <a:endParaRPr lang="ru-RU" sz="4000" dirty="0">
              <a:latin typeface="Haettenschweiler" pitchFamily="34" charset="0"/>
            </a:endParaRPr>
          </a:p>
          <a:p>
            <a:pPr algn="ctr"/>
            <a:endParaRPr lang="ru-RU" sz="4000" dirty="0">
              <a:latin typeface="Haettenschweiler" pitchFamily="34" charset="0"/>
            </a:endParaRPr>
          </a:p>
          <a:p>
            <a:pPr algn="ctr"/>
            <a:endParaRPr lang="ru-RU" sz="4000" dirty="0">
              <a:latin typeface="Haettenschweiler" pitchFamily="34" charset="0"/>
            </a:endParaRPr>
          </a:p>
          <a:p>
            <a:pPr algn="ctr"/>
            <a:endParaRPr lang="ru-RU" sz="4000" dirty="0">
              <a:latin typeface="Haettenschweiler" pitchFamily="34" charset="0"/>
            </a:endParaRPr>
          </a:p>
          <a:p>
            <a:pPr algn="ctr"/>
            <a:endParaRPr lang="ru-RU" sz="4000" dirty="0">
              <a:latin typeface="Haettenschweiler" pitchFamily="34" charset="0"/>
            </a:endParaRPr>
          </a:p>
          <a:p>
            <a:pPr algn="ctr"/>
            <a:br>
              <a:rPr lang="ru-RU" sz="4000" dirty="0">
                <a:latin typeface="Haettenschweiler" pitchFamily="34" charset="0"/>
              </a:rPr>
            </a:br>
            <a:br>
              <a:rPr lang="ru-RU" sz="4000" dirty="0">
                <a:latin typeface="Haettenschweiler" pitchFamily="34" charset="0"/>
              </a:rPr>
            </a:br>
            <a:endParaRPr lang="ru-RU" sz="4000" dirty="0">
              <a:latin typeface="Haettenschweiler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627784" y="3717032"/>
            <a:ext cx="3744416" cy="8640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image.flaticon.com/icons/png/512/263/26326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196752"/>
            <a:ext cx="3600400" cy="3600401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3347864" y="2060848"/>
            <a:ext cx="216024" cy="21602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48680"/>
            <a:ext cx="2843808" cy="1440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1"/>
            <a:ext cx="91440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latin typeface="Lato Light" pitchFamily="34" charset="0"/>
                <a:cs typeface="Lato Light" pitchFamily="34" charset="0"/>
              </a:rPr>
              <a:t>Спирты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- кислородсодержащие органические соединения, обязательно содержащие один или несколько гидроксилов (групп ОН—), их также называют алкоголи. Первый член гомологического ряда - метанол ( CH</a:t>
            </a:r>
            <a:r>
              <a:rPr lang="ru-RU" baseline="-25000" dirty="0">
                <a:latin typeface="Lato Light" pitchFamily="34" charset="0"/>
                <a:cs typeface="Lato Light" pitchFamily="34" charset="0"/>
              </a:rPr>
              <a:t>3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OH ). Общая формула их гомологического ряда – ( C</a:t>
            </a:r>
            <a:r>
              <a:rPr lang="ru-RU" baseline="-25000" dirty="0">
                <a:latin typeface="Lato Light" pitchFamily="34" charset="0"/>
                <a:cs typeface="Lato Light" pitchFamily="34" charset="0"/>
              </a:rPr>
              <a:t>n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H</a:t>
            </a:r>
            <a:r>
              <a:rPr lang="ru-RU" baseline="-25000" dirty="0">
                <a:latin typeface="Lato Light" pitchFamily="34" charset="0"/>
                <a:cs typeface="Lato Light" pitchFamily="34" charset="0"/>
              </a:rPr>
              <a:t>2n+1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OH ).</a:t>
            </a:r>
          </a:p>
        </p:txBody>
      </p:sp>
      <p:pic>
        <p:nvPicPr>
          <p:cNvPr id="1026" name="Picture 2" descr="ÐÐ´Ð½Ð¾Ð°ÑÐ¾Ð¼Ð½ÑÐµ, Ð´Ð²ÑÑÐ°ÑÐ¾Ð¼Ð½ÑÐµ, ÑÑÐµÑÐ°ÑÐ¾Ð¼Ð½ÑÐµ ÑÐ¿Ð¸ÑÑ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933056"/>
            <a:ext cx="7905254" cy="29249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06896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По числу OH групп спирты бывают одноатомными (1 группа OH), двухатомными (2 группы OH - гликоли), трехатомными (3 группы OH - глицерины) и т.д.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348880"/>
            <a:ext cx="8136904" cy="4571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5157192"/>
            <a:ext cx="9144000" cy="17008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Одноатомные спирты также подразделяются в зависимости от положения OH-группы: первичные (OH-группа у первичного атома углерода), вторичные (OH-группа у вторичного атома углерода) и третичные (OH-группа у третичного атома углерода).</a:t>
            </a:r>
          </a:p>
        </p:txBody>
      </p:sp>
      <p:pic>
        <p:nvPicPr>
          <p:cNvPr id="15362" name="Picture 2" descr="ÐÐµÑÐ²Ð¸ÑÐ½ÑÐµ, Ð²ÑÐ¾ÑÐ¸ÑÐ½ÑÐµ, ÑÑÐµÑÐ¸ÑÐ½ÑÐµ ÑÐ¿Ð¸ÑÑ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24744"/>
            <a:ext cx="7236296" cy="2677430"/>
          </a:xfrm>
          <a:prstGeom prst="rect">
            <a:avLst/>
          </a:prstGeom>
          <a:noFill/>
        </p:spPr>
      </p:pic>
      <p:pic>
        <p:nvPicPr>
          <p:cNvPr id="15366" name="Picture 6" descr="https://media.abon-news.ru/2020/02/21.jpg?v=15816045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3645024"/>
            <a:ext cx="4509440" cy="32129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16016" y="3244334"/>
            <a:ext cx="44279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pc="600" dirty="0">
              <a:latin typeface="Lato Light" pitchFamily="34" charset="0"/>
              <a:cs typeface="Lato Light" pitchFamily="34" charset="0"/>
            </a:endParaRPr>
          </a:p>
          <a:p>
            <a:r>
              <a:rPr lang="ru-RU" spc="600" dirty="0" err="1">
                <a:latin typeface="Lato Light" pitchFamily="34" charset="0"/>
                <a:cs typeface="Lato Light" pitchFamily="34" charset="0"/>
              </a:rPr>
              <a:t>Спиртзавод</a:t>
            </a:r>
            <a:r>
              <a:rPr lang="ru-RU" spc="600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spc="600" dirty="0" err="1">
                <a:latin typeface="Lato Light" pitchFamily="34" charset="0"/>
                <a:cs typeface="Lato Light" pitchFamily="34" charset="0"/>
              </a:rPr>
              <a:t>Теньгушевский</a:t>
            </a:r>
            <a:endParaRPr lang="ru-RU" spc="600" dirty="0"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3645024"/>
            <a:ext cx="4104456" cy="12241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636912"/>
            <a:ext cx="6228184" cy="4221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404664"/>
            <a:ext cx="3491880" cy="7200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Lato Light" pitchFamily="34" charset="0"/>
                <a:cs typeface="Lato Light" pitchFamily="34" charset="0"/>
              </a:rPr>
              <a:t>Слово «спирт» 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пришло в наш язык благодаря заимствованию английского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spirit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(от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spiritus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— лат. «душа, дух, дыхание»). </a:t>
            </a: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Применение спиртов происходит во многих сферах деятельности — медицине, косметологии, промышленности.</a:t>
            </a:r>
          </a:p>
        </p:txBody>
      </p:sp>
      <p:pic>
        <p:nvPicPr>
          <p:cNvPr id="16386" name="Picture 2" descr="https://www.absolutfans.at/wp-content/uploads/2013/10/Absolut-Originality_Production_Bottle-on-Conveyor-Be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420888"/>
            <a:ext cx="6372200" cy="425352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solidFill>
            <a:schemeClr val="accent5">
              <a:lumMod val="60000"/>
              <a:lumOff val="40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3212976"/>
            <a:ext cx="23042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Завод водки </a:t>
            </a:r>
            <a:r>
              <a:rPr lang="en-US" dirty="0" err="1">
                <a:latin typeface="Lato Light" pitchFamily="34" charset="0"/>
                <a:cs typeface="Lato Light" pitchFamily="34" charset="0"/>
              </a:rPr>
              <a:t>Absolut</a:t>
            </a:r>
            <a:endParaRPr lang="ru-RU" dirty="0"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2420888"/>
            <a:ext cx="2448272" cy="33843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100392" y="2132856"/>
            <a:ext cx="864096" cy="47251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780928"/>
            <a:ext cx="6696744" cy="407707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-468560" y="0"/>
            <a:ext cx="1415772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vert270" wrap="square">
            <a:spAutoFit/>
          </a:bodyPr>
          <a:lstStyle/>
          <a:p>
            <a:r>
              <a:rPr lang="ru-RU" sz="8000" b="1" dirty="0">
                <a:latin typeface="Haettenschweiler" pitchFamily="34" charset="0"/>
              </a:rPr>
              <a:t>История открытия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0"/>
            <a:ext cx="8172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Хмельные напитки, в состав которых входит этанол — одноатомный винный спирт, знакомы человечеству с древности. Их готовили из меда и перебродивших фруктов. В древнем Китае в напитки добавляли также рис.</a:t>
            </a:r>
            <a:br>
              <a:rPr lang="ru-RU" dirty="0">
                <a:latin typeface="Lato Light" pitchFamily="34" charset="0"/>
                <a:cs typeface="Lato Light" pitchFamily="34" charset="0"/>
              </a:rPr>
            </a:br>
            <a:r>
              <a:rPr lang="ru-RU" dirty="0">
                <a:latin typeface="Lato Light" pitchFamily="34" charset="0"/>
                <a:cs typeface="Lato Light" pitchFamily="34" charset="0"/>
              </a:rPr>
              <a:t>Спирт из вина был получен на Востоке (VI —VII вв.). Европейские ученые создали его из продуктов брожения в XI в. Российский царский двор познакомился с ним в XIV в.: генуэзское посольство презентовало его как живую воду («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аква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вита»).</a:t>
            </a:r>
          </a:p>
        </p:txBody>
      </p:sp>
      <p:pic>
        <p:nvPicPr>
          <p:cNvPr id="18434" name="Picture 2" descr="https://azovsky.ru/uploads/images/articles/genkrep29072018-02_big-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32856"/>
            <a:ext cx="6871692" cy="45811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028384" y="2132856"/>
            <a:ext cx="830997" cy="47251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Генуэзская крепость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fs01.infourok.ru/images/doc/62/76274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56895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В природе спирты встречаются в свободным виде. </a:t>
            </a:r>
            <a:br>
              <a:rPr lang="ru-RU" dirty="0">
                <a:latin typeface="Lato Light" pitchFamily="34" charset="0"/>
                <a:cs typeface="Lato Light" pitchFamily="34" charset="0"/>
              </a:rPr>
            </a:br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Спирты в хлебопекарной промышленности, пивоварении, виноделии связано с использованием процесса брожения в этих отраслях. </a:t>
            </a: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Большая часть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феромонов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насекомых представлена спиртами.</a:t>
            </a: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u="sng" dirty="0">
              <a:latin typeface="Lato Light" pitchFamily="34" charset="0"/>
              <a:cs typeface="Lato Light" pitchFamily="34" charset="0"/>
            </a:endParaRPr>
          </a:p>
          <a:p>
            <a:endParaRPr lang="ru-RU" u="sng" dirty="0">
              <a:latin typeface="Lato Light" pitchFamily="34" charset="0"/>
              <a:cs typeface="Lato Light" pitchFamily="34" charset="0"/>
            </a:endParaRPr>
          </a:p>
          <a:p>
            <a:endParaRPr lang="ru-RU" u="sng" dirty="0">
              <a:latin typeface="Lato Light" pitchFamily="34" charset="0"/>
              <a:cs typeface="Lato Light" pitchFamily="34" charset="0"/>
            </a:endParaRPr>
          </a:p>
          <a:p>
            <a:endParaRPr lang="ru-RU" u="sng" dirty="0">
              <a:latin typeface="Lato Light" pitchFamily="34" charset="0"/>
              <a:cs typeface="Lato Light" pitchFamily="34" charset="0"/>
            </a:endParaRPr>
          </a:p>
          <a:p>
            <a:endParaRPr lang="ru-RU" u="sng" dirty="0">
              <a:latin typeface="Lato Light" pitchFamily="34" charset="0"/>
              <a:cs typeface="Lato Light" pitchFamily="34" charset="0"/>
            </a:endParaRPr>
          </a:p>
          <a:p>
            <a:endParaRPr lang="ru-RU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Спиртовые производные углеводов в природе: </a:t>
            </a:r>
            <a:br>
              <a:rPr lang="ru-RU" dirty="0">
                <a:latin typeface="Lato Light" pitchFamily="34" charset="0"/>
                <a:cs typeface="Lato Light" pitchFamily="34" charset="0"/>
              </a:rPr>
            </a:br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Сорбит (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сахороспирт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) — содержится в ягодах рябины, вишни, имеет сладкий вкус.</a:t>
            </a: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Многие растительные душистые вещества — это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терпеновые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спирты: </a:t>
            </a:r>
            <a:br>
              <a:rPr lang="ru-RU" dirty="0">
                <a:latin typeface="Lato Light" pitchFamily="34" charset="0"/>
                <a:cs typeface="Lato Light" pitchFamily="34" charset="0"/>
              </a:rPr>
            </a:br>
            <a:r>
              <a:rPr lang="ru-RU" dirty="0" err="1">
                <a:latin typeface="Lato Light" pitchFamily="34" charset="0"/>
                <a:cs typeface="Lato Light" pitchFamily="34" charset="0"/>
              </a:rPr>
              <a:t>фенхол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— компонент многих плодов, смол хвойных деревьев,</a:t>
            </a: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борнеол — составной элемент древесины,</a:t>
            </a: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ментол — компонент состава герани и мяты.</a:t>
            </a: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Желчь человека, животных содержит желчные многоатомные спирты.</a:t>
            </a:r>
          </a:p>
        </p:txBody>
      </p:sp>
      <p:pic>
        <p:nvPicPr>
          <p:cNvPr id="17410" name="Picture 2" descr="https://natalibrilenova.ru/media/images/1368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6120680" cy="21747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772816"/>
            <a:ext cx="9144000" cy="2088232"/>
          </a:xfrm>
          <a:prstGeom prst="rect">
            <a:avLst/>
          </a:prstGeom>
          <a:solidFill>
            <a:schemeClr val="accent5">
              <a:lumMod val="60000"/>
              <a:lumOff val="4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u="sng" dirty="0">
                <a:latin typeface="Haettenschweiler" pitchFamily="34" charset="0"/>
              </a:rPr>
              <a:t>Про  плоды  боярышника  и  шиповника .</a:t>
            </a:r>
          </a:p>
          <a:p>
            <a:pPr fontAlgn="base"/>
            <a:endParaRPr lang="ru-RU" sz="3200" b="1" u="sng" dirty="0">
              <a:latin typeface="Haettenschweiler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Оба плода содержат до 5 процентов спирта (отсюда и успокаивающий эффект). Ученые обнаружили, что, к примеру, скворцы и дрозды, которые на протяжении сотен лет питались плодами этих кустарников, выработали в организме фермент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алкогольдегидрогеназу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, который помогает им не пьянеть. Причем этот фермент у птиц намного сильнее человеческого. Если бы у нас был такой  фермент в том же объеме, то мы могли бы постоянно пить алкогольные напитки и не пьянеть.</a:t>
            </a:r>
          </a:p>
        </p:txBody>
      </p:sp>
      <p:pic>
        <p:nvPicPr>
          <p:cNvPr id="19458" name="Picture 2" descr="http://komotoz.ru/photo/zhivotnye/images/skvorets/skvorets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852936"/>
            <a:ext cx="3851920" cy="3851920"/>
          </a:xfrm>
          <a:prstGeom prst="rect">
            <a:avLst/>
          </a:prstGeom>
          <a:noFill/>
        </p:spPr>
      </p:pic>
      <p:pic>
        <p:nvPicPr>
          <p:cNvPr id="19462" name="Picture 6" descr="https://dostami.ru/wp-content/uploads/2017/12/plody-shipovn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284804"/>
            <a:ext cx="4752528" cy="31693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u="sng" kern="2000" spc="820" dirty="0">
                <a:latin typeface="Haettenschweiler" pitchFamily="34" charset="0"/>
              </a:rPr>
              <a:t>ФРУКТЫ</a:t>
            </a:r>
            <a:br>
              <a:rPr lang="ru-RU" dirty="0"/>
            </a:br>
            <a:br>
              <a:rPr lang="ru-RU" dirty="0"/>
            </a:br>
            <a:r>
              <a:rPr lang="ru-RU" dirty="0">
                <a:latin typeface="Lato Light" pitchFamily="34" charset="0"/>
                <a:cs typeface="Lato Light" pitchFamily="34" charset="0"/>
              </a:rPr>
              <a:t>Сами по себе бананы абсолютно «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безалкогольны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», но некоторые перезревшие зеленые бананы являются исключением. Пять перезревших бананов — это маленькая бутылка пива, содержащая 10 грамм этанола. Если взрослый мужчина съест примерно 20 средних перезревших бананов, за руль ему уже не сесть. Касается это не только бананов, но и почти всех сладких фруктов. Так, алкоголь содержат апельсины в нормальном состоянии и чуть постоявший в тепле фруктовый сок.</a:t>
            </a:r>
          </a:p>
        </p:txBody>
      </p:sp>
      <p:pic>
        <p:nvPicPr>
          <p:cNvPr id="20482" name="Picture 2" descr="https://sun1-57.userapi.com/impf/SUT-xpA8QDm0cakQRbndy34BflTH3bAx6HVztA/jASTdoeqmos.jpg?size=630x422&amp;quality=96&amp;sign=9cbe5bf10989dde66601b0c9343c8e75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450"/>
            <a:ext cx="6000750" cy="40195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12160" y="5445224"/>
            <a:ext cx="3131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На этом изображении нет оранжевых пикселей, только синие и серые оттенки.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521</Words>
  <Application>Microsoft Office PowerPoint</Application>
  <PresentationFormat>Экран (4:3)</PresentationFormat>
  <Paragraphs>62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Haettenschweiler</vt:lpstr>
      <vt:lpstr>Lato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qwert001920@mail.ru</cp:lastModifiedBy>
  <cp:revision>40</cp:revision>
  <dcterms:created xsi:type="dcterms:W3CDTF">2021-12-11T09:08:38Z</dcterms:created>
  <dcterms:modified xsi:type="dcterms:W3CDTF">2022-05-17T13:49:44Z</dcterms:modified>
</cp:coreProperties>
</file>