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6" r:id="rId6"/>
    <p:sldId id="277" r:id="rId7"/>
    <p:sldId id="272" r:id="rId8"/>
    <p:sldId id="257" r:id="rId9"/>
    <p:sldId id="261" r:id="rId10"/>
    <p:sldId id="262" r:id="rId11"/>
    <p:sldId id="266" r:id="rId12"/>
    <p:sldId id="264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000099"/>
    <a:srgbClr val="6600FF"/>
    <a:srgbClr val="800080"/>
    <a:srgbClr val="8461AB"/>
    <a:srgbClr val="9933FF"/>
    <a:srgbClr val="0066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2000">
              <a:schemeClr val="accent6">
                <a:lumMod val="20000"/>
                <a:lumOff val="80000"/>
              </a:scheme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68960"/>
            <a:ext cx="5104671" cy="3404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683568" y="548680"/>
            <a:ext cx="8064896" cy="216024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Благотворительность</a:t>
            </a:r>
          </a:p>
        </p:txBody>
      </p:sp>
    </p:spTree>
    <p:extLst>
      <p:ext uri="{BB962C8B-B14F-4D97-AF65-F5344CB8AC3E}">
        <p14:creationId xmlns:p14="http://schemas.microsoft.com/office/powerpoint/2010/main" val="3563546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92696"/>
            <a:ext cx="8219256" cy="561662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Причины, побуждающие человека участвовать в благотворительности – </a:t>
            </a: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сострадание и милосердие к другим, стремление быть полезным , служить обществу и его идеалам</a:t>
            </a:r>
          </a:p>
          <a:p>
            <a:pPr marL="0" indent="0" algn="ctr">
              <a:buNone/>
            </a:pP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353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9"/>
            <a:ext cx="8363272" cy="432048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 июля 1995 года Государственной Думой России был принят Федеральный закон «О благотворительной деятельности и благотворительных организациях»</a:t>
            </a:r>
          </a:p>
          <a:p>
            <a:pPr marL="0" indent="0" algn="ctr">
              <a:buNone/>
            </a:pPr>
            <a:endParaRPr lang="ru-RU" sz="4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Статья 1 «Благотворительная деятельность»:</a:t>
            </a:r>
          </a:p>
          <a:p>
            <a:pPr marL="0" indent="0" algn="ctr">
              <a:buNone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«Под благотворительной деятельностью понимается добровольная деятельность граждан и юридических лиц по бескорыстной (безвозмездной или на льготных условиях) передаче гражданам или юридическим лицам имущества, в том числе денежных средств, бескорыстному выполнению работ, предоставлению услуг, оказанию иной поддержки»</a:t>
            </a: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377193"/>
            <a:ext cx="3577580" cy="226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28418"/>
            <a:ext cx="3238500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97233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4088" y="332656"/>
            <a:ext cx="3600400" cy="630026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Фонд Владимира Спивакова помогает молодым талантливым музыкантам, танцорам, художникам, организовывая для них мастер-классы, концерты, туры и выставки </a:t>
            </a:r>
          </a:p>
          <a:p>
            <a:pPr marL="0" indent="0" algn="ctr">
              <a:buNone/>
            </a:pP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Фонд оказывает постоянную поддержку музыкальным школам Москвы, Санкт-Петербурга, Сибири, Урала, Украины, Белоруссии, а также школам искусств и художественным школам. Стипендиаты принимают участие в международных и всероссийских конкурсах и фестивалях</a:t>
            </a:r>
          </a:p>
          <a:p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4657725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16" y="3933056"/>
            <a:ext cx="4667772" cy="2699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26566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260648"/>
            <a:ext cx="5328592" cy="172819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Актером театра и кино Константином Хабенским 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2008 году был создан Благотворительный фонд</a:t>
            </a:r>
          </a:p>
          <a:p>
            <a:pPr marL="0" indent="0" algn="ctr">
              <a:buNone/>
            </a:pPr>
            <a:endParaRPr lang="ru-RU" sz="18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Фонд занимается организацией помощи детям с онкологическими и другими тяжелыми заболеваниями головного мозга </a:t>
            </a:r>
          </a:p>
          <a:p>
            <a:pPr marL="0" indent="0" algn="ctr">
              <a:buNone/>
            </a:pPr>
            <a:r>
              <a:rPr lang="ru-RU" sz="1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работы фонда: помощь в организации лечения, покупка медикаментов, организация реабилитационных программ и психологической поддержки семей детей, проходящих лечение и реабилитации </a:t>
            </a:r>
          </a:p>
          <a:p>
            <a:pPr marL="0" indent="0" algn="ctr">
              <a:buNone/>
            </a:pPr>
            <a:r>
              <a:rPr lang="ru-RU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Важным направлением работы фонда является помощь российским медицинским учреждениям, осуществляющим диагностику и лечение заболеваний головного мозга у детей, и информационная работа, направленная на раннюю диагностику</a:t>
            </a:r>
          </a:p>
          <a:p>
            <a:endParaRPr lang="ru-RU" sz="18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20888"/>
            <a:ext cx="2903984" cy="4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86" y="260647"/>
            <a:ext cx="2880742" cy="192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12074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91264" cy="136815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Актерами Ксенией Алферовой и Егором Бероевым в мае 2012 года был учрежден</a:t>
            </a:r>
            <a:b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благотворительный фонд "Я есть!"</a:t>
            </a:r>
            <a:b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3968" y="1700808"/>
            <a:ext cx="4402832" cy="489654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Его задача — помогать детям с особыми потребностями, тем, кто болен аутизмом, синдромом Дауна и церебральным параличом</a:t>
            </a:r>
          </a:p>
          <a:p>
            <a:pPr marL="0" indent="0" algn="ctr">
              <a:buNone/>
            </a:pPr>
            <a:endParaRPr lang="ru-RU" sz="2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Учредители фонда хотят расширять границы жизни особенных детей, внедрять специальные образовательные программы, оказывать помощь их родителям.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все, чтобы ребята не чувствовали себя другими, чужими</a:t>
            </a:r>
          </a:p>
          <a:p>
            <a:pPr algn="ctr"/>
            <a:endParaRPr lang="ru-RU" sz="18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55" y="1700808"/>
            <a:ext cx="3445811" cy="2501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37112"/>
            <a:ext cx="3453083" cy="2302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1387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id="{FA228425-8554-423F-B0DB-8AEABEDE4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88640"/>
            <a:ext cx="5040560" cy="62646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>
                <a:solidFill>
                  <a:srgbClr val="800000"/>
                </a:solidFill>
              </a:rPr>
              <a:t>ВОЛОНТЁР</a:t>
            </a:r>
            <a:r>
              <a:rPr lang="ru-RU" sz="4800" dirty="0">
                <a:solidFill>
                  <a:srgbClr val="800000"/>
                </a:solidFill>
              </a:rPr>
              <a:t> </a:t>
            </a:r>
          </a:p>
          <a:p>
            <a:pPr marL="0" indent="0">
              <a:buNone/>
            </a:pPr>
            <a:r>
              <a:rPr lang="ru-RU" dirty="0">
                <a:solidFill>
                  <a:srgbClr val="800000"/>
                </a:solidFill>
              </a:rPr>
              <a:t>– это человек, который бесплатно, сознательно и добровольно трудится на благо других людей.</a:t>
            </a:r>
          </a:p>
          <a:p>
            <a:pPr marL="0" indent="0">
              <a:buNone/>
            </a:pPr>
            <a:r>
              <a:rPr lang="ru-RU" dirty="0">
                <a:solidFill>
                  <a:srgbClr val="800000"/>
                </a:solidFill>
              </a:rPr>
              <a:t>Бесплатно, не значит даром. Взамен он получает новую профессию или избавление от одиночества, или чувство нужности кому-то!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9A90FAF-7144-4492-A8E4-BBE4B08D0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104" y="1556792"/>
            <a:ext cx="3403368" cy="340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899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4F825C-CBCC-4492-9AC9-9B2E0798A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rgbClr val="800000"/>
                </a:solidFill>
              </a:rPr>
              <a:t>Синонимом слова "волонтер" является слово "доброволец"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0FD4B8F-3A45-4DEC-B576-E4C9E8403B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564904"/>
            <a:ext cx="4107934" cy="4104456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9A8B3FB-BAEE-47C3-86C5-A3254B8EEF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563165"/>
            <a:ext cx="4107934" cy="410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434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EE44714-2AAA-46EC-8681-24E47A9922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4624"/>
            <a:ext cx="8229600" cy="66967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800000"/>
                </a:solidFill>
              </a:rPr>
              <a:t>Волонтером может быть каждый – независимо от возраста, образования и т.д.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rgbClr val="800000"/>
                </a:solidFill>
              </a:rPr>
              <a:t>Основными принципами волонтерской работы являются: </a:t>
            </a:r>
            <a:r>
              <a:rPr lang="ru-RU" sz="2800" dirty="0">
                <a:solidFill>
                  <a:srgbClr val="800000"/>
                </a:solidFill>
              </a:rPr>
              <a:t>желание помогать людям добровольно, желание делиться своим опытом, учиться самому, добросовестность.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4B678D-3DED-48C1-8CF5-9068B9D75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779156"/>
            <a:ext cx="6096000" cy="406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04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72939D-8D51-44C6-9D65-9A6CA4868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5A65D5B-0A35-41B1-AAD4-67AF107747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BA0C6E-3A2B-422D-A9E0-B228163055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309" y="4077072"/>
            <a:ext cx="4063380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953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F9061A-4E2A-482D-B7DD-FA2222B64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ECE736C-237A-4A46-8DEF-72FBCF6F7B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137357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980728"/>
            <a:ext cx="6408711" cy="2232248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«Благотворительность приходит с раскрытыми ладонями,</a:t>
            </a:r>
            <a:br>
              <a:rPr lang="ru-RU" sz="4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ее назначение – отдавать»</a:t>
            </a:r>
            <a:br>
              <a:rPr lang="ru-RU" sz="4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(Перл Бак)</a:t>
            </a:r>
            <a:br>
              <a:rPr lang="ru-RU" sz="40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000" b="1" i="1" dirty="0">
                <a:solidFill>
                  <a:srgbClr val="800000"/>
                </a:solidFill>
              </a:rPr>
            </a:br>
            <a:endParaRPr lang="ru-RU" sz="4000" b="1" i="1" dirty="0">
              <a:solidFill>
                <a:srgbClr val="800000"/>
              </a:solidFill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069278"/>
            <a:ext cx="5476512" cy="362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93" y="4437111"/>
            <a:ext cx="1689813" cy="2201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72" y="188639"/>
            <a:ext cx="1938657" cy="2591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2849584"/>
            <a:ext cx="26642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Американская писательница(1892-1973), лауреат Нобелевской премии по литературе</a:t>
            </a:r>
          </a:p>
        </p:txBody>
      </p:sp>
    </p:spTree>
    <p:extLst>
      <p:ext uri="{BB962C8B-B14F-4D97-AF65-F5344CB8AC3E}">
        <p14:creationId xmlns:p14="http://schemas.microsoft.com/office/powerpoint/2010/main" val="2295304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5"/>
            <a:ext cx="8291264" cy="208823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Благотворительность- бескорыстная помощь нуждающимся в ней</a:t>
            </a:r>
          </a:p>
          <a:p>
            <a:pPr marL="0" indent="0" algn="ctr">
              <a:buNone/>
            </a:pPr>
            <a:endParaRPr lang="ru-RU" b="1" dirty="0">
              <a:solidFill>
                <a:srgbClr val="66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solidFill>
                <a:srgbClr val="66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 rot="2207533">
            <a:off x="2695946" y="3988669"/>
            <a:ext cx="484632" cy="978408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6600FF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 rot="19565523">
            <a:off x="5739802" y="3996172"/>
            <a:ext cx="484632" cy="978408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5193944"/>
            <a:ext cx="3744416" cy="94965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60032" y="5177428"/>
            <a:ext cx="3672408" cy="9144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творить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9552" y="2792061"/>
            <a:ext cx="8136904" cy="115212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Благотворительность</a:t>
            </a:r>
          </a:p>
        </p:txBody>
      </p:sp>
    </p:spTree>
    <p:extLst>
      <p:ext uri="{BB962C8B-B14F-4D97-AF65-F5344CB8AC3E}">
        <p14:creationId xmlns:p14="http://schemas.microsoft.com/office/powerpoint/2010/main" val="1378323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91264" cy="165618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Отличительная черта благотворительности- свободный и самостоятельный выбор вида и размера пожертвования, объекта, места и времени оказания помощи</a:t>
            </a:r>
            <a:br>
              <a:rPr lang="ru-RU" sz="2400" b="1" dirty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66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04864"/>
            <a:ext cx="8291264" cy="3921299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 и реставрация храмов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нуждающимся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Забота о просвещении народа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Пожертвования на борьбу с захватчиками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Коллекционирование икон и произведений искусства</a:t>
            </a:r>
          </a:p>
        </p:txBody>
      </p:sp>
    </p:spTree>
    <p:extLst>
      <p:ext uri="{BB962C8B-B14F-4D97-AF65-F5344CB8AC3E}">
        <p14:creationId xmlns:p14="http://schemas.microsoft.com/office/powerpoint/2010/main" val="12451311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635</TotalTime>
  <Words>470</Words>
  <Application>Microsoft Office PowerPoint</Application>
  <PresentationFormat>Экран (4:3)</PresentationFormat>
  <Paragraphs>39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Синонимом слова "волонтер" является слово "доброволец"</vt:lpstr>
      <vt:lpstr>Презентация PowerPoint</vt:lpstr>
      <vt:lpstr>Презентация PowerPoint</vt:lpstr>
      <vt:lpstr>Презентация PowerPoint</vt:lpstr>
      <vt:lpstr>«Благотворительность приходит с раскрытыми ладонями,  ее назначение – отдавать»   (Перл Бак)  </vt:lpstr>
      <vt:lpstr>Презентация PowerPoint</vt:lpstr>
      <vt:lpstr>Отличительная черта благотворительности- свободный и самостоятельный выбор вида и размера пожертвования, объекта, места и времени оказания помощи </vt:lpstr>
      <vt:lpstr>Презентация PowerPoint</vt:lpstr>
      <vt:lpstr>Презентация PowerPoint</vt:lpstr>
      <vt:lpstr>Презентация PowerPoint</vt:lpstr>
      <vt:lpstr>Презентация PowerPoint</vt:lpstr>
      <vt:lpstr>Актерами Ксенией Алферовой и Егором Бероевым в мае 2012 года был учрежден  благотворительный фонд "Я есть!"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Благотворительность в России</dc:title>
  <dc:creator>User</dc:creator>
  <cp:lastModifiedBy>Учитель</cp:lastModifiedBy>
  <cp:revision>50</cp:revision>
  <dcterms:created xsi:type="dcterms:W3CDTF">2016-01-31T19:35:21Z</dcterms:created>
  <dcterms:modified xsi:type="dcterms:W3CDTF">2022-02-22T10:56:19Z</dcterms:modified>
</cp:coreProperties>
</file>