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9"/>
  </p:notesMasterIdLst>
  <p:sldIdLst>
    <p:sldId id="256" r:id="rId2"/>
    <p:sldId id="261" r:id="rId3"/>
    <p:sldId id="257" r:id="rId4"/>
    <p:sldId id="264" r:id="rId5"/>
    <p:sldId id="273" r:id="rId6"/>
    <p:sldId id="262" r:id="rId7"/>
    <p:sldId id="265" r:id="rId8"/>
    <p:sldId id="274" r:id="rId9"/>
    <p:sldId id="275" r:id="rId10"/>
    <p:sldId id="276" r:id="rId11"/>
    <p:sldId id="277" r:id="rId12"/>
    <p:sldId id="266" r:id="rId13"/>
    <p:sldId id="271" r:id="rId14"/>
    <p:sldId id="267" r:id="rId15"/>
    <p:sldId id="268" r:id="rId16"/>
    <p:sldId id="269" r:id="rId17"/>
    <p:sldId id="284" r:id="rId18"/>
    <p:sldId id="278" r:id="rId19"/>
    <p:sldId id="283" r:id="rId20"/>
    <p:sldId id="263" r:id="rId21"/>
    <p:sldId id="279" r:id="rId22"/>
    <p:sldId id="285" r:id="rId23"/>
    <p:sldId id="286" r:id="rId24"/>
    <p:sldId id="287" r:id="rId25"/>
    <p:sldId id="259" r:id="rId26"/>
    <p:sldId id="280" r:id="rId27"/>
    <p:sldId id="25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5" autoAdjust="0"/>
    <p:restoredTop sz="94689" autoAdjust="0"/>
  </p:normalViewPr>
  <p:slideViewPr>
    <p:cSldViewPr>
      <p:cViewPr varScale="1">
        <p:scale>
          <a:sx n="83" d="100"/>
          <a:sy n="83" d="100"/>
        </p:scale>
        <p:origin x="-869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991B5-EFBD-40DB-8AEF-F23A4D272EC3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11598-3A80-401B-A078-3B90218C5D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74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79EEF7A-E4BE-4C95-9D07-1D3A38EC84DA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D07A935-950D-4313-80C1-793CC056D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EF7A-E4BE-4C95-9D07-1D3A38EC84DA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7A935-950D-4313-80C1-793CC056D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EF7A-E4BE-4C95-9D07-1D3A38EC84DA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7A935-950D-4313-80C1-793CC056D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748088"/>
            <a:ext cx="9142413" cy="11890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13E32-0D35-4A19-9E89-4493753F3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79EEF7A-E4BE-4C95-9D07-1D3A38EC84DA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D07A935-950D-4313-80C1-793CC056D9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79EEF7A-E4BE-4C95-9D07-1D3A38EC84DA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D07A935-950D-4313-80C1-793CC056D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EF7A-E4BE-4C95-9D07-1D3A38EC84DA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7A935-950D-4313-80C1-793CC056D9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EF7A-E4BE-4C95-9D07-1D3A38EC84DA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7A935-950D-4313-80C1-793CC056D9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79EEF7A-E4BE-4C95-9D07-1D3A38EC84DA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07A935-950D-4313-80C1-793CC056D9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EF7A-E4BE-4C95-9D07-1D3A38EC84DA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7A935-950D-4313-80C1-793CC056D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79EEF7A-E4BE-4C95-9D07-1D3A38EC84DA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D07A935-950D-4313-80C1-793CC056D9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79EEF7A-E4BE-4C95-9D07-1D3A38EC84DA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07A935-950D-4313-80C1-793CC056D9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79EEF7A-E4BE-4C95-9D07-1D3A38EC84DA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D07A935-950D-4313-80C1-793CC056D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slide" Target="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0;&#1089;&#1090;&#1086;&#1088;&#1080;&#1103;%205\&#1056;&#1080;&#1084;\&#1088;&#1072;&#1073;&#1089;&#1090;&#1074;&#1086;%20&#1074;%20&#1056;&#1080;&#1084;&#1077;\&#1084;&#1086;&#1076;&#1072;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slide" Target="slide5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13.xml"/><Relationship Id="rId3" Type="http://schemas.openxmlformats.org/officeDocument/2006/relationships/slide" Target="slide10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6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0" Type="http://schemas.openxmlformats.org/officeDocument/2006/relationships/slide" Target="slide22.xml"/><Relationship Id="rId4" Type="http://schemas.openxmlformats.org/officeDocument/2006/relationships/slide" Target="slide14.xml"/><Relationship Id="rId9" Type="http://schemas.openxmlformats.org/officeDocument/2006/relationships/slide" Target="slide21.xml"/><Relationship Id="rId1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Documents and Settings\Катюха\Рабочий стол\Самнитские_воины.jpg"/>
          <p:cNvPicPr/>
          <p:nvPr/>
        </p:nvPicPr>
        <p:blipFill>
          <a:blip r:embed="rId2"/>
          <a:srcRect l="7108" t="12127" r="7002" b="11538"/>
          <a:stretch>
            <a:fillRect/>
          </a:stretch>
        </p:blipFill>
        <p:spPr bwMode="auto">
          <a:xfrm>
            <a:off x="428596" y="428604"/>
            <a:ext cx="657229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C:\Documents and Settings\Катюха\Рабочий стол\снимок 001.jpg"/>
          <p:cNvPicPr>
            <a:picLocks/>
          </p:cNvPicPr>
          <p:nvPr/>
        </p:nvPicPr>
        <p:blipFill>
          <a:blip r:embed="rId3"/>
          <a:srcRect l="2084" t="41189" r="27510" b="1982"/>
          <a:stretch>
            <a:fillRect/>
          </a:stretch>
        </p:blipFill>
        <p:spPr bwMode="auto">
          <a:xfrm>
            <a:off x="1428728" y="928670"/>
            <a:ext cx="7525934" cy="44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http://files.school-collection.edu.ru/dlrstore/e70a53df-4bae-4b07-b453-b75f6fe0faff/96.jp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785794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 l="23250" t="27655" r="23661" b="27455"/>
          <a:stretch>
            <a:fillRect/>
          </a:stretch>
        </p:blipFill>
        <p:spPr bwMode="auto">
          <a:xfrm>
            <a:off x="1214414" y="857232"/>
            <a:ext cx="728667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3" descr="69tmjcisk2b1ag3f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428604"/>
            <a:ext cx="4572032" cy="5842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Катюха\Рабочий стол\снимок 005.jpg"/>
          <p:cNvPicPr/>
          <p:nvPr/>
        </p:nvPicPr>
        <p:blipFill>
          <a:blip r:embed="rId7"/>
          <a:srcRect l="9781" t="35683" r="5876" b="11013"/>
          <a:stretch>
            <a:fillRect/>
          </a:stretch>
        </p:blipFill>
        <p:spPr bwMode="auto">
          <a:xfrm>
            <a:off x="1714480" y="2000240"/>
            <a:ext cx="685804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1"/>
            <a:ext cx="9142413" cy="8572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Положение рабов в Древнем Риме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C:\Documents and Settings\Катюха\Рабочий стол\снимок 007.jpg"/>
          <p:cNvPicPr/>
          <p:nvPr/>
        </p:nvPicPr>
        <p:blipFill>
          <a:blip r:embed="rId2"/>
          <a:srcRect l="6253" t="5478" r="6517" b="61189"/>
          <a:stretch>
            <a:fillRect/>
          </a:stretch>
        </p:blipFill>
        <p:spPr bwMode="auto">
          <a:xfrm>
            <a:off x="1214414" y="1142984"/>
            <a:ext cx="628654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5072074"/>
            <a:ext cx="621510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на рисунке свидетельствует о тяжелом положении рабов?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7"/>
            <a:ext cx="9142413" cy="8572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Положение рабов в Древнем Риме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C:\Documents and Settings\Катюха\Рабочий стол\снимок 006.jpg"/>
          <p:cNvPicPr/>
          <p:nvPr/>
        </p:nvPicPr>
        <p:blipFill>
          <a:blip r:embed="rId2"/>
          <a:srcRect l="6253" t="5135" r="4917" b="61602"/>
          <a:stretch>
            <a:fillRect/>
          </a:stretch>
        </p:blipFill>
        <p:spPr bwMode="auto">
          <a:xfrm>
            <a:off x="1357290" y="1357298"/>
            <a:ext cx="621510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57290" y="4857760"/>
            <a:ext cx="62151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Что общего, с точки зрения римлян, между этим человеком, предметом и животным? И в чем между ними различие?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28803"/>
            <a:ext cx="9142413" cy="18573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Словарь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Вольноотпущенники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рабы, которых хозяева отпустили на свободу или которые выкупили себя из рабства.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ag00029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338" y="152400"/>
            <a:ext cx="1873250" cy="1485900"/>
          </a:xfrm>
          <a:prstGeom prst="rect">
            <a:avLst/>
          </a:prstGeom>
          <a:noFill/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072330" y="5643578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3"/>
          <p:cNvSpPr>
            <a:spLocks noChangeArrowheads="1"/>
          </p:cNvSpPr>
          <p:nvPr/>
        </p:nvSpPr>
        <p:spPr bwMode="auto">
          <a:xfrm>
            <a:off x="428625" y="1928813"/>
            <a:ext cx="45720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Bookman Old Style" pitchFamily="18" charset="0"/>
              </a:rPr>
              <a:t>Для разминки из-за парт</a:t>
            </a:r>
          </a:p>
          <a:p>
            <a:r>
              <a:rPr lang="ru-RU" b="1" dirty="0">
                <a:latin typeface="Bookman Old Style" pitchFamily="18" charset="0"/>
              </a:rPr>
              <a:t>Поднимаемся. На старт!</a:t>
            </a:r>
          </a:p>
          <a:p>
            <a:r>
              <a:rPr lang="ru-RU" b="1" dirty="0" smtClean="0">
                <a:latin typeface="Bookman Old Style" pitchFamily="18" charset="0"/>
              </a:rPr>
              <a:t>Шаг </a:t>
            </a:r>
            <a:r>
              <a:rPr lang="ru-RU" b="1" dirty="0">
                <a:latin typeface="Bookman Old Style" pitchFamily="18" charset="0"/>
              </a:rPr>
              <a:t>на месте. Веселей</a:t>
            </a:r>
          </a:p>
          <a:p>
            <a:r>
              <a:rPr lang="ru-RU" b="1" dirty="0">
                <a:latin typeface="Bookman Old Style" pitchFamily="18" charset="0"/>
              </a:rPr>
              <a:t>И быстрей, быстрей, быстрей!</a:t>
            </a:r>
          </a:p>
          <a:p>
            <a:r>
              <a:rPr lang="ru-RU" b="1" dirty="0">
                <a:latin typeface="Bookman Old Style" pitchFamily="18" charset="0"/>
              </a:rPr>
              <a:t>Делаем вперёд наклоны –</a:t>
            </a:r>
          </a:p>
          <a:p>
            <a:r>
              <a:rPr lang="ru-RU" b="1" dirty="0">
                <a:latin typeface="Bookman Old Style" pitchFamily="18" charset="0"/>
              </a:rPr>
              <a:t>Раз – два – три – четыре – пять.</a:t>
            </a:r>
          </a:p>
          <a:p>
            <a:r>
              <a:rPr lang="ru-RU" b="1" dirty="0">
                <a:latin typeface="Bookman Old Style" pitchFamily="18" charset="0"/>
              </a:rPr>
              <a:t>Мельницу руками крутим,</a:t>
            </a:r>
          </a:p>
          <a:p>
            <a:r>
              <a:rPr lang="ru-RU" b="1" dirty="0">
                <a:latin typeface="Bookman Old Style" pitchFamily="18" charset="0"/>
              </a:rPr>
              <a:t>Чтобы плечики размять.</a:t>
            </a:r>
          </a:p>
          <a:p>
            <a:r>
              <a:rPr lang="ru-RU" b="1" dirty="0">
                <a:latin typeface="Bookman Old Style" pitchFamily="18" charset="0"/>
              </a:rPr>
              <a:t>Начинаем приседать - </a:t>
            </a:r>
          </a:p>
          <a:p>
            <a:r>
              <a:rPr lang="ru-RU" b="1" dirty="0">
                <a:latin typeface="Bookman Old Style" pitchFamily="18" charset="0"/>
              </a:rPr>
              <a:t>Раз – два – три – четыре – пять.</a:t>
            </a:r>
          </a:p>
          <a:p>
            <a:r>
              <a:rPr lang="ru-RU" b="1" dirty="0">
                <a:latin typeface="Bookman Old Style" pitchFamily="18" charset="0"/>
              </a:rPr>
              <a:t>А </a:t>
            </a:r>
            <a:r>
              <a:rPr lang="ru-RU" b="1" dirty="0" smtClean="0">
                <a:latin typeface="Bookman Old Style" pitchFamily="18" charset="0"/>
              </a:rPr>
              <a:t>сейчас </a:t>
            </a:r>
            <a:r>
              <a:rPr lang="ru-RU" b="1" dirty="0">
                <a:latin typeface="Bookman Old Style" pitchFamily="18" charset="0"/>
              </a:rPr>
              <a:t>прыжки на месте,</a:t>
            </a:r>
          </a:p>
          <a:p>
            <a:r>
              <a:rPr lang="ru-RU" b="1" dirty="0">
                <a:latin typeface="Bookman Old Style" pitchFamily="18" charset="0"/>
              </a:rPr>
              <a:t>Выше прыгаем все вместе.</a:t>
            </a:r>
          </a:p>
          <a:p>
            <a:r>
              <a:rPr lang="ru-RU" b="1" dirty="0">
                <a:latin typeface="Bookman Old Style" pitchFamily="18" charset="0"/>
              </a:rPr>
              <a:t>Руки к солнышку потянем.</a:t>
            </a:r>
          </a:p>
          <a:p>
            <a:r>
              <a:rPr lang="ru-RU" b="1" dirty="0">
                <a:latin typeface="Bookman Old Style" pitchFamily="18" charset="0"/>
              </a:rPr>
              <a:t>Руки в стороны растянем.</a:t>
            </a:r>
          </a:p>
          <a:p>
            <a:r>
              <a:rPr lang="ru-RU" b="1" dirty="0">
                <a:latin typeface="Bookman Old Style" pitchFamily="18" charset="0"/>
              </a:rPr>
              <a:t>А теперь пора учиться</a:t>
            </a:r>
            <a:r>
              <a:rPr lang="ru-RU" b="1" dirty="0"/>
              <a:t>.</a:t>
            </a:r>
          </a:p>
          <a:p>
            <a:r>
              <a:rPr lang="ru-RU" b="1" dirty="0">
                <a:latin typeface="Bookman Old Style" pitchFamily="18" charset="0"/>
              </a:rPr>
              <a:t>Да прилежно, не лениться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6147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5" y="354013"/>
            <a:ext cx="5876925" cy="262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11" descr="http://www.smayli.ru/data/smiles/detia-5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000375"/>
            <a:ext cx="200977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0" descr="http://www.smayli.ru/data/smiles/detia-81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25" y="2428875"/>
            <a:ext cx="2457450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м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786710" y="714356"/>
            <a:ext cx="304800" cy="304800"/>
          </a:xfrm>
          <a:prstGeom prst="rect">
            <a:avLst/>
          </a:prstGeom>
        </p:spPr>
      </p:pic>
      <p:sp>
        <p:nvSpPr>
          <p:cNvPr id="8" name="Управляющая кнопка: назад 7">
            <a:hlinkClick r:id="rId7" action="ppaction://hlinksldjump" highlightClick="1"/>
          </p:cNvPr>
          <p:cNvSpPr/>
          <p:nvPr/>
        </p:nvSpPr>
        <p:spPr>
          <a:xfrm>
            <a:off x="7715272" y="5500702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748088"/>
            <a:ext cx="9142413" cy="246699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Занятия рабов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сельское хозяйство;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каменоломни и рудники;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строительство дорог и общественных зданий;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прислуга в доме;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ремесленные мастерские;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гладиаторы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69tmjcisk2b1ag3f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071810"/>
            <a:ext cx="2786082" cy="355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                              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Словарь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амфитеатр </a:t>
            </a:r>
            <a:r>
              <a:rPr lang="ru-RU" dirty="0" smtClean="0">
                <a:solidFill>
                  <a:schemeClr val="tx1"/>
                </a:solidFill>
              </a:rPr>
              <a:t>– </a:t>
            </a:r>
            <a:r>
              <a:rPr lang="ru-RU" sz="3200" dirty="0" smtClean="0">
                <a:solidFill>
                  <a:srgbClr val="22228B"/>
                </a:solidFill>
              </a:rPr>
              <a:t>специальное сооружение для гладиаторских игр, в котором места располагались вокруг арены.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0"/>
            <a:ext cx="457200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43438" y="5293165"/>
            <a:ext cx="4214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КОЛИЗЕЙ – САМЫЙ БОЛЬШОЙ АМФИТЕАТР ДРЕВНЕГО РИМА.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Словарь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гладиатор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профессиональный боец на арене амфитеатра.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0034" y="2428868"/>
            <a:ext cx="3357586" cy="41969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ag00029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338" y="152400"/>
            <a:ext cx="1873250" cy="1485900"/>
          </a:xfrm>
          <a:prstGeom prst="rect">
            <a:avLst/>
          </a:prstGeom>
          <a:noFill/>
        </p:spPr>
      </p:pic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7715272" y="5572140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7"/>
            <a:ext cx="9142413" cy="7143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Восстание Спартака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C:\Documents and Settings\Катюха\Рабочий стол\снимок 009.jpg"/>
          <p:cNvPicPr/>
          <p:nvPr/>
        </p:nvPicPr>
        <p:blipFill>
          <a:blip r:embed="rId2"/>
          <a:srcRect l="8017" t="7351" r="13736" b="55075"/>
          <a:stretch>
            <a:fillRect/>
          </a:stretch>
        </p:blipFill>
        <p:spPr bwMode="auto">
          <a:xfrm>
            <a:off x="714348" y="1071546"/>
            <a:ext cx="700092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3"/>
            <a:ext cx="9142413" cy="78581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Восстание Спартака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C:\Documents and Settings\Катюха\Рабочий стол\снимок 005.jpg"/>
          <p:cNvPicPr/>
          <p:nvPr/>
        </p:nvPicPr>
        <p:blipFill>
          <a:blip r:embed="rId2"/>
          <a:srcRect l="9781" t="35683" r="5876" b="11013"/>
          <a:stretch>
            <a:fillRect/>
          </a:stretch>
        </p:blipFill>
        <p:spPr bwMode="auto">
          <a:xfrm>
            <a:off x="1071538" y="1928802"/>
            <a:ext cx="657229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14414" y="5572140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 </a:t>
            </a:r>
            <a:r>
              <a:rPr lang="ru-RU" dirty="0" err="1" smtClean="0"/>
              <a:t>Аппиевой</a:t>
            </a:r>
            <a:r>
              <a:rPr lang="ru-RU" dirty="0" smtClean="0"/>
              <a:t> дороге. Современный рисунок</a:t>
            </a:r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7715272" y="5643578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4929198"/>
            <a:ext cx="3498875" cy="118903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/>
              <a:t>           - место решающего сражения</a:t>
            </a:r>
            <a:br>
              <a:rPr lang="ru-RU" sz="1600" dirty="0" smtClean="0"/>
            </a:br>
            <a:r>
              <a:rPr lang="ru-RU" sz="1600" dirty="0" smtClean="0"/>
              <a:t>          - Аппиева дорога       </a:t>
            </a:r>
            <a:br>
              <a:rPr lang="ru-RU" sz="1600" dirty="0" smtClean="0"/>
            </a:br>
            <a:r>
              <a:rPr lang="ru-RU" sz="1600" dirty="0" smtClean="0"/>
              <a:t>          - начало восстания</a:t>
            </a:r>
            <a:endParaRPr lang="ru-RU" sz="1600" dirty="0"/>
          </a:p>
        </p:txBody>
      </p:sp>
      <p:pic>
        <p:nvPicPr>
          <p:cNvPr id="3" name="Рисунок 2" descr="C:\Documents and Settings\Катюха\Рабочий стол\снимок 008.jpg"/>
          <p:cNvPicPr/>
          <p:nvPr/>
        </p:nvPicPr>
        <p:blipFill>
          <a:blip r:embed="rId2"/>
          <a:srcRect l="15393" t="10023" r="14217" b="26340"/>
          <a:stretch>
            <a:fillRect/>
          </a:stretch>
        </p:blipFill>
        <p:spPr bwMode="auto">
          <a:xfrm>
            <a:off x="214282" y="214290"/>
            <a:ext cx="521497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715272" y="5643578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4" cy="366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985"/>
                <a:gridCol w="5250695"/>
                <a:gridCol w="1037175"/>
                <a:gridCol w="816749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 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 </a:t>
                      </a:r>
                      <a:endParaRPr lang="ru-RU" dirty="0"/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 Рим основан на реке Тибр в 753 г до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н.э.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Сражение у г.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Зама состоялось в 202 г до н.э.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Одним из источников рабства были должники из провинций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Положение рабов в Риме было менее тяжелым, чем в Греции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Одним из занятий рабов было строительство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общественных зданий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Восстание Спартака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закончилось в 74 г до н.э.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Выполните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4" cy="366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985"/>
                <a:gridCol w="5250695"/>
                <a:gridCol w="1037175"/>
                <a:gridCol w="816749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 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Нет </a:t>
                      </a:r>
                      <a:endParaRPr lang="ru-RU" dirty="0"/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 Рим основан на реке Тибр в 753 г до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н.э.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Сражение у г.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Зама состоялось в 202 г до н.э.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Одним из источников рабства были должники из провинций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Положение рабов в Риме было менее тяжелым, чем в Греции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Одним из занятий рабов было строительство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общественных зданий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Восстание Спартака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закончилось в 74 г до н.э.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</a:tbl>
          </a:graphicData>
        </a:graphic>
      </p:graphicFrame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7643834" y="542926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Ключ</a:t>
            </a:r>
            <a:r>
              <a:rPr lang="ru-RU" sz="4800" b="1" dirty="0" smtClean="0"/>
              <a:t> 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1б, 2а, 3б, 4а, 5абв, 6а, 8б</a:t>
            </a:r>
          </a:p>
          <a:p>
            <a:r>
              <a:rPr lang="ru-RU" sz="4400" dirty="0" smtClean="0"/>
              <a:t>Используя критерии, оцените выполнение работы.</a:t>
            </a:r>
            <a:endParaRPr lang="ru-RU" sz="4400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786710" y="5500702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узнали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Источниками рабства были </a:t>
            </a:r>
            <a:r>
              <a:rPr lang="ru-RU" b="1" i="1" dirty="0" smtClean="0"/>
              <a:t>……………………...</a:t>
            </a:r>
          </a:p>
          <a:p>
            <a:r>
              <a:rPr lang="ru-RU" dirty="0" smtClean="0"/>
              <a:t>Труд рабов широко применялся в </a:t>
            </a:r>
            <a:r>
              <a:rPr lang="ru-RU" b="1" i="1" dirty="0" smtClean="0"/>
              <a:t>……………</a:t>
            </a:r>
            <a:r>
              <a:rPr lang="ru-RU" dirty="0" smtClean="0"/>
              <a:t> жизни.</a:t>
            </a:r>
          </a:p>
          <a:p>
            <a:r>
              <a:rPr lang="ru-RU" dirty="0" smtClean="0"/>
              <a:t>Положение рабов в Риме было </a:t>
            </a:r>
            <a:r>
              <a:rPr lang="ru-RU" b="1" i="1" dirty="0" smtClean="0"/>
              <a:t>……………..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Восстание Спартака произошло в </a:t>
            </a:r>
            <a:r>
              <a:rPr lang="ru-RU" b="1" i="1" dirty="0" smtClean="0"/>
              <a:t>…………. 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узнали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Источниками рабства были </a:t>
            </a:r>
            <a:r>
              <a:rPr lang="ru-RU" b="1" i="1" dirty="0" smtClean="0"/>
              <a:t>война, пиратство, должники провинций.</a:t>
            </a:r>
          </a:p>
          <a:p>
            <a:r>
              <a:rPr lang="ru-RU" dirty="0" smtClean="0"/>
              <a:t>Труд рабов широко применялся в </a:t>
            </a:r>
            <a:r>
              <a:rPr lang="ru-RU" b="1" i="1" dirty="0" smtClean="0"/>
              <a:t>хозяйственной</a:t>
            </a:r>
            <a:r>
              <a:rPr lang="ru-RU" dirty="0" smtClean="0"/>
              <a:t> жизни.</a:t>
            </a:r>
          </a:p>
          <a:p>
            <a:r>
              <a:rPr lang="ru-RU" dirty="0" smtClean="0"/>
              <a:t>Положение рабов в Риме было </a:t>
            </a:r>
            <a:r>
              <a:rPr lang="ru-RU" b="1" i="1" dirty="0" smtClean="0"/>
              <a:t>тяжелым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Восстание Спартака произошло в </a:t>
            </a:r>
            <a:r>
              <a:rPr lang="ru-RU" b="1" i="1" dirty="0" smtClean="0"/>
              <a:t>74-71 </a:t>
            </a:r>
            <a:r>
              <a:rPr lang="ru-RU" b="1" i="1" dirty="0" err="1" smtClean="0"/>
              <a:t>гг</a:t>
            </a:r>
            <a:r>
              <a:rPr lang="ru-RU" b="1" i="1" dirty="0" smtClean="0"/>
              <a:t> до н.э.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27295"/>
          <a:stretch/>
        </p:blipFill>
        <p:spPr bwMode="auto">
          <a:xfrm>
            <a:off x="164357" y="500042"/>
            <a:ext cx="2927965" cy="2286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2814" b="5107"/>
          <a:stretch/>
        </p:blipFill>
        <p:spPr bwMode="auto">
          <a:xfrm>
            <a:off x="3214678" y="500042"/>
            <a:ext cx="3183827" cy="2273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50" y="571480"/>
            <a:ext cx="2608937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9371"/>
          <a:stretch/>
        </p:blipFill>
        <p:spPr bwMode="auto">
          <a:xfrm>
            <a:off x="428596" y="2928934"/>
            <a:ext cx="2419102" cy="3670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C:\Documents and Settings\Катюха\Рабочий стол\снимок 010.jpg"/>
          <p:cNvPicPr/>
          <p:nvPr/>
        </p:nvPicPr>
        <p:blipFill>
          <a:blip r:embed="rId6"/>
          <a:srcRect l="68466" t="37413" r="9391" b="19697"/>
          <a:stretch>
            <a:fillRect/>
          </a:stretch>
        </p:blipFill>
        <p:spPr bwMode="auto">
          <a:xfrm>
            <a:off x="3071802" y="2928934"/>
            <a:ext cx="13176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Катюха\Рабочий стол\снимок 010.jpg"/>
          <p:cNvPicPr/>
          <p:nvPr/>
        </p:nvPicPr>
        <p:blipFill>
          <a:blip r:embed="rId6"/>
          <a:srcRect l="51470" t="8042" r="9877" b="64219"/>
          <a:stretch>
            <a:fillRect/>
          </a:stretch>
        </p:blipFill>
        <p:spPr bwMode="auto">
          <a:xfrm>
            <a:off x="6572264" y="2428868"/>
            <a:ext cx="22987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Documents and Settings\Катюха\Рабочий стол\снимок 010.jpg"/>
          <p:cNvPicPr/>
          <p:nvPr/>
        </p:nvPicPr>
        <p:blipFill>
          <a:blip r:embed="rId6"/>
          <a:srcRect l="10262" t="8508" r="50775" b="63986"/>
          <a:stretch>
            <a:fillRect/>
          </a:stretch>
        </p:blipFill>
        <p:spPr bwMode="auto">
          <a:xfrm>
            <a:off x="4429124" y="4357694"/>
            <a:ext cx="23145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назад 11">
            <a:hlinkClick r:id="rId7" action="ppaction://hlinksldjump" highlightClick="1"/>
          </p:cNvPr>
          <p:cNvSpPr/>
          <p:nvPr/>
        </p:nvSpPr>
        <p:spPr>
          <a:xfrm>
            <a:off x="7715272" y="542926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099" name="Содержимое 3"/>
          <p:cNvPicPr>
            <a:picLocks noGrp="1"/>
          </p:cNvPicPr>
          <p:nvPr>
            <p:ph sz="quarter" idx="1"/>
          </p:nvPr>
        </p:nvPicPr>
        <p:blipFill>
          <a:blip r:embed="rId2"/>
          <a:srcRect t="4211" r="3691" b="8423"/>
          <a:stretch>
            <a:fillRect/>
          </a:stretch>
        </p:blipFill>
        <p:spPr>
          <a:xfrm>
            <a:off x="285750" y="214313"/>
            <a:ext cx="8715375" cy="6286500"/>
          </a:xfrm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858148" y="5643578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Домашнее задание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Параграф 54</a:t>
            </a:r>
          </a:p>
          <a:p>
            <a:pPr>
              <a:buNone/>
            </a:pPr>
            <a:r>
              <a:rPr lang="ru-RU" dirty="0" smtClean="0"/>
              <a:t>По выбору:</a:t>
            </a:r>
          </a:p>
          <a:p>
            <a:pPr>
              <a:buNone/>
            </a:pPr>
            <a:r>
              <a:rPr lang="ru-RU" dirty="0" smtClean="0"/>
              <a:t>А) составить кроссворд по теме</a:t>
            </a:r>
          </a:p>
          <a:p>
            <a:pPr>
              <a:buNone/>
            </a:pPr>
            <a:r>
              <a:rPr lang="ru-RU" dirty="0" smtClean="0"/>
              <a:t>Б) подготовить презентацию «Восстание Спартака»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9142413" cy="4294207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Задание: Подумайте и объясните римскую пословицу: «Сколько рабов, столько врагов»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285728"/>
            <a:ext cx="1874837" cy="2438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884613"/>
            <a:ext cx="9144000" cy="917575"/>
          </a:xfrm>
        </p:spPr>
        <p:txBody>
          <a:bodyPr>
            <a:normAutofit fontScale="90000"/>
          </a:bodyPr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5400" b="1" i="1" dirty="0" smtClean="0">
                <a:solidFill>
                  <a:srgbClr val="2323DC"/>
                </a:solidFill>
              </a:rPr>
              <a:t>Рабство в Древнем Риме</a:t>
            </a:r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8775" y="228600"/>
            <a:ext cx="3425825" cy="3733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5181600"/>
            <a:ext cx="2514600" cy="157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9142413" cy="429420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Познакомиться с рабством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Древнем Риме;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Продолжить формирование умений работать с историческими источниками, наглядным материалом, текстом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учебника.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2413" cy="62151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План урока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1. </a:t>
            </a:r>
            <a:r>
              <a:rPr lang="ru-RU" dirty="0" smtClean="0">
                <a:solidFill>
                  <a:schemeClr val="tx1"/>
                </a:solidFill>
                <a:hlinkClick r:id="rId2" action="ppaction://hlinksldjump"/>
              </a:rPr>
              <a:t>Источники рабства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2. </a:t>
            </a:r>
            <a:r>
              <a:rPr lang="ru-RU" dirty="0" smtClean="0">
                <a:solidFill>
                  <a:schemeClr val="tx1"/>
                </a:solidFill>
                <a:hlinkClick r:id="rId3" action="ppaction://hlinksldjump"/>
              </a:rPr>
              <a:t>Положение рабов.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 smtClean="0">
                <a:solidFill>
                  <a:schemeClr val="tx1"/>
                </a:solidFill>
                <a:hlinkClick r:id="rId4" action="ppaction://hlinksldjump"/>
              </a:rPr>
              <a:t>Занятия рабов.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  <a:hlinkClick r:id="rId5" action="ppaction://hlinksldjump"/>
              </a:rPr>
              <a:t>4.Восстание Спартака</a:t>
            </a:r>
            <a:br>
              <a:rPr lang="ru-RU" dirty="0" smtClean="0">
                <a:solidFill>
                  <a:schemeClr val="tx1"/>
                </a:solidFill>
                <a:hlinkClick r:id="rId5" action="ppaction://hlinksldjump"/>
              </a:rPr>
            </a:br>
            <a:r>
              <a:rPr lang="ru-RU" sz="2000" dirty="0" smtClean="0">
                <a:solidFill>
                  <a:schemeClr val="tx1"/>
                </a:solidFill>
                <a:hlinkClick r:id="rId6" action="ppaction://hlinksldjump"/>
              </a:rPr>
              <a:t> Задание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  <a:hlinkClick r:id="rId7" action="ppaction://hlinksldjump"/>
              </a:rPr>
              <a:t>Тренажер</a:t>
            </a:r>
            <a:r>
              <a:rPr lang="ru-RU" sz="2000" dirty="0" smtClean="0">
                <a:solidFill>
                  <a:schemeClr val="tx1"/>
                </a:solidFill>
                <a:hlinkClick r:id="rId6" action="ppaction://hlinksldjump"/>
              </a:rPr>
              <a:t>  </a:t>
            </a:r>
            <a:r>
              <a:rPr lang="ru-RU" sz="2000" dirty="0" smtClean="0">
                <a:solidFill>
                  <a:schemeClr val="tx1"/>
                </a:solidFill>
                <a:hlinkClick r:id="rId8" action="ppaction://hlinksldjump"/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  <a:hlinkClick r:id="rId8" action="ppaction://hlinksldjump"/>
              </a:rPr>
              <a:t>Проверь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  <a:hlinkClick r:id="rId9" action="ppaction://hlinksldjump"/>
              </a:rPr>
              <a:t>Ключ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  <a:hlinkClick r:id="rId10" action="ppaction://hlinksldjump"/>
              </a:rPr>
              <a:t>Мы узнали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  <a:hlinkClick r:id="rId11" action="ppaction://hlinksldjump"/>
              </a:rPr>
              <a:t>Закончи предложение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  <a:hlinkClick r:id="rId12" action="ppaction://hlinksldjump"/>
              </a:rPr>
              <a:t>Домашнее задание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Пятно 2 2">
            <a:hlinkClick r:id="rId13" action="ppaction://hlinksldjump"/>
          </p:cNvPr>
          <p:cNvSpPr/>
          <p:nvPr/>
        </p:nvSpPr>
        <p:spPr>
          <a:xfrm>
            <a:off x="4786314" y="2714620"/>
            <a:ext cx="914400" cy="914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429520" y="142852"/>
            <a:ext cx="2000250" cy="5643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28670"/>
            <a:ext cx="9142413" cy="40005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</a:t>
            </a:r>
            <a:r>
              <a:rPr lang="ru-RU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Какое значение имело рабство в хозяйственной и общественной жизни Рима?</a:t>
            </a:r>
            <a:endParaRPr lang="ru-RU" sz="4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142852"/>
            <a:ext cx="1874837" cy="2438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715272" y="542926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2413" cy="4651397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Источники рабства</a:t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                             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                       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10800000" flipV="1">
            <a:off x="1000100" y="2571744"/>
            <a:ext cx="3000396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>
            <a:off x="3393273" y="3321843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143372" y="2643182"/>
            <a:ext cx="3714776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2413" cy="4651397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Источники рабства</a:t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война                 пиратство             должники  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                                                        из провинций 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10800000" flipV="1">
            <a:off x="1000100" y="2571744"/>
            <a:ext cx="3000396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>
            <a:off x="3393273" y="3321843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143372" y="2643182"/>
            <a:ext cx="3714776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Продажа рабов. Современный рисунок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http://files.school-collection.edu.ru/dlrstore/4bbd326e-70b9-48f1-826c-cad039aabe06/11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792961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715272" y="5500702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929</TotalTime>
  <Words>436</Words>
  <Application>Microsoft Office PowerPoint</Application>
  <PresentationFormat>Экран (4:3)</PresentationFormat>
  <Paragraphs>90</Paragraphs>
  <Slides>27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Эркер</vt:lpstr>
      <vt:lpstr>Слайд 1</vt:lpstr>
      <vt:lpstr>Слайд 2</vt:lpstr>
      <vt:lpstr>Рабство в Древнем Риме</vt:lpstr>
      <vt:lpstr>Цель урока:  Познакомиться с рабством в Древнем Риме; Продолжить формирование умений работать с историческими источниками, наглядным материалом, текстом учебника. </vt:lpstr>
      <vt:lpstr>План урока 1. Источники рабства. 2. Положение рабов. 3. Занятия рабов. 4.Восстание Спартака  Задание  Тренажер    Проверь Ключ Мы узнали Закончи предложение Домашнее задание</vt:lpstr>
      <vt:lpstr>  Задание:  Какое значение имело рабство в хозяйственной и общественной жизни Рима?</vt:lpstr>
      <vt:lpstr>Источники рабства                                                            </vt:lpstr>
      <vt:lpstr>Источники рабства    война                 пиратство             должники                                                             из провинций </vt:lpstr>
      <vt:lpstr>Продажа рабов. Современный рисунок</vt:lpstr>
      <vt:lpstr>Положение рабов в Древнем Риме</vt:lpstr>
      <vt:lpstr>Положение рабов в Древнем Риме</vt:lpstr>
      <vt:lpstr>Словарь  Вольноотпущенники – рабы, которых хозяева отпустили на свободу или которые выкупили себя из рабства.</vt:lpstr>
      <vt:lpstr>Слайд 13</vt:lpstr>
      <vt:lpstr>                        Занятия рабов - сельское хозяйство; - каменоломни и рудники; - строительство дорог и общественных зданий; - прислуга в доме; - ремесленные мастерские; - гладиаторы             </vt:lpstr>
      <vt:lpstr>                                           Словарь  амфитеатр – специальное сооружение для гладиаторских игр, в котором места располагались вокруг арены.       </vt:lpstr>
      <vt:lpstr>Словарь    гладиатор – профессиональный боец на арене амфитеатра.      </vt:lpstr>
      <vt:lpstr>Восстание Спартака</vt:lpstr>
      <vt:lpstr>Восстание Спартака</vt:lpstr>
      <vt:lpstr>                       - место решающего сражения           - Аппиева дорога                  - начало восстания</vt:lpstr>
      <vt:lpstr>Выполните </vt:lpstr>
      <vt:lpstr>Ключ </vt:lpstr>
      <vt:lpstr>Мы узнали</vt:lpstr>
      <vt:lpstr>Мы узнали</vt:lpstr>
      <vt:lpstr>Слайд 24</vt:lpstr>
      <vt:lpstr>Слайд 25</vt:lpstr>
      <vt:lpstr>Домашнее задание</vt:lpstr>
      <vt:lpstr>Задание: Подумайте и объясните римскую пословицу: «Сколько рабов, столько врагов»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</dc:creator>
  <cp:lastModifiedBy>User</cp:lastModifiedBy>
  <cp:revision>85</cp:revision>
  <dcterms:created xsi:type="dcterms:W3CDTF">2013-05-02T06:33:24Z</dcterms:created>
  <dcterms:modified xsi:type="dcterms:W3CDTF">2019-04-17T12:10:26Z</dcterms:modified>
</cp:coreProperties>
</file>