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2" r:id="rId2"/>
    <p:sldId id="263" r:id="rId3"/>
    <p:sldId id="287" r:id="rId4"/>
    <p:sldId id="288" r:id="rId5"/>
    <p:sldId id="281" r:id="rId6"/>
    <p:sldId id="282" r:id="rId7"/>
    <p:sldId id="283" r:id="rId8"/>
    <p:sldId id="265" r:id="rId9"/>
    <p:sldId id="266" r:id="rId10"/>
    <p:sldId id="268" r:id="rId11"/>
    <p:sldId id="269" r:id="rId12"/>
    <p:sldId id="270" r:id="rId13"/>
    <p:sldId id="285" r:id="rId14"/>
    <p:sldId id="271" r:id="rId15"/>
    <p:sldId id="273" r:id="rId16"/>
    <p:sldId id="274" r:id="rId17"/>
    <p:sldId id="275" r:id="rId18"/>
    <p:sldId id="276" r:id="rId19"/>
    <p:sldId id="280" r:id="rId20"/>
    <p:sldId id="277" r:id="rId21"/>
    <p:sldId id="278" r:id="rId22"/>
    <p:sldId id="289" r:id="rId23"/>
    <p:sldId id="284" r:id="rId24"/>
    <p:sldId id="286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57BAE-D7DE-4782-82C1-F5542DC306DC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1F54A-0BDD-4869-90D6-D1F4C22695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57BAE-D7DE-4782-82C1-F5542DC306DC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1F54A-0BDD-4869-90D6-D1F4C22695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57BAE-D7DE-4782-82C1-F5542DC306DC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1F54A-0BDD-4869-90D6-D1F4C22695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57BAE-D7DE-4782-82C1-F5542DC306DC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1F54A-0BDD-4869-90D6-D1F4C22695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57BAE-D7DE-4782-82C1-F5542DC306DC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1F54A-0BDD-4869-90D6-D1F4C22695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57BAE-D7DE-4782-82C1-F5542DC306DC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1F54A-0BDD-4869-90D6-D1F4C22695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57BAE-D7DE-4782-82C1-F5542DC306DC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1F54A-0BDD-4869-90D6-D1F4C22695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57BAE-D7DE-4782-82C1-F5542DC306DC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1F54A-0BDD-4869-90D6-D1F4C22695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57BAE-D7DE-4782-82C1-F5542DC306DC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1F54A-0BDD-4869-90D6-D1F4C22695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57BAE-D7DE-4782-82C1-F5542DC306DC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1F54A-0BDD-4869-90D6-D1F4C22695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57BAE-D7DE-4782-82C1-F5542DC306DC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1F54A-0BDD-4869-90D6-D1F4C22695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57BAE-D7DE-4782-82C1-F5542DC306DC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1F54A-0BDD-4869-90D6-D1F4C22695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00430" y="500042"/>
            <a:ext cx="4994701" cy="452431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</a:t>
            </a:r>
          </a:p>
          <a:p>
            <a:pPr algn="ctr"/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русского </a:t>
            </a:r>
          </a:p>
          <a:p>
            <a:pPr algn="ctr"/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языка</a:t>
            </a:r>
            <a:endParaRPr lang="ru-RU" sz="9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Админко\Desktop\Заставки, анимашки\6683_html_m60b0a0ae.png"/>
          <p:cNvPicPr>
            <a:picLocks noChangeAspect="1" noChangeArrowheads="1"/>
          </p:cNvPicPr>
          <p:nvPr/>
        </p:nvPicPr>
        <p:blipFill>
          <a:blip r:embed="rId3" cstate="print">
            <a:lum bright="1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85720" y="785794"/>
            <a:ext cx="3674772" cy="478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9012" y="0"/>
            <a:ext cx="9124988" cy="6858000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14282" y="357166"/>
            <a:ext cx="4068318" cy="5483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 l="6790" t="19368" b="37641"/>
          <a:stretch>
            <a:fillRect/>
          </a:stretch>
        </p:blipFill>
        <p:spPr bwMode="auto">
          <a:xfrm>
            <a:off x="285720" y="928670"/>
            <a:ext cx="8358246" cy="510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0" y="285728"/>
            <a:ext cx="8358246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Прочитай задания в УПРАЖНЕНИИ   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1.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388" y="1000108"/>
            <a:ext cx="2276200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Работай 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 учебником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571612"/>
            <a:ext cx="2422907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Кого видите 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2143116"/>
            <a:ext cx="2357454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делает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мальчик?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3143248"/>
            <a:ext cx="5634078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Чем мальчик отличается от ВСЕХ животных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071538" y="4786322"/>
            <a:ext cx="500066" cy="41433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71538" y="5214950"/>
            <a:ext cx="500066" cy="41433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24988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14282" y="357166"/>
            <a:ext cx="4068318" cy="5483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286248" y="1643050"/>
            <a:ext cx="1500198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Вывод.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48" y="2214554"/>
            <a:ext cx="4286280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Речью,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   всех  живых    существ,     владеет </a:t>
            </a:r>
          </a:p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ТОЛЬКО    ЧЕЛОВЕК.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6248" y="3643314"/>
            <a:ext cx="4357718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Звуковые сигналы животных- </a:t>
            </a:r>
          </a:p>
          <a:p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речью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являются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24988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14282" y="357166"/>
            <a:ext cx="4068318" cy="5483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14282" y="5572140"/>
            <a:ext cx="8358246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Прочитай и выполни  задания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УПРАЖНЕНИИ    2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428604"/>
            <a:ext cx="1357322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Вывод.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48" y="2071678"/>
            <a:ext cx="4357718" cy="16312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Речь нам нужна чтобы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слушать ; 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говорить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писать; </a:t>
            </a:r>
          </a:p>
          <a:p>
            <a:pPr>
              <a:buFontTx/>
              <a:buChar char="-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читать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48" y="5000636"/>
            <a:ext cx="1500198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Выучи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85720" y="4857760"/>
            <a:ext cx="3929090" cy="71438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248" y="3714752"/>
            <a:ext cx="1500198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Выучи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6446" y="4143380"/>
            <a:ext cx="1500198" cy="9541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Запиши ВИДЕО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6248" y="357166"/>
            <a:ext cx="4357718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Слушание ,  говорение-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	УСТННАЯ речь.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6248" y="1214422"/>
            <a:ext cx="4357718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Чтение и письмо-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       ПИСЬМЕННАЯ  речь.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714348" y="3714752"/>
            <a:ext cx="163906" cy="238017"/>
          </a:xfrm>
          <a:custGeom>
            <a:avLst/>
            <a:gdLst>
              <a:gd name="connsiteX0" fmla="*/ 0 w 92468"/>
              <a:gd name="connsiteY0" fmla="*/ 130139 h 238017"/>
              <a:gd name="connsiteX1" fmla="*/ 20548 w 92468"/>
              <a:gd name="connsiteY1" fmla="*/ 17123 h 238017"/>
              <a:gd name="connsiteX2" fmla="*/ 10274 w 92468"/>
              <a:gd name="connsiteY2" fmla="*/ 232880 h 238017"/>
              <a:gd name="connsiteX3" fmla="*/ 71919 w 92468"/>
              <a:gd name="connsiteY3" fmla="*/ 47946 h 238017"/>
              <a:gd name="connsiteX4" fmla="*/ 92468 w 92468"/>
              <a:gd name="connsiteY4" fmla="*/ 130139 h 23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68" h="238017">
                <a:moveTo>
                  <a:pt x="0" y="130139"/>
                </a:moveTo>
                <a:cubicBezTo>
                  <a:pt x="9418" y="65069"/>
                  <a:pt x="18836" y="0"/>
                  <a:pt x="20548" y="17123"/>
                </a:cubicBezTo>
                <a:cubicBezTo>
                  <a:pt x="22260" y="34247"/>
                  <a:pt x="1712" y="227743"/>
                  <a:pt x="10274" y="232880"/>
                </a:cubicBezTo>
                <a:cubicBezTo>
                  <a:pt x="18836" y="238017"/>
                  <a:pt x="58220" y="65069"/>
                  <a:pt x="71919" y="47946"/>
                </a:cubicBezTo>
                <a:cubicBezTo>
                  <a:pt x="85618" y="30823"/>
                  <a:pt x="89043" y="80481"/>
                  <a:pt x="92468" y="130139"/>
                </a:cubicBezTo>
              </a:path>
            </a:pathLst>
          </a:cu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785786" y="4000504"/>
            <a:ext cx="163906" cy="238017"/>
          </a:xfrm>
          <a:custGeom>
            <a:avLst/>
            <a:gdLst>
              <a:gd name="connsiteX0" fmla="*/ 0 w 92468"/>
              <a:gd name="connsiteY0" fmla="*/ 130139 h 238017"/>
              <a:gd name="connsiteX1" fmla="*/ 20548 w 92468"/>
              <a:gd name="connsiteY1" fmla="*/ 17123 h 238017"/>
              <a:gd name="connsiteX2" fmla="*/ 10274 w 92468"/>
              <a:gd name="connsiteY2" fmla="*/ 232880 h 238017"/>
              <a:gd name="connsiteX3" fmla="*/ 71919 w 92468"/>
              <a:gd name="connsiteY3" fmla="*/ 47946 h 238017"/>
              <a:gd name="connsiteX4" fmla="*/ 92468 w 92468"/>
              <a:gd name="connsiteY4" fmla="*/ 130139 h 23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68" h="238017">
                <a:moveTo>
                  <a:pt x="0" y="130139"/>
                </a:moveTo>
                <a:cubicBezTo>
                  <a:pt x="9418" y="65069"/>
                  <a:pt x="18836" y="0"/>
                  <a:pt x="20548" y="17123"/>
                </a:cubicBezTo>
                <a:cubicBezTo>
                  <a:pt x="22260" y="34247"/>
                  <a:pt x="1712" y="227743"/>
                  <a:pt x="10274" y="232880"/>
                </a:cubicBezTo>
                <a:cubicBezTo>
                  <a:pt x="18836" y="238017"/>
                  <a:pt x="58220" y="65069"/>
                  <a:pt x="71919" y="47946"/>
                </a:cubicBezTo>
                <a:cubicBezTo>
                  <a:pt x="85618" y="30823"/>
                  <a:pt x="89043" y="80481"/>
                  <a:pt x="92468" y="130139"/>
                </a:cubicBezTo>
              </a:path>
            </a:pathLst>
          </a:cu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785786" y="4500570"/>
            <a:ext cx="163906" cy="238017"/>
          </a:xfrm>
          <a:custGeom>
            <a:avLst/>
            <a:gdLst>
              <a:gd name="connsiteX0" fmla="*/ 0 w 92468"/>
              <a:gd name="connsiteY0" fmla="*/ 130139 h 238017"/>
              <a:gd name="connsiteX1" fmla="*/ 20548 w 92468"/>
              <a:gd name="connsiteY1" fmla="*/ 17123 h 238017"/>
              <a:gd name="connsiteX2" fmla="*/ 10274 w 92468"/>
              <a:gd name="connsiteY2" fmla="*/ 232880 h 238017"/>
              <a:gd name="connsiteX3" fmla="*/ 71919 w 92468"/>
              <a:gd name="connsiteY3" fmla="*/ 47946 h 238017"/>
              <a:gd name="connsiteX4" fmla="*/ 92468 w 92468"/>
              <a:gd name="connsiteY4" fmla="*/ 130139 h 23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68" h="238017">
                <a:moveTo>
                  <a:pt x="0" y="130139"/>
                </a:moveTo>
                <a:cubicBezTo>
                  <a:pt x="9418" y="65069"/>
                  <a:pt x="18836" y="0"/>
                  <a:pt x="20548" y="17123"/>
                </a:cubicBezTo>
                <a:cubicBezTo>
                  <a:pt x="22260" y="34247"/>
                  <a:pt x="1712" y="227743"/>
                  <a:pt x="10274" y="232880"/>
                </a:cubicBezTo>
                <a:cubicBezTo>
                  <a:pt x="18836" y="238017"/>
                  <a:pt x="58220" y="65069"/>
                  <a:pt x="71919" y="47946"/>
                </a:cubicBezTo>
                <a:cubicBezTo>
                  <a:pt x="85618" y="30823"/>
                  <a:pt x="89043" y="80481"/>
                  <a:pt x="92468" y="130139"/>
                </a:cubicBezTo>
              </a:path>
            </a:pathLst>
          </a:cu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24988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85720" y="428604"/>
            <a:ext cx="4071934" cy="5499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429124" y="500042"/>
            <a:ext cx="4143404" cy="138499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Обрати внимание, что существует ещё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РЕЧЬ ПРО СЕБЯ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 rot="238680">
            <a:off x="1285852" y="2786058"/>
            <a:ext cx="1500198" cy="414334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s://ds04.infourok.ru/uploads/ex/0732/000809f9-034fab6a/2/img1.jpg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 l="10903" t="13420" r="2708" b="7554"/>
          <a:stretch>
            <a:fillRect/>
          </a:stretch>
        </p:blipFill>
        <p:spPr bwMode="auto">
          <a:xfrm>
            <a:off x="1000100" y="1857364"/>
            <a:ext cx="7358114" cy="3786214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500430" y="2909034"/>
            <a:ext cx="1714512" cy="2234478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00034" y="5429264"/>
            <a:ext cx="7858180" cy="5232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РЕЧЬ ПРО СЕБЯ -это наши мысли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9012" y="0"/>
            <a:ext cx="912498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7" y="357166"/>
            <a:ext cx="8221763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Ребята ,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ВСПОМНИМ   что …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7422" y="1071546"/>
            <a:ext cx="4505914" cy="101566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Речь бывает</a:t>
            </a:r>
            <a:endParaRPr lang="ru-RU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2500306"/>
            <a:ext cx="3500462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Устная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4143372" y="2500306"/>
            <a:ext cx="4500594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Письменная</a:t>
            </a:r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3786190"/>
            <a:ext cx="3429024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устной речи пользуемся 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4643446"/>
            <a:ext cx="3500462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ЗВУКАМИ</a:t>
            </a:r>
            <a:endParaRPr lang="ru-RU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4143372" y="3714752"/>
            <a:ext cx="4500594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письменной речи пользуемся 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4286248" y="4572008"/>
            <a:ext cx="435771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БУКВАМИ</a:t>
            </a:r>
            <a:endParaRPr lang="ru-RU" sz="5400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5643578"/>
            <a:ext cx="8286808" cy="7694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Закрепляем знания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9012" y="0"/>
            <a:ext cx="912498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7" y="357166"/>
            <a:ext cx="8221763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Все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ЗВУКИ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делятся на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 ДВЕ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группы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9" y="1428736"/>
            <a:ext cx="4071966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Гласные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0562" y="1428736"/>
            <a:ext cx="4071966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Согласные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2857496"/>
            <a:ext cx="3125343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их можно пропеть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643438" y="2500306"/>
            <a:ext cx="3786214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произносятся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преградами во рту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3500438"/>
            <a:ext cx="8221763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Гласных звуков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русском языке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http://novaya-beresta.ru/_ld/7/07815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071942"/>
            <a:ext cx="1785950" cy="23693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428860" y="4857760"/>
            <a:ext cx="704856" cy="101566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u="sng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4857760"/>
            <a:ext cx="3643338" cy="144655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Закрепляем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знания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24988" cy="6858000"/>
          </a:xfrm>
          <a:prstGeom prst="rect">
            <a:avLst/>
          </a:prstGeom>
          <a:noFill/>
        </p:spPr>
      </p:pic>
      <p:pic>
        <p:nvPicPr>
          <p:cNvPr id="3" name="Picture 4" descr="https://ds05.infourok.ru/uploads/ex/0d4f/000404ee-4898d79c/hello_html_2acc03f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214422"/>
            <a:ext cx="8715436" cy="121364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7" y="357166"/>
            <a:ext cx="8221763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Все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БУКВЫ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делятся на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 ДВЕ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группы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2500306"/>
            <a:ext cx="2071703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КРАСНОМ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подъезде живут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БУКВЫ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гласных звуков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3857628"/>
            <a:ext cx="2071703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Их в русском языке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4643446"/>
            <a:ext cx="2143140" cy="101566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u="sng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2500306"/>
            <a:ext cx="6143668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СИНЕМ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подъезде живут </a:t>
            </a:r>
          </a:p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БУКВЫ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согласных звуков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3714752"/>
            <a:ext cx="6215106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Буквы Ь, Ъ – 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ЗВУКОВ 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 письме  не обозначают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4678" y="5072074"/>
            <a:ext cx="3643338" cy="132343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Закрепляем 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знания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9012" y="0"/>
            <a:ext cx="912498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7" y="357166"/>
            <a:ext cx="8221763" cy="107721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Дополним знания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из учебника Русского языка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428596" y="1500174"/>
            <a:ext cx="321518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714744" y="1500174"/>
            <a:ext cx="4929222" cy="206210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Внимательно  читаем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 учебнику и  ВЫПОЛНЯЕМ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задания в Упр. 3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4744" y="3714752"/>
            <a:ext cx="4929222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Выучи определения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4744" y="4429132"/>
            <a:ext cx="4929222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Запиши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ВИДЕО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571472" y="1785926"/>
            <a:ext cx="163906" cy="238017"/>
          </a:xfrm>
          <a:custGeom>
            <a:avLst/>
            <a:gdLst>
              <a:gd name="connsiteX0" fmla="*/ 0 w 92468"/>
              <a:gd name="connsiteY0" fmla="*/ 130139 h 238017"/>
              <a:gd name="connsiteX1" fmla="*/ 20548 w 92468"/>
              <a:gd name="connsiteY1" fmla="*/ 17123 h 238017"/>
              <a:gd name="connsiteX2" fmla="*/ 10274 w 92468"/>
              <a:gd name="connsiteY2" fmla="*/ 232880 h 238017"/>
              <a:gd name="connsiteX3" fmla="*/ 71919 w 92468"/>
              <a:gd name="connsiteY3" fmla="*/ 47946 h 238017"/>
              <a:gd name="connsiteX4" fmla="*/ 92468 w 92468"/>
              <a:gd name="connsiteY4" fmla="*/ 130139 h 23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68" h="238017">
                <a:moveTo>
                  <a:pt x="0" y="130139"/>
                </a:moveTo>
                <a:cubicBezTo>
                  <a:pt x="9418" y="65069"/>
                  <a:pt x="18836" y="0"/>
                  <a:pt x="20548" y="17123"/>
                </a:cubicBezTo>
                <a:cubicBezTo>
                  <a:pt x="22260" y="34247"/>
                  <a:pt x="1712" y="227743"/>
                  <a:pt x="10274" y="232880"/>
                </a:cubicBezTo>
                <a:cubicBezTo>
                  <a:pt x="18836" y="238017"/>
                  <a:pt x="58220" y="65069"/>
                  <a:pt x="71919" y="47946"/>
                </a:cubicBezTo>
                <a:cubicBezTo>
                  <a:pt x="85618" y="30823"/>
                  <a:pt x="89043" y="80481"/>
                  <a:pt x="92468" y="130139"/>
                </a:cubicBezTo>
              </a:path>
            </a:pathLst>
          </a:cu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500034" y="2928934"/>
            <a:ext cx="163906" cy="238017"/>
          </a:xfrm>
          <a:custGeom>
            <a:avLst/>
            <a:gdLst>
              <a:gd name="connsiteX0" fmla="*/ 0 w 92468"/>
              <a:gd name="connsiteY0" fmla="*/ 130139 h 238017"/>
              <a:gd name="connsiteX1" fmla="*/ 20548 w 92468"/>
              <a:gd name="connsiteY1" fmla="*/ 17123 h 238017"/>
              <a:gd name="connsiteX2" fmla="*/ 10274 w 92468"/>
              <a:gd name="connsiteY2" fmla="*/ 232880 h 238017"/>
              <a:gd name="connsiteX3" fmla="*/ 71919 w 92468"/>
              <a:gd name="connsiteY3" fmla="*/ 47946 h 238017"/>
              <a:gd name="connsiteX4" fmla="*/ 92468 w 92468"/>
              <a:gd name="connsiteY4" fmla="*/ 130139 h 23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68" h="238017">
                <a:moveTo>
                  <a:pt x="0" y="130139"/>
                </a:moveTo>
                <a:cubicBezTo>
                  <a:pt x="9418" y="65069"/>
                  <a:pt x="18836" y="0"/>
                  <a:pt x="20548" y="17123"/>
                </a:cubicBezTo>
                <a:cubicBezTo>
                  <a:pt x="22260" y="34247"/>
                  <a:pt x="1712" y="227743"/>
                  <a:pt x="10274" y="232880"/>
                </a:cubicBezTo>
                <a:cubicBezTo>
                  <a:pt x="18836" y="238017"/>
                  <a:pt x="58220" y="65069"/>
                  <a:pt x="71919" y="47946"/>
                </a:cubicBezTo>
                <a:cubicBezTo>
                  <a:pt x="85618" y="30823"/>
                  <a:pt x="89043" y="80481"/>
                  <a:pt x="92468" y="130139"/>
                </a:cubicBezTo>
              </a:path>
            </a:pathLst>
          </a:cu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2498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7" y="357166"/>
            <a:ext cx="8221763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Пришло время поработать в тетради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000108"/>
            <a:ext cx="8221763" cy="169277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Каждый урок письма, а теперь и каждый урок русского языка, начинаем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 «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Минутки чистописания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928934"/>
            <a:ext cx="465018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214942" y="2857496"/>
            <a:ext cx="3444941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Запишите каллиграфическим почерком буквы</a:t>
            </a:r>
          </a:p>
          <a:p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928934"/>
            <a:ext cx="7537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Рр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4942" y="3929066"/>
            <a:ext cx="351637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ты знаешь об этой букве?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3429000"/>
            <a:ext cx="16081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Propisi" pitchFamily="2" charset="0"/>
              </a:rPr>
              <a:t>русский</a:t>
            </a:r>
            <a:endParaRPr lang="ru-RU" sz="4400" dirty="0">
              <a:solidFill>
                <a:srgbClr val="FF0000"/>
              </a:solidFill>
              <a:latin typeface="Propisi" pitchFamily="2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-500098" y="37861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71472" y="3500438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57290" y="3500438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1071538" y="3643314"/>
            <a:ext cx="71438" cy="35719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928662" y="4071942"/>
            <a:ext cx="419104" cy="952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071670" y="3429000"/>
            <a:ext cx="3429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Propisi" pitchFamily="2" charset="0"/>
              </a:rPr>
              <a:t>русский </a:t>
            </a:r>
            <a:r>
              <a:rPr lang="ru-RU" sz="4400" dirty="0" err="1" smtClean="0">
                <a:latin typeface="Propisi" pitchFamily="2" charset="0"/>
              </a:rPr>
              <a:t>русский</a:t>
            </a:r>
            <a:endParaRPr lang="ru-RU" sz="4400" dirty="0">
              <a:latin typeface="Propisi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85984" y="3500438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00364" y="3500438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714612" y="3643314"/>
            <a:ext cx="71438" cy="35719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2571736" y="3643314"/>
            <a:ext cx="71438" cy="14287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2500298" y="4071942"/>
            <a:ext cx="419104" cy="952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786182" y="3500438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72000" y="3571876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4286248" y="3643314"/>
            <a:ext cx="71438" cy="35719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4071934" y="3643314"/>
            <a:ext cx="61914" cy="15240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4071934" y="4071942"/>
            <a:ext cx="419104" cy="952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214942" y="4429132"/>
            <a:ext cx="3444941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Буква «ЭР» согласная , живёт в синем подъезде, на верхнем этаже, обозначает на письме согласные звуки [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] и [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`]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85918" y="3929066"/>
            <a:ext cx="2143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Propisi" pitchFamily="2" charset="0"/>
              </a:rPr>
              <a:t>7</a:t>
            </a:r>
            <a:r>
              <a:rPr lang="ru-RU" sz="4400" dirty="0" smtClean="0">
                <a:latin typeface="Propisi" pitchFamily="2" charset="0"/>
              </a:rPr>
              <a:t> февраля</a:t>
            </a:r>
            <a:r>
              <a:rPr lang="ru-RU" sz="4400" u="sng" dirty="0" smtClean="0">
                <a:latin typeface="Propisi" pitchFamily="2" charset="0"/>
              </a:rPr>
              <a:t>.</a:t>
            </a:r>
            <a:endParaRPr lang="ru-RU" sz="4400" u="sng" dirty="0">
              <a:latin typeface="Propisi" pitchFamily="2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1472" y="4500570"/>
            <a:ext cx="45720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Propisi" pitchFamily="2" charset="0"/>
              </a:rPr>
              <a:t>   </a:t>
            </a:r>
            <a:r>
              <a:rPr lang="ru-RU" sz="4400" u="sng" dirty="0" smtClean="0">
                <a:latin typeface="Propisi" pitchFamily="2" charset="0"/>
              </a:rPr>
              <a:t>Д</a:t>
            </a:r>
            <a:r>
              <a:rPr lang="ru-RU" sz="4400" dirty="0" smtClean="0">
                <a:latin typeface="Propisi" pitchFamily="2" charset="0"/>
              </a:rPr>
              <a:t>омашн</a:t>
            </a:r>
            <a:r>
              <a:rPr lang="ru-RU" sz="4400" u="sng" dirty="0" smtClean="0">
                <a:latin typeface="Propisi" pitchFamily="2" charset="0"/>
              </a:rPr>
              <a:t>яя</a:t>
            </a:r>
            <a:r>
              <a:rPr lang="ru-RU" sz="4400" dirty="0" smtClean="0">
                <a:latin typeface="Propisi" pitchFamily="2" charset="0"/>
              </a:rPr>
              <a:t>  работа</a:t>
            </a:r>
            <a:r>
              <a:rPr lang="ru-RU" sz="4400" u="sng" dirty="0" smtClean="0">
                <a:latin typeface="Propisi" pitchFamily="2" charset="0"/>
              </a:rPr>
              <a:t>.</a:t>
            </a:r>
            <a:endParaRPr lang="ru-RU" sz="4400" u="sng" dirty="0">
              <a:latin typeface="Propisi" pitchFamily="2" charset="0"/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print"/>
          <a:srcRect t="28571"/>
          <a:stretch>
            <a:fillRect/>
          </a:stretch>
        </p:blipFill>
        <p:spPr bwMode="auto">
          <a:xfrm>
            <a:off x="500034" y="3643314"/>
            <a:ext cx="465018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TextBox 40"/>
          <p:cNvSpPr txBox="1"/>
          <p:nvPr/>
        </p:nvSpPr>
        <p:spPr>
          <a:xfrm>
            <a:off x="5643570" y="5715016"/>
            <a:ext cx="2944875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ПРОГОВОРИ ОБЯЗАТЕЛЬНО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" name="Picture 2" descr="https://cs10.pikabu.ru/post_img/2020/03/01/7/og_og_15830637992766822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3214686"/>
            <a:ext cx="1143008" cy="598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37" grpId="0" animBg="1"/>
      <p:bldP spid="4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9012" y="0"/>
            <a:ext cx="912498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7" y="357166"/>
            <a:ext cx="8221763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Пришло время поработать в тетради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000108"/>
            <a:ext cx="8221763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Каждый урок письма, а теперь и каждый урок русского языка, начинаем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 «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Минутки чистописания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928934"/>
            <a:ext cx="465018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715008" y="2857496"/>
            <a:ext cx="2944875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Запишите каллиграфическим почерком буквы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3000372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Рр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5852" y="3000372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4143380"/>
            <a:ext cx="2944875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Прокомментируй написание слова 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 русский»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3500438"/>
            <a:ext cx="1771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русский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-500098" y="37861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71472" y="3500438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71604" y="3500438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1142976" y="3643314"/>
            <a:ext cx="71438" cy="35719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928662" y="3571876"/>
            <a:ext cx="71438" cy="14287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928662" y="4071942"/>
            <a:ext cx="419104" cy="952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143108" y="3500438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русский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русский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57422" y="3500438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86116" y="3500438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857488" y="3643314"/>
            <a:ext cx="71438" cy="35719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2571736" y="3643314"/>
            <a:ext cx="71438" cy="14287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2786050" y="4000504"/>
            <a:ext cx="419104" cy="952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000496" y="3571876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29190" y="3500438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4572000" y="3643314"/>
            <a:ext cx="71438" cy="35719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4214810" y="3571876"/>
            <a:ext cx="61914" cy="15240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4429124" y="4000504"/>
            <a:ext cx="419104" cy="952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643570" y="5572140"/>
            <a:ext cx="2944875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Запиши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85918" y="4071942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7 февраля</a:t>
            </a: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14348" y="4643446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омашн</a:t>
            </a: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яя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работа</a:t>
            </a: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0034" y="5500702"/>
            <a:ext cx="4643470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Работаем с УПР.1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5" grpId="0"/>
      <p:bldP spid="16" grpId="0"/>
      <p:bldP spid="24" grpId="0"/>
      <p:bldP spid="25" grpId="0"/>
      <p:bldP spid="26" grpId="0"/>
      <p:bldP spid="31" grpId="0"/>
      <p:bldP spid="32" grpId="0"/>
      <p:bldP spid="37" grpId="0" animBg="1"/>
      <p:bldP spid="38" grpId="0"/>
      <p:bldP spid="39" grpId="0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29058" y="357166"/>
            <a:ext cx="4572032" cy="1754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Добрый день,</a:t>
            </a: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ребята!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00496" y="2285992"/>
            <a:ext cx="4500594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Прозвенел звонок, </a:t>
            </a:r>
          </a:p>
        </p:txBody>
      </p:sp>
      <p:pic>
        <p:nvPicPr>
          <p:cNvPr id="5" name="Picture 4" descr="https://static.wixstatic.com/media/2b8a8d_c967b3b8a47c49179f193dae8eb04123~mv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28652"/>
            <a:ext cx="4403886" cy="440388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000496" y="3071810"/>
            <a:ext cx="4429156" cy="175432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пригласил нас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 ПЕРВЫЙ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 </a:t>
            </a:r>
          </a:p>
          <a:p>
            <a:pPr algn="ctr"/>
            <a:r>
              <a:rPr lang="ru-RU" sz="44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русского языка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357562"/>
            <a:ext cx="1747366" cy="238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9012" y="0"/>
            <a:ext cx="9124988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14282" y="357166"/>
            <a:ext cx="4068318" cy="5483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 l="10302" t="38709" b="48063"/>
          <a:stretch>
            <a:fillRect/>
          </a:stretch>
        </p:blipFill>
        <p:spPr bwMode="auto">
          <a:xfrm>
            <a:off x="142845" y="285728"/>
            <a:ext cx="850112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2844" y="2000240"/>
            <a:ext cx="850112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Обрати внимание, что текст в Упр.1 записан с КРАСНОЙ строки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 т.е. не с самого начала строки)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2786058"/>
            <a:ext cx="8501122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Чтобы правильно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СПИСАТЬ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этот текст, надо СЛЕВА,  с самого начала строки, приложить указательный  пальчик и СПРАВА от него,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рабочей строке, поставить точку.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714752"/>
            <a:ext cx="585791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28596" y="3857628"/>
            <a:ext cx="248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3786190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Землю населяет множество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0826" y="3786190"/>
            <a:ext cx="2133616" cy="22467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А остальные слова, которые не поместились в строке , записываем с самого начала строки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357694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живых существ.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14678" y="4357694"/>
            <a:ext cx="3062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Из них только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44" y="4857760"/>
            <a:ext cx="6643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человек  обладает  даром  речи.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5929330"/>
            <a:ext cx="8358246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Подчеркни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ошибкоопасные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места, зажги фонарики,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раздели слова на слоги, поставь в словах ударение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86116" y="5429264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Л. Успенский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1" grpId="0"/>
      <p:bldP spid="12" grpId="0" animBg="1"/>
      <p:bldP spid="12" grpId="1" animBg="1"/>
      <p:bldP spid="13" grpId="0"/>
      <p:bldP spid="14" grpId="0"/>
      <p:bldP spid="15" grpId="0"/>
      <p:bldP spid="16" grpId="0" animBg="1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9012" y="0"/>
            <a:ext cx="912498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8358246" cy="2554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 новой рабочей строке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запиши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слова: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-с </a:t>
            </a: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 красной строки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с заглавной буквы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первое слово;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-остальные слова пиши через запятую;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-в конце перечисления поставь точку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143248"/>
            <a:ext cx="8358246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	 Веточка, листочки, ручные(часы), печные(трубы), Ванечка,  девочка, птенчик, сливочки, почки, ночка, сорочка, парочка, маленький, серенький,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Булька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5286388"/>
            <a:ext cx="8358246" cy="5847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Подчеркни 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ошибкоопасные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места.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929330"/>
            <a:ext cx="8358246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Какие  правила    отрабатывали?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9012" y="0"/>
            <a:ext cx="912498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835824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Запиши  из текста  слово «только»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142984"/>
            <a:ext cx="465018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596" y="1214422"/>
            <a:ext cx="14887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только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786190"/>
            <a:ext cx="7072362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Сколько букв в этом слове. Посчитай и запиши.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1214422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- 6 б.,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1142984"/>
            <a:ext cx="2190023" cy="26776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т-  «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тэ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514350" indent="-514350">
              <a:buAutoNum type="arabicPeriod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  -  «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514350" indent="-514350">
              <a:buAutoNum type="arabicPeriod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л- «эль»;</a:t>
            </a:r>
          </a:p>
          <a:p>
            <a:pPr marL="514350" indent="-514350">
              <a:buAutoNum type="arabicPeriod"/>
            </a:pP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  «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514350" indent="-514350">
              <a:buAutoNum type="arabicPeriod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 – «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514350" indent="-514350">
              <a:buAutoNum type="arabicPeriod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 – « о»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4214818"/>
            <a:ext cx="7072362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Сколько звуков  в этом слове (произнеси ).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11429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57224" y="11429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071538" y="11429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214414" y="11429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0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357290" y="11429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571604" y="11429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1214422"/>
            <a:ext cx="9380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596" y="4572008"/>
            <a:ext cx="1276360" cy="40011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158" y="5000636"/>
            <a:ext cx="7072362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слове  «только»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букв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больше  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чем звуков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5720" y="5500702"/>
            <a:ext cx="7143800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потому что буква  «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 – звука  на письме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ОБОЗНАЧАЕТ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animBg="1"/>
      <p:bldP spid="17" grpId="0"/>
      <p:bldP spid="18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9012" y="0"/>
            <a:ext cx="912498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7" y="357166"/>
            <a:ext cx="8221763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Что узнали на уроке?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071546"/>
            <a:ext cx="785818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Слушание ,  говорение, чтение и письмо –  это 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НАША РЕЧЬ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2428868"/>
            <a:ext cx="778674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Слушание ,  говорение-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УСТННАЯ речь.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3143248"/>
            <a:ext cx="778674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Чтение и письмо-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ПИСЬМЕННАЯ  речь.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8" y="3857628"/>
            <a:ext cx="2786082" cy="9541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Выучи, запиши ВИДЕО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9012" y="0"/>
            <a:ext cx="9124988" cy="685800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 t="13115" r="6680" b="65574"/>
          <a:stretch>
            <a:fillRect/>
          </a:stretch>
        </p:blipFill>
        <p:spPr bwMode="auto">
          <a:xfrm>
            <a:off x="500034" y="571480"/>
            <a:ext cx="784719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572132" y="3143248"/>
            <a:ext cx="2786082" cy="9541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Выучи, запиши ВИДЕО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0" y="0"/>
            <a:ext cx="9124988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357166"/>
            <a:ext cx="3635804" cy="101566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6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3372" y="357166"/>
            <a:ext cx="4481949" cy="132343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 замечательно </a:t>
            </a:r>
          </a:p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поработали!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3372" y="1928802"/>
            <a:ext cx="4500594" cy="317009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Сфотографируйте работу </a:t>
            </a:r>
          </a:p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 проверки.</a:t>
            </a:r>
          </a:p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Отправь видео ПРАВИЛ</a:t>
            </a:r>
          </a:p>
        </p:txBody>
      </p:sp>
      <p:pic>
        <p:nvPicPr>
          <p:cNvPr id="1028" name="Picture 4" descr="C:\Users\tatya\Desktop\СЧМАЙЛИКИ ДЛЯ ПРЕЗЕНТАЦИЙ\5f7bb81b90096f6fb756484872d65d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428736"/>
            <a:ext cx="2991782" cy="432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 l="5836" t="5199" r="64986" b="72707"/>
          <a:stretch>
            <a:fillRect/>
          </a:stretch>
        </p:blipFill>
        <p:spPr bwMode="auto">
          <a:xfrm>
            <a:off x="4071934" y="2071678"/>
            <a:ext cx="3143272" cy="35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C:\Users\Админко\Desktop\Заставки, анимашки\6683_html_m60b0a0ae.png"/>
          <p:cNvPicPr>
            <a:picLocks noChangeAspect="1" noChangeArrowheads="1"/>
          </p:cNvPicPr>
          <p:nvPr/>
        </p:nvPicPr>
        <p:blipFill>
          <a:blip r:embed="rId4" cstate="print">
            <a:lum bright="1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85720" y="785794"/>
            <a:ext cx="3674772" cy="478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00496" y="428604"/>
            <a:ext cx="4286280" cy="156966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Вспомни, как нужно сидеть , выполняя письменные уроки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C:\Users\Админко\Desktop\Заставки, анимашки\6683_html_m60b0a0ae.png"/>
          <p:cNvPicPr>
            <a:picLocks noChangeAspect="1" noChangeArrowheads="1"/>
          </p:cNvPicPr>
          <p:nvPr/>
        </p:nvPicPr>
        <p:blipFill>
          <a:blip r:embed="rId3" cstate="print">
            <a:lum bright="1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85720" y="785794"/>
            <a:ext cx="3674772" cy="478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 l="58357" t="9098" r="6629" b="75306"/>
          <a:stretch>
            <a:fillRect/>
          </a:stretch>
        </p:blipFill>
        <p:spPr bwMode="auto">
          <a:xfrm>
            <a:off x="4286248" y="2500306"/>
            <a:ext cx="3929090" cy="2619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786182" y="428604"/>
            <a:ext cx="4500594" cy="156966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Вспомни, как нужно ПРАВИЛЬНО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держать ручку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357166"/>
            <a:ext cx="2714644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Ребята!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34" y="428604"/>
            <a:ext cx="4500594" cy="18158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Прежде чем приступить 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 изучению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РУССКОГО ЯЗЫКА,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 должны усвоить:</a:t>
            </a:r>
          </a:p>
        </p:txBody>
      </p:sp>
      <p:pic>
        <p:nvPicPr>
          <p:cNvPr id="5" name="Picture 3" descr="C:\Users\Админко\Desktop\Заставки, анимашки\6683_html_m60b0a0ae.png"/>
          <p:cNvPicPr>
            <a:picLocks noChangeAspect="1" noChangeArrowheads="1"/>
          </p:cNvPicPr>
          <p:nvPr/>
        </p:nvPicPr>
        <p:blipFill>
          <a:blip r:embed="rId3" cstate="print">
            <a:lum bright="1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28596" y="1571612"/>
            <a:ext cx="3345688" cy="435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71934" y="2357430"/>
            <a:ext cx="4500594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1.)  СНАЧАЛА </a:t>
            </a:r>
          </a:p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учим правила;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43372" y="3571876"/>
            <a:ext cx="4500594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2.)  ПОТОМ, опираясь на правила, учимся их применять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письменной речи.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71934" y="428604"/>
            <a:ext cx="4500594" cy="9541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Нам надо будет МНОГО читать</a:t>
            </a:r>
          </a:p>
        </p:txBody>
      </p:sp>
      <p:pic>
        <p:nvPicPr>
          <p:cNvPr id="5" name="Picture 3" descr="C:\Users\Админко\Desktop\Заставки, анимашки\6683_html_m60b0a0ae.png"/>
          <p:cNvPicPr>
            <a:picLocks noChangeAspect="1" noChangeArrowheads="1"/>
          </p:cNvPicPr>
          <p:nvPr/>
        </p:nvPicPr>
        <p:blipFill>
          <a:blip r:embed="rId3" cstate="print">
            <a:lum bright="1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28596" y="1571612"/>
            <a:ext cx="3345688" cy="435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71934" y="1571612"/>
            <a:ext cx="4500594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на уроке русского языка  тебе понадобятся знания, полученные на уроках ЧТЕНИЯ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71934" y="4286256"/>
            <a:ext cx="4500594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даром говорят :</a:t>
            </a:r>
          </a:p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«Чтение - 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ГЛАВНОЕ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		   учение»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C:\Users\Админко\Desktop\Заставки, анимашки\6683_html_m60b0a0ae.png"/>
          <p:cNvPicPr>
            <a:picLocks noChangeAspect="1" noChangeArrowheads="1"/>
          </p:cNvPicPr>
          <p:nvPr/>
        </p:nvPicPr>
        <p:blipFill>
          <a:blip r:embed="rId3" cstate="print">
            <a:lum bright="1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42910" y="1214422"/>
            <a:ext cx="3345688" cy="435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https://xn--96-vlchawpoc3g.ot7.ru/admin/uploads/2/6/6/%D0%9E%D1%82%D0%BA%D1%80%D1%8B%D1%82%D0%BA%D0%B8-%D1%81%D1%87%D0%B0%D1%81%D1%82%D0%BB%D0%B8%D0%B2%D0%BE%D0%B3%D0%BE-%D0%BF%D1%83%D1%82%D0%B8-gif-%D0%9E%D1%82%D0%BA%D1%80%D1%8B%D1%82%D0%BA%D0%B8-%D0%B2-%D0%B4%D0%BE%D0%B1%D1%80%D1%8B%D0%B9-%D0%BF%D1%83%D1%82%D1%8C-%D1%81%D0%BA%D0%B0%D1%87%D0%B0%D1%82%D1%8C-%D0%B1%D0%B5%D1%81%D0%BF%D0%BB%D0%B0%D1%82%D0%BD%D0%BE-1887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500042"/>
            <a:ext cx="3714760" cy="495301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43240" y="5143512"/>
            <a:ext cx="490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океану ЗНАНИЙ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428604"/>
            <a:ext cx="8001056" cy="107721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Сегодня мы первый раз, взяли в руки УЧЕБНИК    Русского языка!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643050"/>
            <a:ext cx="2950926" cy="402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 t="6862" r="5133" b="31379"/>
          <a:stretch>
            <a:fillRect/>
          </a:stretch>
        </p:blipFill>
        <p:spPr bwMode="auto">
          <a:xfrm>
            <a:off x="3571868" y="1643049"/>
            <a:ext cx="4643470" cy="409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00430" y="5143512"/>
            <a:ext cx="4705384" cy="107721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Открой стр. 3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прочитай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655348_7-p-fon-dlya-prezentatsii-shkolnaya-doska-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9012" y="0"/>
            <a:ext cx="9124988" cy="6858000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214282" y="357166"/>
            <a:ext cx="4068318" cy="549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286248" y="428604"/>
            <a:ext cx="4429156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ервый раздел учебника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785794"/>
            <a:ext cx="2928958" cy="91440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4000504"/>
            <a:ext cx="3571900" cy="157163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214810" y="3500438"/>
            <a:ext cx="4429156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этом разделе мы…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</TotalTime>
  <Words>778</Words>
  <Application>Microsoft Office PowerPoint</Application>
  <PresentationFormat>Экран (4:3)</PresentationFormat>
  <Paragraphs>188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Юрьевна</dc:creator>
  <cp:lastModifiedBy>Татьяна Юрьевна</cp:lastModifiedBy>
  <cp:revision>57</cp:revision>
  <dcterms:created xsi:type="dcterms:W3CDTF">2022-02-03T07:38:20Z</dcterms:created>
  <dcterms:modified xsi:type="dcterms:W3CDTF">2022-02-07T07:39:55Z</dcterms:modified>
</cp:coreProperties>
</file>