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Рисунок 33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913680" y="609480"/>
            <a:ext cx="10351800" cy="6142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Рисунок 69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Рисунок 70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913680" y="609480"/>
            <a:ext cx="10351800" cy="6142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06" name="Рисунок 105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Рисунок 106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subTitle"/>
          </p:nvPr>
        </p:nvSpPr>
        <p:spPr>
          <a:xfrm>
            <a:off x="913680" y="609480"/>
            <a:ext cx="10351800" cy="6142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42" name="Рисунок 141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3" name="Рисунок 142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subTitle"/>
          </p:nvPr>
        </p:nvSpPr>
        <p:spPr>
          <a:xfrm>
            <a:off x="913680" y="609480"/>
            <a:ext cx="10351800" cy="6142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58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913680" y="609480"/>
            <a:ext cx="10351800" cy="6142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78" name="Рисунок 177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79" name="Рисунок 178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8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subTitle"/>
          </p:nvPr>
        </p:nvSpPr>
        <p:spPr>
          <a:xfrm>
            <a:off x="913680" y="609480"/>
            <a:ext cx="10351800" cy="6142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214" name="Рисунок 213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15" name="Рисунок 214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913680" y="609480"/>
            <a:ext cx="10351800" cy="13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1595160" y="1122480"/>
            <a:ext cx="8999640" cy="238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ru-RU" sz="4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 </a:t>
            </a:r>
            <a:r>
              <a:rPr lang="ru-RU" sz="4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Bronte</a:t>
            </a:r>
            <a:r>
              <a:rPr lang="ru-RU" sz="4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4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sisters</a:t>
            </a: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Сестры </a:t>
            </a:r>
            <a:r>
              <a:rPr lang="ru-RU" sz="1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Бронте</a:t>
            </a:r>
            <a:endParaRPr dirty="0"/>
          </a:p>
        </p:txBody>
      </p:sp>
      <p:sp>
        <p:nvSpPr>
          <p:cNvPr id="217" name="CustomShape 2"/>
          <p:cNvSpPr/>
          <p:nvPr/>
        </p:nvSpPr>
        <p:spPr>
          <a:xfrm>
            <a:off x="1595160" y="3602160"/>
            <a:ext cx="8999640" cy="225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520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Life and works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180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Жизнь и творчество</a:t>
            </a:r>
            <a:endParaRPr/>
          </a:p>
        </p:txBody>
      </p:sp>
      <p:pic>
        <p:nvPicPr>
          <p:cNvPr id="2" name="14 - Бах. Сицилиана_(Inkompmusic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Рисунок 1"/>
          <p:cNvPicPr/>
          <p:nvPr/>
        </p:nvPicPr>
        <p:blipFill>
          <a:blip r:embed="rId2"/>
          <a:stretch/>
        </p:blipFill>
        <p:spPr>
          <a:xfrm>
            <a:off x="1530000" y="291240"/>
            <a:ext cx="4259520" cy="61286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58" name="Рисунок 2"/>
          <p:cNvPicPr/>
          <p:nvPr/>
        </p:nvPicPr>
        <p:blipFill>
          <a:blip r:embed="rId3"/>
          <a:stretch/>
        </p:blipFill>
        <p:spPr>
          <a:xfrm>
            <a:off x="6795360" y="294480"/>
            <a:ext cx="4274640" cy="61254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3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3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3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3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CustomShape 1"/>
          <p:cNvSpPr/>
          <p:nvPr/>
        </p:nvSpPr>
        <p:spPr>
          <a:xfrm>
            <a:off x="913680" y="609480"/>
            <a:ext cx="10351800" cy="564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Villette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 algn="ctr">
              <a:lnSpc>
                <a:spcPct val="90000"/>
              </a:lnSpc>
            </a:pPr>
            <a:r>
              <a:rPr lang="ru-RU" sz="1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 </a:t>
            </a:r>
            <a:r>
              <a:rPr lang="ru-RU" sz="12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antique</a:t>
            </a:r>
            <a:r>
              <a:rPr lang="ru-RU" sz="1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2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illustration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Рисунок 1"/>
          <p:cNvPicPr/>
          <p:nvPr/>
        </p:nvPicPr>
        <p:blipFill>
          <a:blip r:embed="rId2"/>
          <a:stretch/>
        </p:blipFill>
        <p:spPr>
          <a:xfrm>
            <a:off x="504000" y="87344"/>
            <a:ext cx="5577840" cy="31806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61" name="Рисунок 2"/>
          <p:cNvPicPr/>
          <p:nvPr/>
        </p:nvPicPr>
        <p:blipFill>
          <a:blip r:embed="rId3"/>
          <a:stretch/>
        </p:blipFill>
        <p:spPr>
          <a:xfrm>
            <a:off x="504000" y="3406320"/>
            <a:ext cx="5571000" cy="334116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62" name="Рисунок 3"/>
          <p:cNvPicPr/>
          <p:nvPr/>
        </p:nvPicPr>
        <p:blipFill>
          <a:blip r:embed="rId4"/>
          <a:stretch/>
        </p:blipFill>
        <p:spPr>
          <a:xfrm>
            <a:off x="7189560" y="172440"/>
            <a:ext cx="4328280" cy="646776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3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3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3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3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3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3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3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ustomShape 1"/>
          <p:cNvSpPr/>
          <p:nvPr/>
        </p:nvSpPr>
        <p:spPr>
          <a:xfrm>
            <a:off x="515049" y="54763"/>
            <a:ext cx="4896000" cy="32319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endParaRPr dirty="0"/>
          </a:p>
          <a:p>
            <a:r>
              <a:rPr lang="ru-RU" sz="2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   </a:t>
            </a:r>
            <a:r>
              <a:rPr lang="ru-RU" sz="24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Wuthering</a:t>
            </a:r>
            <a:r>
              <a:rPr lang="ru-RU" sz="24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2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Heigts</a:t>
            </a:r>
            <a:endParaRPr dirty="0"/>
          </a:p>
        </p:txBody>
      </p:sp>
      <p:sp>
        <p:nvSpPr>
          <p:cNvPr id="264" name="CustomShape 2"/>
          <p:cNvSpPr/>
          <p:nvPr/>
        </p:nvSpPr>
        <p:spPr>
          <a:xfrm>
            <a:off x="363005" y="664826"/>
            <a:ext cx="5394960" cy="58805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indent="457200" algn="just">
              <a:lnSpc>
                <a:spcPts val="27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At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first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glance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600" b="1" i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Wuthering</a:t>
            </a:r>
            <a:r>
              <a:rPr lang="ru-RU" sz="1600" b="1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i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Heights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Emily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Bronte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story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gloomy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fateful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passions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personalities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that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are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close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to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heroes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Byron's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romantic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poems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The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story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centered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around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one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theme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-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love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Catherine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Earnshaw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poor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Heathcliff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Catherine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daughter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Yorkshire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Farmer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owner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Wuthering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Heights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Heathcliff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Calibri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orphan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from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Liverpool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who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was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brought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to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Earnshaw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family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Ear</a:t>
            </a:r>
            <a:r>
              <a:rPr lang="en-US" sz="16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n</a:t>
            </a:r>
            <a:r>
              <a:rPr lang="ru-RU" sz="16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shaw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love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each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other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but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Catherine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betrays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their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feeling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preferring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poor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Heathcliff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to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wealthy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gentleman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Suddenly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Heathcliff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became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very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rich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man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started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to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accuse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Catherine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betraying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him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their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love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Before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death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Catherine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was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deeply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sorry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but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strong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desire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for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revenge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did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not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leave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Heathcliff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until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his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death</a:t>
            </a:r>
            <a:r>
              <a:rPr lang="ru-RU" sz="1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</a:t>
            </a:r>
            <a:endParaRPr sz="1600" dirty="0">
              <a:latin typeface="Brokgauz &amp; Efron" panose="020B0500000000000000" pitchFamily="34" charset="0"/>
            </a:endParaRPr>
          </a:p>
        </p:txBody>
      </p:sp>
      <p:pic>
        <p:nvPicPr>
          <p:cNvPr id="265" name="Рисунок 3"/>
          <p:cNvPicPr/>
          <p:nvPr/>
        </p:nvPicPr>
        <p:blipFill>
          <a:blip r:embed="rId2"/>
          <a:stretch/>
        </p:blipFill>
        <p:spPr>
          <a:xfrm>
            <a:off x="6104880" y="216360"/>
            <a:ext cx="5376960" cy="657252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3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3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2223360" y="243000"/>
            <a:ext cx="7743600" cy="146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Wuthering</a:t>
            </a:r>
            <a:r>
              <a:rPr lang="ru-RU" sz="3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Heigts</a:t>
            </a:r>
            <a:endParaRPr sz="2800" dirty="0">
              <a:latin typeface="Brokgauz &amp; Efron" panose="020B0500000000000000" pitchFamily="34" charset="0"/>
            </a:endParaRPr>
          </a:p>
          <a:p>
            <a:pPr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</p:txBody>
      </p:sp>
      <p:pic>
        <p:nvPicPr>
          <p:cNvPr id="267" name="Рисунок 2"/>
          <p:cNvPicPr/>
          <p:nvPr/>
        </p:nvPicPr>
        <p:blipFill>
          <a:blip r:embed="rId2"/>
          <a:stretch/>
        </p:blipFill>
        <p:spPr>
          <a:xfrm>
            <a:off x="333720" y="1197360"/>
            <a:ext cx="3340080" cy="499932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68" name="Рисунок 4"/>
          <p:cNvPicPr/>
          <p:nvPr/>
        </p:nvPicPr>
        <p:blipFill>
          <a:blip r:embed="rId3"/>
          <a:stretch/>
        </p:blipFill>
        <p:spPr>
          <a:xfrm>
            <a:off x="8516520" y="1197360"/>
            <a:ext cx="3434760" cy="499932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69" name="Рисунок 5"/>
          <p:cNvPicPr/>
          <p:nvPr/>
        </p:nvPicPr>
        <p:blipFill>
          <a:blip r:embed="rId4"/>
          <a:stretch/>
        </p:blipFill>
        <p:spPr>
          <a:xfrm>
            <a:off x="4722480" y="2243160"/>
            <a:ext cx="2949480" cy="439272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3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3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3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3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3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263421" y="347758"/>
            <a:ext cx="5873040" cy="37273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50000"/>
              </a:lnSpc>
            </a:pPr>
            <a:r>
              <a:rPr lang="ru-RU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    </a:t>
            </a:r>
            <a:r>
              <a:rPr lang="ru-RU" sz="180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After</a:t>
            </a:r>
            <a:r>
              <a:rPr lang="ru-RU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publication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of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novels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Bronte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sisters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became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famous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finally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gained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financial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independence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was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a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time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when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could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leave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work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a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governesses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do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what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like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But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all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Bronte’s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children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were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not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healthy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Emily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die</a:t>
            </a:r>
            <a:r>
              <a:rPr lang="en-US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d</a:t>
            </a:r>
            <a:r>
              <a:rPr lang="ru-RU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from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tuberculosis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1848. 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Left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alone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with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her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father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, Charlotte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continued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to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write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</a:t>
            </a:r>
            <a:endParaRPr dirty="0"/>
          </a:p>
        </p:txBody>
      </p:sp>
      <p:sp>
        <p:nvSpPr>
          <p:cNvPr id="271" name="CustomShape 2"/>
          <p:cNvSpPr/>
          <p:nvPr/>
        </p:nvSpPr>
        <p:spPr>
          <a:xfrm>
            <a:off x="263421" y="4075076"/>
            <a:ext cx="5873040" cy="237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50000"/>
              </a:lnSpc>
            </a:pPr>
            <a:r>
              <a:rPr lang="ru-RU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    Charlotte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Arthur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Bell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Nicholls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married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1854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their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marriage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was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a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success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Brontë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found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herself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very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happy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Unfortunately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didn’t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last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long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Charlotte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died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with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her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unborn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child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March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1855,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three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weeks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before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her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39th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birthday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cause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of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tuberculosis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</a:t>
            </a:r>
            <a:endParaRPr dirty="0"/>
          </a:p>
        </p:txBody>
      </p:sp>
      <p:sp>
        <p:nvSpPr>
          <p:cNvPr id="272" name="CustomShape 3"/>
          <p:cNvSpPr/>
          <p:nvPr/>
        </p:nvSpPr>
        <p:spPr>
          <a:xfrm>
            <a:off x="6337738" y="347759"/>
            <a:ext cx="5588876" cy="622646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50000"/>
              </a:lnSpc>
            </a:pPr>
            <a:r>
              <a:rPr lang="ru-RU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    The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sisters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Bronte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introduce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authentic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female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voices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literature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Bronte’s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women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are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able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to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make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decisions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independent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,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to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achieve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their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goals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to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responsible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for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their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mistakes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without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blaming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others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 Charlotte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Bronte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was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one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of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first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novelist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who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shows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unsightly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poor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life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of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women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which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have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lack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of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opportunities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for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their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development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and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growth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as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members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of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the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society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Times New Roman"/>
              </a:rPr>
              <a:t>.</a:t>
            </a:r>
            <a:endParaRPr dirty="0"/>
          </a:p>
          <a:p>
            <a:pPr algn="just">
              <a:lnSpc>
                <a:spcPct val="150000"/>
              </a:lnSpc>
            </a:pP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It’s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amazing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that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Eyre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Wuthering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Heights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are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still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so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popular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I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think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it’s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sheer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power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storytelling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themes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feel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just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as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relevant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today</a:t>
            </a:r>
            <a:r>
              <a:rPr lang="ru-RU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</a:t>
            </a:r>
            <a:endParaRPr dirty="0">
              <a:latin typeface="Brokgauz &amp; Efron" panose="020B05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60000">
        <p15:prstTrans prst="curtains"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1"/>
          <p:cNvSpPr/>
          <p:nvPr/>
        </p:nvSpPr>
        <p:spPr>
          <a:xfrm>
            <a:off x="951840" y="2700360"/>
            <a:ext cx="10351800" cy="190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6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Thank</a:t>
            </a:r>
            <a:r>
              <a:rPr lang="ru-RU" sz="6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6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you</a:t>
            </a:r>
            <a:r>
              <a:rPr lang="ru-RU" sz="6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6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for</a:t>
            </a:r>
            <a:r>
              <a:rPr lang="ru-RU" sz="6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6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your</a:t>
            </a:r>
            <a:r>
              <a:rPr lang="ru-RU" sz="66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66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attention</a:t>
            </a:r>
            <a:endParaRPr dirty="0">
              <a:latin typeface="Brokgauz &amp; Efron" panose="020B05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ustomShape 1"/>
          <p:cNvSpPr/>
          <p:nvPr/>
        </p:nvSpPr>
        <p:spPr>
          <a:xfrm>
            <a:off x="917280" y="609480"/>
            <a:ext cx="3930480" cy="104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This </a:t>
            </a:r>
            <a:r>
              <a:rPr lang="ru-RU" sz="2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is</a:t>
            </a:r>
            <a:r>
              <a:rPr lang="ru-RU" sz="2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a </a:t>
            </a:r>
            <a:r>
              <a:rPr lang="ru-RU" sz="2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house</a:t>
            </a:r>
            <a:r>
              <a:rPr lang="ru-RU" sz="2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2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2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2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2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2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Bronte</a:t>
            </a:r>
            <a:r>
              <a:rPr lang="ru-RU" sz="28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28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family</a:t>
            </a:r>
            <a:endParaRPr dirty="0"/>
          </a:p>
        </p:txBody>
      </p:sp>
      <p:pic>
        <p:nvPicPr>
          <p:cNvPr id="219" name="Объект 4"/>
          <p:cNvPicPr/>
          <p:nvPr/>
        </p:nvPicPr>
        <p:blipFill>
          <a:blip r:embed="rId2"/>
          <a:stretch/>
        </p:blipFill>
        <p:spPr>
          <a:xfrm>
            <a:off x="5902560" y="609480"/>
            <a:ext cx="5771160" cy="57128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127000"/>
          </a:effectLst>
        </p:spPr>
      </p:pic>
      <p:sp>
        <p:nvSpPr>
          <p:cNvPr id="220" name="CustomShape 2"/>
          <p:cNvSpPr/>
          <p:nvPr/>
        </p:nvSpPr>
        <p:spPr>
          <a:xfrm>
            <a:off x="504000" y="1872000"/>
            <a:ext cx="4895280" cy="360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just">
              <a:lnSpc>
                <a:spcPct val="100000"/>
              </a:lnSpc>
            </a:pPr>
            <a:endParaRPr dirty="0"/>
          </a:p>
          <a:p>
            <a:pPr algn="just">
              <a:lnSpc>
                <a:spcPct val="100000"/>
              </a:lnSpc>
            </a:pPr>
            <a:endParaRPr dirty="0"/>
          </a:p>
          <a:p>
            <a:pPr indent="457200" algn="just">
              <a:lnSpc>
                <a:spcPct val="150000"/>
              </a:lnSpc>
            </a:pP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Charlotte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was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born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21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April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1816,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Emily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30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July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1818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Anne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17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January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1820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all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Thornton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,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Yorkshire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They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had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two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sisters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,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both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whom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died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childhood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a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brother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,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Branwell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Their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father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,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Patrick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,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was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Anglican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clergyman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who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was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appointed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as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rector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village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Haworth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After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death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their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mother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1821,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their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Aunt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Elizabeth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came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to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look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after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family</a:t>
            </a:r>
            <a:r>
              <a:rPr lang="ru-RU" sz="1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</a:t>
            </a:r>
            <a:endParaRPr dirty="0"/>
          </a:p>
          <a:p>
            <a:pPr algn="ctr"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1229400" y="657360"/>
            <a:ext cx="9731880" cy="2850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2" name="CustomShape 2"/>
          <p:cNvSpPr/>
          <p:nvPr/>
        </p:nvSpPr>
        <p:spPr>
          <a:xfrm>
            <a:off x="395820" y="2534869"/>
            <a:ext cx="4262890" cy="257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indent="457200" algn="just">
              <a:lnSpc>
                <a:spcPct val="100000"/>
              </a:lnSpc>
            </a:pP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This </a:t>
            </a:r>
            <a:r>
              <a:rPr lang="ru-RU" sz="3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is</a:t>
            </a: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how</a:t>
            </a: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the</a:t>
            </a: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Bronte's</a:t>
            </a: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family</a:t>
            </a: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house</a:t>
            </a: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looks</a:t>
            </a:r>
            <a:r>
              <a:rPr lang="ru-RU" sz="36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 </a:t>
            </a:r>
            <a:r>
              <a:rPr lang="ru-RU" sz="360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now</a:t>
            </a:r>
            <a:r>
              <a:rPr lang="ru-RU" sz="36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DejaVu Sans"/>
              </a:rPr>
              <a:t>.</a:t>
            </a:r>
            <a:endParaRPr dirty="0">
              <a:latin typeface="Brokgauz &amp; Efron" panose="020B0500000000000000" pitchFamily="34" charset="0"/>
            </a:endParaRPr>
          </a:p>
        </p:txBody>
      </p:sp>
      <p:pic>
        <p:nvPicPr>
          <p:cNvPr id="223" name="Рисунок 4"/>
          <p:cNvPicPr/>
          <p:nvPr/>
        </p:nvPicPr>
        <p:blipFill>
          <a:blip r:embed="rId2"/>
          <a:stretch/>
        </p:blipFill>
        <p:spPr>
          <a:xfrm>
            <a:off x="5130720" y="531180"/>
            <a:ext cx="5830560" cy="5954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stomShape 1"/>
          <p:cNvSpPr/>
          <p:nvPr/>
        </p:nvSpPr>
        <p:spPr>
          <a:xfrm>
            <a:off x="913680" y="609480"/>
            <a:ext cx="10351800" cy="716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90000"/>
              </a:lnSpc>
            </a:pP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Portraits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Bronte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Sisters</a:t>
            </a:r>
            <a:endParaRPr dirty="0"/>
          </a:p>
        </p:txBody>
      </p:sp>
      <p:sp>
        <p:nvSpPr>
          <p:cNvPr id="225" name="CustomShape 2"/>
          <p:cNvSpPr/>
          <p:nvPr/>
        </p:nvSpPr>
        <p:spPr>
          <a:xfrm>
            <a:off x="913680" y="1328400"/>
            <a:ext cx="3297240" cy="431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ru-RU" sz="24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ckwell"/>
                <a:ea typeface="DejaVu Sans"/>
              </a:rPr>
              <a:t>Charlotte </a:t>
            </a:r>
            <a:endParaRPr dirty="0"/>
          </a:p>
        </p:txBody>
      </p:sp>
      <p:sp>
        <p:nvSpPr>
          <p:cNvPr id="226" name="CustomShape 3"/>
          <p:cNvSpPr/>
          <p:nvPr/>
        </p:nvSpPr>
        <p:spPr>
          <a:xfrm>
            <a:off x="913680" y="1886400"/>
            <a:ext cx="3297240" cy="39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7" name="CustomShape 4"/>
          <p:cNvSpPr/>
          <p:nvPr/>
        </p:nvSpPr>
        <p:spPr>
          <a:xfrm>
            <a:off x="4444920" y="1328400"/>
            <a:ext cx="3296880" cy="55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ckwell"/>
                <a:ea typeface="DejaVu Sans"/>
              </a:rPr>
              <a:t>Emily</a:t>
            </a:r>
            <a:endParaRPr/>
          </a:p>
        </p:txBody>
      </p:sp>
      <p:sp>
        <p:nvSpPr>
          <p:cNvPr id="228" name="CustomShape 5"/>
          <p:cNvSpPr/>
          <p:nvPr/>
        </p:nvSpPr>
        <p:spPr>
          <a:xfrm>
            <a:off x="4444920" y="1886400"/>
            <a:ext cx="3297960" cy="39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6"/>
          <p:cNvSpPr/>
          <p:nvPr/>
        </p:nvSpPr>
        <p:spPr>
          <a:xfrm>
            <a:off x="7973280" y="1328400"/>
            <a:ext cx="3289320" cy="431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ckwell"/>
                <a:ea typeface="DejaVu Sans"/>
              </a:rPr>
              <a:t>Anne</a:t>
            </a:r>
            <a:endParaRPr/>
          </a:p>
        </p:txBody>
      </p:sp>
      <p:sp>
        <p:nvSpPr>
          <p:cNvPr id="230" name="CustomShape 7"/>
          <p:cNvSpPr/>
          <p:nvPr/>
        </p:nvSpPr>
        <p:spPr>
          <a:xfrm>
            <a:off x="7976520" y="1886400"/>
            <a:ext cx="3289320" cy="39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1" name="Рисунок 8"/>
          <p:cNvPicPr/>
          <p:nvPr/>
        </p:nvPicPr>
        <p:blipFill>
          <a:blip r:embed="rId2"/>
          <a:stretch/>
        </p:blipFill>
        <p:spPr>
          <a:xfrm>
            <a:off x="1186920" y="1962360"/>
            <a:ext cx="2751120" cy="37512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32" name="Рисунок 9"/>
          <p:cNvPicPr/>
          <p:nvPr/>
        </p:nvPicPr>
        <p:blipFill>
          <a:blip r:embed="rId3"/>
          <a:stretch/>
        </p:blipFill>
        <p:spPr>
          <a:xfrm>
            <a:off x="4650120" y="1962360"/>
            <a:ext cx="2836440" cy="37512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33" name="Рисунок 10"/>
          <p:cNvPicPr/>
          <p:nvPr/>
        </p:nvPicPr>
        <p:blipFill>
          <a:blip r:embed="rId4"/>
          <a:stretch/>
        </p:blipFill>
        <p:spPr>
          <a:xfrm>
            <a:off x="8229600" y="1991160"/>
            <a:ext cx="2876040" cy="37224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stomShape 1"/>
          <p:cNvSpPr/>
          <p:nvPr/>
        </p:nvSpPr>
        <p:spPr>
          <a:xfrm>
            <a:off x="246240" y="241560"/>
            <a:ext cx="11019600" cy="122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Clergy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Daughters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'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School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at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Cowan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Bridge</a:t>
            </a:r>
            <a:endParaRPr dirty="0"/>
          </a:p>
        </p:txBody>
      </p:sp>
      <p:sp>
        <p:nvSpPr>
          <p:cNvPr id="235" name="CustomShape 2"/>
          <p:cNvSpPr/>
          <p:nvPr/>
        </p:nvSpPr>
        <p:spPr>
          <a:xfrm>
            <a:off x="5354640" y="3444766"/>
            <a:ext cx="6464880" cy="29337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dirty="0" smtClean="0"/>
          </a:p>
          <a:p>
            <a:pPr>
              <a:lnSpc>
                <a:spcPct val="100000"/>
              </a:lnSpc>
            </a:pPr>
            <a:endParaRPr dirty="0"/>
          </a:p>
          <a:p>
            <a:pPr indent="457200" algn="just">
              <a:lnSpc>
                <a:spcPts val="2000"/>
              </a:lnSpc>
            </a:pP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following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year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,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Maria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Elizabeth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fell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gravely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ill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were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removed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from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school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but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died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shortly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afterwards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within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a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few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weeks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each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other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Charlotte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Emily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were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also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withdrawn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from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school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returned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to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home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After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that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bad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experience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family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tragedy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Charlotte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started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her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studies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quite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expensive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school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Miss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Wooler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a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small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town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West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Yorkshire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That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was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a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great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choice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Charlotte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was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happy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there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studied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well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Emily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were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taught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home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but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school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memories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remained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their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memory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forever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After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graduation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Charlotte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was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invited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to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teach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at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school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where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she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was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studying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her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sisters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were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employed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governesses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in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wealthy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3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families</a:t>
            </a:r>
            <a:r>
              <a:rPr lang="ru-RU" sz="13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.</a:t>
            </a:r>
            <a:endParaRPr dirty="0" smtClean="0"/>
          </a:p>
          <a:p>
            <a:pPr algn="ctr">
              <a:lnSpc>
                <a:spcPct val="100000"/>
              </a:lnSpc>
            </a:pPr>
            <a:endParaRPr dirty="0"/>
          </a:p>
        </p:txBody>
      </p:sp>
      <p:sp>
        <p:nvSpPr>
          <p:cNvPr id="236" name="CustomShape 3"/>
          <p:cNvSpPr/>
          <p:nvPr/>
        </p:nvSpPr>
        <p:spPr>
          <a:xfrm>
            <a:off x="4444920" y="1713600"/>
            <a:ext cx="3297960" cy="4075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CustomShape 4"/>
          <p:cNvSpPr/>
          <p:nvPr/>
        </p:nvSpPr>
        <p:spPr>
          <a:xfrm>
            <a:off x="8624880" y="1713600"/>
            <a:ext cx="3194640" cy="4075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8" name="Рисунок 8"/>
          <p:cNvPicPr/>
          <p:nvPr/>
        </p:nvPicPr>
        <p:blipFill>
          <a:blip r:embed="rId2"/>
          <a:stretch/>
        </p:blipFill>
        <p:spPr>
          <a:xfrm>
            <a:off x="258480" y="1935000"/>
            <a:ext cx="4810680" cy="44391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39" name="Рисунок 9"/>
          <p:cNvPicPr/>
          <p:nvPr/>
        </p:nvPicPr>
        <p:blipFill>
          <a:blip r:embed="rId3"/>
          <a:stretch/>
        </p:blipFill>
        <p:spPr>
          <a:xfrm>
            <a:off x="7261920" y="827640"/>
            <a:ext cx="3301200" cy="29239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>
            <a:off x="1023480" y="403560"/>
            <a:ext cx="10351800" cy="126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 </a:t>
            </a:r>
            <a:r>
              <a:rPr lang="ru-RU" sz="32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antique</a:t>
            </a:r>
            <a:r>
              <a:rPr lang="ru-RU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2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editions</a:t>
            </a:r>
            <a:r>
              <a:rPr lang="ru-RU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2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of</a:t>
            </a:r>
            <a:r>
              <a:rPr lang="ru-RU" sz="32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2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sisters</a:t>
            </a:r>
            <a:r>
              <a:rPr lang="ru-RU" sz="32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2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books</a:t>
            </a: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90000"/>
              </a:lnSpc>
            </a:pPr>
            <a:endParaRPr dirty="0"/>
          </a:p>
        </p:txBody>
      </p:sp>
      <p:sp>
        <p:nvSpPr>
          <p:cNvPr id="241" name="CustomShape 2"/>
          <p:cNvSpPr/>
          <p:nvPr/>
        </p:nvSpPr>
        <p:spPr>
          <a:xfrm>
            <a:off x="1023480" y="1341720"/>
            <a:ext cx="3297240" cy="94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first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poems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at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1846</a:t>
            </a:r>
            <a:endParaRPr dirty="0"/>
          </a:p>
        </p:txBody>
      </p:sp>
      <p:sp>
        <p:nvSpPr>
          <p:cNvPr id="242" name="CustomShape 3"/>
          <p:cNvSpPr/>
          <p:nvPr/>
        </p:nvSpPr>
        <p:spPr>
          <a:xfrm>
            <a:off x="913680" y="2911680"/>
            <a:ext cx="3297240" cy="287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3" name="CustomShape 4"/>
          <p:cNvSpPr/>
          <p:nvPr/>
        </p:nvSpPr>
        <p:spPr>
          <a:xfrm>
            <a:off x="4446000" y="1729080"/>
            <a:ext cx="3296880" cy="561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180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Jane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80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Eyre</a:t>
            </a:r>
            <a:r>
              <a:rPr lang="ru-RU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 </a:t>
            </a:r>
            <a:r>
              <a:rPr lang="ru-RU" sz="180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1847</a:t>
            </a:r>
            <a:endParaRPr dirty="0"/>
          </a:p>
        </p:txBody>
      </p:sp>
      <p:sp>
        <p:nvSpPr>
          <p:cNvPr id="244" name="CustomShape 5"/>
          <p:cNvSpPr/>
          <p:nvPr/>
        </p:nvSpPr>
        <p:spPr>
          <a:xfrm>
            <a:off x="4444920" y="2911680"/>
            <a:ext cx="3297960" cy="287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5" name="CustomShape 6"/>
          <p:cNvSpPr/>
          <p:nvPr/>
        </p:nvSpPr>
        <p:spPr>
          <a:xfrm>
            <a:off x="7976520" y="1778040"/>
            <a:ext cx="3289320" cy="51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180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Villette</a:t>
            </a:r>
            <a:r>
              <a:rPr lang="ru-RU" sz="180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1853</a:t>
            </a:r>
            <a:endParaRPr dirty="0"/>
          </a:p>
        </p:txBody>
      </p:sp>
      <p:sp>
        <p:nvSpPr>
          <p:cNvPr id="246" name="CustomShape 7"/>
          <p:cNvSpPr/>
          <p:nvPr/>
        </p:nvSpPr>
        <p:spPr>
          <a:xfrm>
            <a:off x="7976520" y="2911680"/>
            <a:ext cx="3289320" cy="287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7" name="Рисунок 8"/>
          <p:cNvPicPr/>
          <p:nvPr/>
        </p:nvPicPr>
        <p:blipFill>
          <a:blip r:embed="rId2"/>
          <a:stretch/>
        </p:blipFill>
        <p:spPr>
          <a:xfrm>
            <a:off x="8258220" y="2745720"/>
            <a:ext cx="2725920" cy="37062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48" name="Рисунок 9"/>
          <p:cNvPicPr/>
          <p:nvPr/>
        </p:nvPicPr>
        <p:blipFill>
          <a:blip r:embed="rId3"/>
          <a:stretch/>
        </p:blipFill>
        <p:spPr>
          <a:xfrm>
            <a:off x="1217340" y="2745720"/>
            <a:ext cx="2689920" cy="366228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49" name="Рисунок 10"/>
          <p:cNvPicPr/>
          <p:nvPr/>
        </p:nvPicPr>
        <p:blipFill>
          <a:blip r:embed="rId4"/>
          <a:stretch/>
        </p:blipFill>
        <p:spPr>
          <a:xfrm>
            <a:off x="4704030" y="2745720"/>
            <a:ext cx="2835000" cy="3555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3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3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3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3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3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3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3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444960" y="200594"/>
            <a:ext cx="4402800" cy="63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100000"/>
              </a:lnSpc>
            </a:pPr>
            <a:r>
              <a:rPr lang="ru-RU" sz="20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Jane</a:t>
            </a:r>
            <a:r>
              <a:rPr lang="ru-RU" sz="20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20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Eyre</a:t>
            </a:r>
            <a:endParaRPr dirty="0"/>
          </a:p>
        </p:txBody>
      </p:sp>
      <p:pic>
        <p:nvPicPr>
          <p:cNvPr id="251" name="Объект 4"/>
          <p:cNvPicPr/>
          <p:nvPr/>
        </p:nvPicPr>
        <p:blipFill>
          <a:blip r:embed="rId2"/>
          <a:stretch/>
        </p:blipFill>
        <p:spPr>
          <a:xfrm>
            <a:off x="6787800" y="444960"/>
            <a:ext cx="4389120" cy="60033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52" name="CustomShape 2"/>
          <p:cNvSpPr/>
          <p:nvPr/>
        </p:nvSpPr>
        <p:spPr>
          <a:xfrm>
            <a:off x="444959" y="1056290"/>
            <a:ext cx="5884895" cy="53920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just">
              <a:lnSpc>
                <a:spcPct val="100000"/>
              </a:lnSpc>
            </a:pPr>
            <a:endParaRPr dirty="0"/>
          </a:p>
          <a:p>
            <a:pPr indent="457200" algn="just">
              <a:lnSpc>
                <a:spcPts val="2600"/>
              </a:lnSpc>
            </a:pP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Charlotte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began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working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second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manuscript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Eyre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Six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weeks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later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Eyre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was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published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had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immediate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commercial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success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tells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story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plain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governess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who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after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difficulties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early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life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falls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love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with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employer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Mr</a:t>
            </a:r>
            <a:r>
              <a:rPr lang="ru-RU" sz="14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Rochester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marry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but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only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after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Rochester's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insane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first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wife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whom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initially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has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no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knowledge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dies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dramatic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house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fire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endParaRPr lang="ru-RU" sz="1400" b="1" strike="noStrike" spc="-1" dirty="0" smtClean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Brokgauz &amp; Efron" panose="020B0500000000000000" pitchFamily="34" charset="0"/>
              <a:ea typeface="Times New Roman"/>
            </a:endParaRPr>
          </a:p>
          <a:p>
            <a:pPr indent="457200" algn="just">
              <a:lnSpc>
                <a:spcPts val="2600"/>
              </a:lnSpc>
            </a:pPr>
            <a:r>
              <a:rPr lang="ru-RU" sz="1400" b="1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book's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style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was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innovative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combining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naturalism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with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gothic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melodrama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The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most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famous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novel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Charlotte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Brontë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tells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us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story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emotional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spiritual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growth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whose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fate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mainly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repeats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Charlotte’s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fate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Brontë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believed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art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was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most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convincing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when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based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personal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experience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;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Eyre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transformed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experience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into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novel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with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universal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appeal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whole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ring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happy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life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story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poor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orphan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Jane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Eyre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seems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like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a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fairy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tale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but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is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result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hard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work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,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fidelity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and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courage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main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character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of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the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 </a:t>
            </a:r>
            <a:r>
              <a:rPr lang="ru-RU" sz="1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novel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Times New Roman"/>
              </a:rPr>
              <a:t>.</a:t>
            </a:r>
            <a:r>
              <a:rPr lang="ru-RU" sz="1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 panose="020B0500000000000000" pitchFamily="34" charset="0"/>
                <a:ea typeface="Calibri"/>
              </a:rPr>
              <a:t> </a:t>
            </a:r>
            <a:endParaRPr sz="1400" b="1" dirty="0">
              <a:latin typeface="Brokgauz &amp; Efron" panose="020B0500000000000000" pitchFamily="34" charset="0"/>
            </a:endParaRPr>
          </a:p>
          <a:p>
            <a:pPr algn="just"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3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3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913680" y="609480"/>
            <a:ext cx="10351800" cy="568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Jane</a:t>
            </a:r>
            <a:r>
              <a:rPr lang="ru-RU" sz="3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34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Eyre</a:t>
            </a:r>
            <a:endParaRPr dirty="0"/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90000"/>
              </a:lnSpc>
            </a:pPr>
            <a:r>
              <a:rPr lang="ru-RU" sz="11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The </a:t>
            </a:r>
            <a:r>
              <a:rPr lang="ru-RU" sz="11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antique</a:t>
            </a:r>
            <a:r>
              <a:rPr lang="ru-RU" sz="11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 </a:t>
            </a:r>
            <a:r>
              <a:rPr lang="ru-RU" sz="1100" b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rokgauz &amp; Efron"/>
                <a:ea typeface="DejaVu Sans"/>
              </a:rPr>
              <a:t>illustration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Рисунок 2"/>
          <p:cNvPicPr/>
          <p:nvPr/>
        </p:nvPicPr>
        <p:blipFill>
          <a:blip r:embed="rId2"/>
          <a:stretch/>
        </p:blipFill>
        <p:spPr>
          <a:xfrm>
            <a:off x="376560" y="752400"/>
            <a:ext cx="3855240" cy="550728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55" name="Рисунок 3"/>
          <p:cNvPicPr/>
          <p:nvPr/>
        </p:nvPicPr>
        <p:blipFill>
          <a:blip r:embed="rId3"/>
          <a:stretch/>
        </p:blipFill>
        <p:spPr>
          <a:xfrm>
            <a:off x="4447080" y="752400"/>
            <a:ext cx="3620880" cy="54104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56" name="Рисунок 4"/>
          <p:cNvPicPr/>
          <p:nvPr/>
        </p:nvPicPr>
        <p:blipFill>
          <a:blip r:embed="rId4"/>
          <a:stretch/>
        </p:blipFill>
        <p:spPr>
          <a:xfrm>
            <a:off x="8283240" y="752400"/>
            <a:ext cx="3746160" cy="53805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0000">
        <p14:reveal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3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3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3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3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3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3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3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816</Words>
  <Application>Microsoft Office PowerPoint</Application>
  <PresentationFormat>Широкоэкранный</PresentationFormat>
  <Paragraphs>58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Arial</vt:lpstr>
      <vt:lpstr>Brokgauz &amp; Efron</vt:lpstr>
      <vt:lpstr>Calibri</vt:lpstr>
      <vt:lpstr>DejaVu Sans</vt:lpstr>
      <vt:lpstr>Rockwell</vt:lpstr>
      <vt:lpstr>StarSymbol</vt:lpstr>
      <vt:lpstr>Times New Roman</vt:lpstr>
      <vt:lpstr>Office Theme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Вольхина Инна Алексеевна</cp:lastModifiedBy>
  <cp:revision>23</cp:revision>
  <dcterms:modified xsi:type="dcterms:W3CDTF">2020-03-18T12:11:38Z</dcterms:modified>
  <dc:language>ru-RU</dc:language>
</cp:coreProperties>
</file>