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27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48A87A34-81AB-432B-8DAE-1953F412C126}" type="datetimeFigureOut">
              <a:rPr lang="en-US" dirty="0"/>
              <a:pPr/>
              <a:t>5/17/2022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5/17/2022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5/17/2022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5/17/2022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5/17/2022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5/17/2022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5/17/2022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5/17/2022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57536AB-C70F-CC28-E072-C6238F703E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«Звуковые </a:t>
            </a:r>
            <a:r>
              <a:rPr lang="ru-RU" dirty="0"/>
              <a:t>волны»</a:t>
            </a:r>
            <a:endParaRPr lang="x-none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71797A77-DB0F-E362-C73C-A181D41F93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06134" y="3824233"/>
            <a:ext cx="8673427" cy="1322587"/>
          </a:xfrm>
        </p:spPr>
        <p:txBody>
          <a:bodyPr/>
          <a:lstStyle/>
          <a:p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527590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3D14234-60DE-0D2A-07BE-8B2C6100D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3</a:t>
            </a:r>
            <a:endParaRPr lang="x-none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2E0364B-BB7F-24BA-8F77-DD7EE99F9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1496" y="-1053170"/>
            <a:ext cx="6281873" cy="5248622"/>
          </a:xfrm>
        </p:spPr>
        <p:txBody>
          <a:bodyPr/>
          <a:lstStyle/>
          <a:p>
            <a:r>
              <a:rPr lang="ru-RU" sz="1800" b="1" dirty="0">
                <a:solidFill>
                  <a:srgbClr val="464242"/>
                </a:solidFill>
                <a:latin typeface="TimesNewRomanPS-BoldMT"/>
              </a:rPr>
              <a:t>Скорость звука в эбоните 2400 м/с, а в кирпиче — 3600 м/с. В каком веществе звуковому сигналу требуется большее время для распространения? Во сколько раз?</a:t>
            </a:r>
            <a:endParaRPr lang="x-none" dirty="0"/>
          </a:p>
        </p:txBody>
      </p:sp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78C12884-37C8-FF21-8E91-C873220936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4440" y="3174999"/>
            <a:ext cx="6753864" cy="163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3419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D19F59-D4C0-C0B6-FDFF-C0A827FCDE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4</a:t>
            </a:r>
            <a:endParaRPr lang="x-none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D57C2C8-5FC2-5EE5-14F5-CC191E893C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1496" y="953835"/>
            <a:ext cx="6281873" cy="5248622"/>
          </a:xfrm>
        </p:spPr>
        <p:txBody>
          <a:bodyPr/>
          <a:lstStyle/>
          <a:p>
            <a:r>
              <a:rPr lang="ru-RU" sz="1800" b="1" dirty="0">
                <a:solidFill>
                  <a:srgbClr val="464242"/>
                </a:solidFill>
                <a:latin typeface="TimesNewRomanPS-BoldMT"/>
              </a:rPr>
              <a:t>Расстояние между ближайшими гребнями волн в море 6 м. Лодка качается на волнах, распространяющихся со скоростью 2 м/с. Какова частота ударов волн о корпус лодки?</a:t>
            </a:r>
          </a:p>
          <a:p>
            <a:endParaRPr lang="ru-RU" b="1" dirty="0">
              <a:solidFill>
                <a:srgbClr val="464242"/>
              </a:solidFill>
              <a:latin typeface="TimesNewRomanPS-BoldMT"/>
            </a:endParaRPr>
          </a:p>
          <a:p>
            <a:endParaRPr lang="ru-RU" b="1" dirty="0">
              <a:solidFill>
                <a:srgbClr val="464242"/>
              </a:solidFill>
              <a:latin typeface="TimesNewRomanPS-BoldMT"/>
            </a:endParaRPr>
          </a:p>
          <a:p>
            <a:endParaRPr lang="x-none" dirty="0"/>
          </a:p>
        </p:txBody>
      </p:sp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AED56929-6376-DF89-DED2-B4A35AAABF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6120" y="3919541"/>
            <a:ext cx="7152624" cy="251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369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DA2D325-0B57-7391-E042-C20B02AF8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Звуковые волны</a:t>
            </a:r>
            <a:endParaRPr lang="x-none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B001B05-A9C4-3D83-575C-C9279267F9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1496" y="320945"/>
            <a:ext cx="6281873" cy="8402987"/>
          </a:xfrm>
        </p:spPr>
        <p:txBody>
          <a:bodyPr/>
          <a:lstStyle/>
          <a:p>
            <a:r>
              <a:rPr lang="ru-RU" sz="1800" dirty="0">
                <a:solidFill>
                  <a:srgbClr val="4E4E3F"/>
                </a:solidFill>
                <a:latin typeface="RobotoCondensed-Light"/>
              </a:rPr>
              <a:t>Звук распространяется только в веществе.Звук распространяется в виде волн. Звуковые волны распространяются от источника звука во все стороны подобно тому, как распространяются волны в воде, если в нее бросить камень.</a:t>
            </a:r>
          </a:p>
          <a:p>
            <a:r>
              <a:rPr lang="ru-RU" sz="1800" dirty="0">
                <a:solidFill>
                  <a:srgbClr val="3BA900"/>
                </a:solidFill>
                <a:latin typeface="RobotoCondensed-Regular"/>
              </a:rPr>
              <a:t>Звуковые волны</a:t>
            </a:r>
            <a:r>
              <a:rPr lang="ru-RU" sz="1800" dirty="0">
                <a:solidFill>
                  <a:srgbClr val="008000"/>
                </a:solidFill>
                <a:latin typeface="RobotoCondensed-Regular"/>
              </a:rPr>
              <a:t> </a:t>
            </a:r>
            <a:r>
              <a:rPr lang="ru-RU" sz="1800" dirty="0">
                <a:solidFill>
                  <a:srgbClr val="4E4E3F"/>
                </a:solidFill>
                <a:latin typeface="RobotoCondensed-Regular"/>
              </a:rPr>
              <a:t>- это колебания, распространяющиеся в определенной среде с течением времени.</a:t>
            </a:r>
          </a:p>
          <a:p>
            <a:endParaRPr lang="ru-RU" dirty="0">
              <a:solidFill>
                <a:srgbClr val="4E4E3F"/>
              </a:solidFill>
              <a:latin typeface="RobotoCondensed-Regular"/>
            </a:endParaRPr>
          </a:p>
          <a:p>
            <a:endParaRPr lang="ru-RU" dirty="0">
              <a:solidFill>
                <a:srgbClr val="4E4E3F"/>
              </a:solidFill>
              <a:latin typeface="RobotoCondensed-Regular"/>
            </a:endParaRPr>
          </a:p>
          <a:p>
            <a:endParaRPr lang="ru-RU" dirty="0">
              <a:solidFill>
                <a:srgbClr val="4E4E3F"/>
              </a:solidFill>
              <a:latin typeface="RobotoCondensed-Regular"/>
            </a:endParaRPr>
          </a:p>
          <a:p>
            <a:r>
              <a:rPr lang="ru-RU" sz="1800" dirty="0">
                <a:solidFill>
                  <a:srgbClr val="4E4E3F"/>
                </a:solidFill>
                <a:latin typeface="RobotoCondensed-Light"/>
              </a:rPr>
              <a:t>Звуку свойственна определенная </a:t>
            </a:r>
            <a:r>
              <a:rPr lang="ru-RU" sz="1800" i="1" dirty="0">
                <a:solidFill>
                  <a:srgbClr val="3BA900"/>
                </a:solidFill>
                <a:latin typeface="RobotoCondensed-Italic"/>
              </a:rPr>
              <a:t>скорость</a:t>
            </a:r>
            <a:r>
              <a:rPr lang="ru-RU" sz="1800" i="0" dirty="0">
                <a:solidFill>
                  <a:srgbClr val="4E4E3F"/>
                </a:solidFill>
                <a:latin typeface="RobotoCondensed-Light"/>
              </a:rPr>
              <a:t>, которая зависит от среды. На скорость звука влияет также температура. При высокой температуре звук распространяется немного быстрее. Скорость звука в различных средах при комнатной </a:t>
            </a:r>
            <a:r>
              <a:rPr lang="ru-RU" sz="1800" i="0" dirty="0" err="1">
                <a:solidFill>
                  <a:srgbClr val="4E4E3F"/>
                </a:solidFill>
                <a:latin typeface="RobotoCondensed-Light"/>
              </a:rPr>
              <a:t>температуре</a:t>
            </a:r>
            <a:r>
              <a:rPr lang="ru-RU" sz="1800" i="0" baseline="30000" dirty="0" err="1">
                <a:solidFill>
                  <a:srgbClr val="3BA900"/>
                </a:solidFill>
                <a:latin typeface="STIXGeneral-Regular"/>
              </a:rPr>
              <a:t>20</a:t>
            </a:r>
            <a:r>
              <a:rPr lang="ru-RU" sz="1800" i="0" baseline="30000" dirty="0">
                <a:solidFill>
                  <a:srgbClr val="3BA900"/>
                </a:solidFill>
                <a:latin typeface="STIXGeneral-Regular"/>
              </a:rPr>
              <a:t>°</a:t>
            </a:r>
            <a:endParaRPr lang="ru-RU" sz="1800" i="0" baseline="30000" dirty="0">
              <a:solidFill>
                <a:srgbClr val="4E4E3F"/>
              </a:solidFill>
              <a:latin typeface="RobotoCondensed-Light"/>
            </a:endParaRPr>
          </a:p>
          <a:p>
            <a:endParaRPr lang="ru-RU" dirty="0">
              <a:solidFill>
                <a:srgbClr val="4E4E3F"/>
              </a:solidFill>
              <a:latin typeface="RobotoCondensed-Regular"/>
            </a:endParaRPr>
          </a:p>
          <a:p>
            <a:endParaRPr lang="ru-RU" sz="1800" dirty="0">
              <a:solidFill>
                <a:srgbClr val="4E4E3F"/>
              </a:solidFill>
              <a:latin typeface="RobotoCondensed-Regular"/>
            </a:endParaRPr>
          </a:p>
          <a:p>
            <a:endParaRPr lang="ru-RU" dirty="0">
              <a:solidFill>
                <a:srgbClr val="4E4E3F"/>
              </a:solidFill>
              <a:latin typeface="RobotoCondensed-Regular"/>
            </a:endParaRPr>
          </a:p>
          <a:p>
            <a:endParaRPr lang="ru-RU" sz="1800" dirty="0">
              <a:solidFill>
                <a:srgbClr val="4E4E3F"/>
              </a:solidFill>
              <a:latin typeface="RobotoCondensed-Regular"/>
            </a:endParaRPr>
          </a:p>
          <a:p>
            <a:endParaRPr lang="ru-RU" sz="1800" dirty="0">
              <a:solidFill>
                <a:srgbClr val="4E4E3F"/>
              </a:solidFill>
              <a:latin typeface="RobotoCondensed-Regular"/>
            </a:endParaRPr>
          </a:p>
          <a:p>
            <a:endParaRPr lang="x-none" dirty="0"/>
          </a:p>
        </p:txBody>
      </p:sp>
      <p:pic>
        <p:nvPicPr>
          <p:cNvPr id="5" name="Рисунок 5">
            <a:extLst>
              <a:ext uri="{FF2B5EF4-FFF2-40B4-BE49-F238E27FC236}">
                <a16:creationId xmlns="" xmlns:a16="http://schemas.microsoft.com/office/drawing/2014/main" id="{3F43E62A-FB82-3F89-DD62-0C6A216F52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1935" y="3031426"/>
            <a:ext cx="4347809" cy="1093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321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BEBB97A-0B51-79FD-6474-4964C4397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1854398"/>
            <a:ext cx="3498979" cy="2456442"/>
          </a:xfrm>
        </p:spPr>
        <p:txBody>
          <a:bodyPr/>
          <a:lstStyle/>
          <a:p>
            <a:r>
              <a:rPr lang="ru-RU" dirty="0"/>
              <a:t>Эхо</a:t>
            </a:r>
            <a:endParaRPr lang="x-none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E8F6F46-C5A9-4141-080E-F7E01B56B9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1496" y="-993399"/>
            <a:ext cx="6281873" cy="7126570"/>
          </a:xfrm>
        </p:spPr>
        <p:txBody>
          <a:bodyPr/>
          <a:lstStyle/>
          <a:p>
            <a:r>
              <a:rPr lang="ru-RU" sz="1800" dirty="0">
                <a:solidFill>
                  <a:srgbClr val="4E4E3F"/>
                </a:solidFill>
                <a:latin typeface="RobotoCondensed-Light"/>
              </a:rPr>
              <a:t>Когда звуковая волна встречает на пути препятствие, то происходит </a:t>
            </a:r>
            <a:r>
              <a:rPr lang="ru-RU" sz="1800" dirty="0">
                <a:solidFill>
                  <a:srgbClr val="3BA900"/>
                </a:solidFill>
                <a:latin typeface="RobotoCondensed-Regular"/>
              </a:rPr>
              <a:t>отражение</a:t>
            </a:r>
            <a:r>
              <a:rPr lang="ru-RU" sz="1800" dirty="0">
                <a:solidFill>
                  <a:srgbClr val="4E4E3F"/>
                </a:solidFill>
                <a:latin typeface="RobotoCondensed-Light"/>
              </a:rPr>
              <a:t> звука. Обычно звук отражается от многих препятствий в различных направлениях и рассеивается в помещении. Если звук отражается в одном направлении, то отраженный звук можно услышать как </a:t>
            </a:r>
            <a:r>
              <a:rPr lang="ru-RU" sz="1800" dirty="0">
                <a:solidFill>
                  <a:srgbClr val="3BA900"/>
                </a:solidFill>
                <a:latin typeface="RobotoCondensed-Regular"/>
              </a:rPr>
              <a:t>эхо</a:t>
            </a:r>
            <a:r>
              <a:rPr lang="ru-RU" sz="1800" dirty="0">
                <a:solidFill>
                  <a:srgbClr val="4E4E3F"/>
                </a:solidFill>
                <a:latin typeface="RobotoCondensed-Light"/>
              </a:rPr>
              <a:t>.  Человек может воспринимать отдельные звуки, если они рассеиваются за</a:t>
            </a:r>
          </a:p>
          <a:p>
            <a:r>
              <a:rPr lang="ru-RU" sz="1800" baseline="30000" dirty="0">
                <a:solidFill>
                  <a:srgbClr val="3BA900"/>
                </a:solidFill>
                <a:latin typeface="STIXGeneral-Regular"/>
              </a:rPr>
              <a:t>1/10 </a:t>
            </a:r>
            <a:r>
              <a:rPr lang="ru-RU" sz="1800" baseline="30000" dirty="0">
                <a:solidFill>
                  <a:srgbClr val="4E4E3F"/>
                </a:solidFill>
                <a:latin typeface="RobotoCondensed-Light"/>
              </a:rPr>
              <a:t>секунды, за это время звук проходит приблизительно </a:t>
            </a:r>
            <a:r>
              <a:rPr lang="ru-RU" sz="1800" baseline="30000" dirty="0">
                <a:solidFill>
                  <a:srgbClr val="3BA900"/>
                </a:solidFill>
                <a:latin typeface="STIXGeneral-Regular"/>
              </a:rPr>
              <a:t>34 </a:t>
            </a:r>
            <a:r>
              <a:rPr lang="ru-RU" sz="1800" baseline="30000" dirty="0">
                <a:solidFill>
                  <a:srgbClr val="4E4E3F"/>
                </a:solidFill>
                <a:latin typeface="RobotoCondensed-Light"/>
              </a:rPr>
              <a:t>метра. Чтобы слышать эхо, минимальное расстояние до препятствия должно быть </a:t>
            </a:r>
            <a:r>
              <a:rPr lang="ru-RU" sz="1800" baseline="30000" dirty="0">
                <a:solidFill>
                  <a:srgbClr val="3BA900"/>
                </a:solidFill>
                <a:latin typeface="STIXGeneral-Regular"/>
              </a:rPr>
              <a:t>17 </a:t>
            </a:r>
            <a:r>
              <a:rPr lang="ru-RU" sz="1800" baseline="30000" dirty="0">
                <a:solidFill>
                  <a:srgbClr val="4E4E3F"/>
                </a:solidFill>
                <a:latin typeface="RobotoCondensed-Light"/>
              </a:rPr>
              <a:t>метров (так как звук проходит расстояние туда и обратно).</a:t>
            </a:r>
            <a:endParaRPr lang="x-none" dirty="0"/>
          </a:p>
        </p:txBody>
      </p:sp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2CBCDD73-1E98-FAE7-AF73-C30DFD4B88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1496" y="4310840"/>
            <a:ext cx="3744602" cy="20877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9768E5BA-43CD-03FB-6560-796CA00D0628}"/>
              </a:ext>
            </a:extLst>
          </p:cNvPr>
          <p:cNvSpPr txBox="1"/>
          <p:nvPr/>
        </p:nvSpPr>
        <p:spPr>
          <a:xfrm>
            <a:off x="6597806" y="5256008"/>
            <a:ext cx="533945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4E4E3F"/>
                </a:solidFill>
                <a:latin typeface="RobotoCondensed-Regular"/>
              </a:rPr>
              <a:t>В больших помещениях, где не соблюдены законы акустики, эхо мешает, так как из-за него плохая слышимость. Эхо сливается с первоначальным звуком. Это явление называют </a:t>
            </a:r>
            <a:r>
              <a:rPr lang="ru-RU" sz="1800" dirty="0">
                <a:solidFill>
                  <a:srgbClr val="3BA900"/>
                </a:solidFill>
                <a:latin typeface="RobotoCondensed-Regular"/>
              </a:rPr>
              <a:t>реверберацией</a:t>
            </a:r>
            <a:r>
              <a:rPr lang="ru-RU" sz="1800" dirty="0">
                <a:solidFill>
                  <a:srgbClr val="4E4E3F"/>
                </a:solidFill>
                <a:latin typeface="RobotoCondensed-Regular"/>
              </a:rPr>
              <a:t>.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2998381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650C264-B73E-5165-3160-D8793714F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Слух </a:t>
            </a:r>
            <a:endParaRPr lang="x-none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DFF6E36-EDA2-38AB-B1F9-0F99DED3E0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5173" y="-4597980"/>
            <a:ext cx="7538000" cy="13271151"/>
          </a:xfrm>
        </p:spPr>
        <p:txBody>
          <a:bodyPr>
            <a:normAutofit/>
          </a:bodyPr>
          <a:lstStyle/>
          <a:p>
            <a:r>
              <a:rPr lang="ru-RU" sz="1400" dirty="0">
                <a:solidFill>
                  <a:srgbClr val="3BA900"/>
                </a:solidFill>
                <a:latin typeface="RobotoCondensed-Regular"/>
              </a:rPr>
              <a:t>Слух</a:t>
            </a:r>
            <a:r>
              <a:rPr lang="ru-RU" sz="1400" dirty="0">
                <a:solidFill>
                  <a:srgbClr val="4E4E3F"/>
                </a:solidFill>
                <a:latin typeface="RobotoCondensed-Regular"/>
              </a:rPr>
              <a:t> - воздействие колебаний воздуха на слуховые рецепторы.</a:t>
            </a:r>
            <a:r>
              <a:rPr lang="ru-RU" sz="1400" dirty="0">
                <a:solidFill>
                  <a:srgbClr val="4E4E3F"/>
                </a:solidFill>
                <a:latin typeface="RobotoCondensed-Light"/>
              </a:rPr>
              <a:t>Колебания воздуха улавливаются ушной раковиной - </a:t>
            </a:r>
            <a:r>
              <a:rPr lang="en-GB" sz="1400" dirty="0">
                <a:solidFill>
                  <a:srgbClr val="4E4E3F"/>
                </a:solidFill>
                <a:latin typeface="RobotoCondensed-Light"/>
              </a:rPr>
              <a:t>A</a:t>
            </a:r>
            <a:endParaRPr lang="ru-RU" sz="1400" dirty="0">
              <a:solidFill>
                <a:srgbClr val="4E4E3F"/>
              </a:solidFill>
              <a:latin typeface="RobotoCondensed-Light"/>
            </a:endParaRPr>
          </a:p>
          <a:p>
            <a:r>
              <a:rPr lang="ru-RU" sz="1400" dirty="0">
                <a:solidFill>
                  <a:srgbClr val="4E4E3F"/>
                </a:solidFill>
                <a:latin typeface="RobotoCondensed-Light"/>
              </a:rPr>
              <a:t>Раковина проводит колебания воздуха через наружный слуховой проход – </a:t>
            </a:r>
            <a:r>
              <a:rPr lang="en-GB" sz="1400" dirty="0">
                <a:solidFill>
                  <a:srgbClr val="4E4E3F"/>
                </a:solidFill>
                <a:latin typeface="RobotoCondensed-Light"/>
              </a:rPr>
              <a:t>B</a:t>
            </a:r>
            <a:endParaRPr lang="ru-RU" sz="1400" dirty="0">
              <a:solidFill>
                <a:srgbClr val="4E4E3F"/>
              </a:solidFill>
              <a:latin typeface="RobotoCondensed-Light"/>
            </a:endParaRPr>
          </a:p>
          <a:p>
            <a:r>
              <a:rPr lang="ru-RU" sz="1400" dirty="0">
                <a:solidFill>
                  <a:srgbClr val="4E4E3F"/>
                </a:solidFill>
                <a:latin typeface="RobotoCondensed-Light"/>
              </a:rPr>
              <a:t>Колебания воздуха  воздействуют на барабанную перепонку – </a:t>
            </a:r>
            <a:r>
              <a:rPr lang="en-GB" sz="1400" dirty="0">
                <a:solidFill>
                  <a:srgbClr val="4E4E3F"/>
                </a:solidFill>
                <a:latin typeface="RobotoCondensed-Light"/>
              </a:rPr>
              <a:t>F</a:t>
            </a:r>
            <a:endParaRPr lang="ru-RU" sz="1400" dirty="0">
              <a:solidFill>
                <a:srgbClr val="4E4E3F"/>
              </a:solidFill>
              <a:latin typeface="RobotoCondensed-Light"/>
            </a:endParaRPr>
          </a:p>
          <a:p>
            <a:r>
              <a:rPr lang="ru-RU" sz="1400" dirty="0">
                <a:solidFill>
                  <a:srgbClr val="4E4E3F"/>
                </a:solidFill>
                <a:latin typeface="RobotoCondensed-Light"/>
              </a:rPr>
              <a:t>Барабанная перепонка приводит в движение слуховые косточки (молоточек, наковальню и стремечко) – </a:t>
            </a:r>
            <a:r>
              <a:rPr lang="en-GB" sz="1400" dirty="0">
                <a:solidFill>
                  <a:srgbClr val="4E4E3F"/>
                </a:solidFill>
                <a:latin typeface="RobotoCondensed-Light"/>
              </a:rPr>
              <a:t>E</a:t>
            </a:r>
            <a:endParaRPr lang="ru-RU" sz="1400" dirty="0">
              <a:solidFill>
                <a:srgbClr val="4E4E3F"/>
              </a:solidFill>
              <a:latin typeface="RobotoCondensed-Light"/>
            </a:endParaRPr>
          </a:p>
          <a:p>
            <a:r>
              <a:rPr lang="ru-RU" sz="1400" dirty="0">
                <a:solidFill>
                  <a:srgbClr val="4E4E3F"/>
                </a:solidFill>
                <a:latin typeface="RobotoCondensed-Light"/>
              </a:rPr>
              <a:t>Слуховые косточки через овальное окошечко воздействуют на жидкость уха.Жидкость уха воздействует на улитку - </a:t>
            </a:r>
            <a:r>
              <a:rPr lang="en-GB" sz="1400" dirty="0">
                <a:solidFill>
                  <a:srgbClr val="4E4E3F"/>
                </a:solidFill>
                <a:latin typeface="RobotoCondensed-Light"/>
              </a:rPr>
              <a:t>C</a:t>
            </a:r>
            <a:endParaRPr lang="ru-RU" sz="1400" dirty="0">
              <a:solidFill>
                <a:srgbClr val="4E4E3F"/>
              </a:solidFill>
              <a:latin typeface="RobotoCondensed-Light"/>
            </a:endParaRPr>
          </a:p>
          <a:p>
            <a:r>
              <a:rPr lang="en-GB" sz="1400" dirty="0">
                <a:solidFill>
                  <a:srgbClr val="4E4E3F"/>
                </a:solidFill>
                <a:latin typeface="RobotoCondensed-Light"/>
              </a:rPr>
              <a:t> </a:t>
            </a:r>
            <a:r>
              <a:rPr lang="ru-RU" sz="1400" dirty="0">
                <a:solidFill>
                  <a:srgbClr val="4E4E3F"/>
                </a:solidFill>
                <a:latin typeface="RobotoCondensed-Light"/>
              </a:rPr>
              <a:t>В заполненной жидкостью улитке находятся слуховые рецепторы.Слуховые рецепторы дают импульс слуховым нервам – </a:t>
            </a:r>
            <a:r>
              <a:rPr lang="en-GB" sz="1400" dirty="0">
                <a:solidFill>
                  <a:srgbClr val="4E4E3F"/>
                </a:solidFill>
                <a:latin typeface="RobotoCondensed-Light"/>
              </a:rPr>
              <a:t>D</a:t>
            </a:r>
            <a:endParaRPr lang="ru-RU" sz="1400" dirty="0">
              <a:solidFill>
                <a:srgbClr val="4E4E3F"/>
              </a:solidFill>
              <a:latin typeface="RobotoCondensed-Light"/>
            </a:endParaRPr>
          </a:p>
          <a:p>
            <a:r>
              <a:rPr lang="ru-RU" sz="1400" dirty="0">
                <a:solidFill>
                  <a:srgbClr val="4E4E3F"/>
                </a:solidFill>
                <a:latin typeface="RobotoCondensed-Light"/>
              </a:rPr>
              <a:t>На них реагирует мозг, который посылает информацию в слуховой центр - в результате появляется чувство слуха.</a:t>
            </a:r>
            <a:endParaRPr lang="x-none" sz="1400" dirty="0"/>
          </a:p>
        </p:txBody>
      </p:sp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0010AD1D-F216-C2F1-63F6-709A524428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3833" y="4048960"/>
            <a:ext cx="3030319" cy="280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7578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262C5EF-64A0-CD5C-9F5D-243262FF0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900" dirty="0"/>
              <a:t>Характеристики звука </a:t>
            </a:r>
            <a:endParaRPr lang="x-none" sz="3900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D0641E6-B227-93D5-37CF-108A4B20FC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8447" y="-2942220"/>
            <a:ext cx="7073553" cy="12916366"/>
          </a:xfrm>
        </p:spPr>
        <p:txBody>
          <a:bodyPr>
            <a:normAutofit/>
          </a:bodyPr>
          <a:lstStyle/>
          <a:p>
            <a:r>
              <a:rPr lang="ru-RU" sz="1600" b="1" dirty="0">
                <a:solidFill>
                  <a:prstClr val="black"/>
                </a:solidFill>
                <a:latin typeface="OpenSans-Bold"/>
              </a:rPr>
              <a:t>акустические звуки,</a:t>
            </a:r>
            <a:r>
              <a:rPr lang="ru-RU" sz="1600" b="0" dirty="0">
                <a:solidFill>
                  <a:prstClr val="black"/>
                </a:solidFill>
                <a:latin typeface="OpenSans"/>
              </a:rPr>
              <a:t> то есть колебания, частота которых находится в пределах от 16 Гц до 20 кГц.Колебания с частотой меньше 16 Гц называют </a:t>
            </a:r>
            <a:r>
              <a:rPr lang="ru-RU" sz="1600" b="1" dirty="0">
                <a:solidFill>
                  <a:prstClr val="black"/>
                </a:solidFill>
                <a:latin typeface="OpenSans-Bold"/>
              </a:rPr>
              <a:t>инфразвуком</a:t>
            </a:r>
            <a:r>
              <a:rPr lang="ru-RU" sz="1600" b="0" dirty="0">
                <a:solidFill>
                  <a:prstClr val="black"/>
                </a:solidFill>
                <a:latin typeface="OpenSans"/>
              </a:rPr>
              <a:t>. А колебания с частотой более 20 кГц называют </a:t>
            </a:r>
            <a:r>
              <a:rPr lang="ru-RU" sz="1600" b="1" dirty="0">
                <a:solidFill>
                  <a:prstClr val="black"/>
                </a:solidFill>
                <a:latin typeface="OpenSans-Bold"/>
              </a:rPr>
              <a:t>ультразвуком</a:t>
            </a:r>
            <a:r>
              <a:rPr lang="ru-RU" sz="1600" b="0" dirty="0">
                <a:solidFill>
                  <a:prstClr val="black"/>
                </a:solidFill>
                <a:latin typeface="OpenSans"/>
              </a:rPr>
              <a:t>. </a:t>
            </a:r>
          </a:p>
          <a:p>
            <a:r>
              <a:rPr lang="ru-RU" sz="1400" b="1" dirty="0">
                <a:solidFill>
                  <a:prstClr val="black"/>
                </a:solidFill>
                <a:latin typeface="OpenSans-Bold"/>
              </a:rPr>
              <a:t>Интенсивность звуковой волны — это физическая скалярная величина, определяемая энергией, переносимой волной в единицу времени через поверхность площадью один квадратный метр, расположенную перпендикулярно к направлению распространения волны</a:t>
            </a:r>
            <a:r>
              <a:rPr lang="ru-RU" sz="1400" b="0" dirty="0">
                <a:solidFill>
                  <a:prstClr val="black"/>
                </a:solidFill>
                <a:latin typeface="OpenSans"/>
              </a:rPr>
              <a:t>:</a:t>
            </a:r>
          </a:p>
          <a:p>
            <a:endParaRPr lang="ru-RU" sz="1400" dirty="0">
              <a:solidFill>
                <a:prstClr val="black"/>
              </a:solidFill>
              <a:latin typeface="OpenSans"/>
            </a:endParaRPr>
          </a:p>
          <a:p>
            <a:endParaRPr lang="ru-RU" sz="1400" dirty="0">
              <a:solidFill>
                <a:prstClr val="black"/>
              </a:solidFill>
              <a:latin typeface="OpenSans"/>
            </a:endParaRPr>
          </a:p>
          <a:p>
            <a:endParaRPr lang="ru-RU" sz="1600" b="0" dirty="0">
              <a:solidFill>
                <a:prstClr val="black"/>
              </a:solidFill>
              <a:latin typeface="OpenSans"/>
            </a:endParaRPr>
          </a:p>
          <a:p>
            <a:r>
              <a:rPr lang="ru-RU" sz="1400" b="1" dirty="0">
                <a:solidFill>
                  <a:prstClr val="black"/>
                </a:solidFill>
                <a:latin typeface="OpenSans-Bold"/>
              </a:rPr>
              <a:t>Минимальная интенсивность, при которой ухо человека перестаёт воспринимать звук, называется порогом слышимости.</a:t>
            </a:r>
          </a:p>
          <a:p>
            <a:r>
              <a:rPr lang="ru-RU" sz="1400" b="1" dirty="0">
                <a:solidFill>
                  <a:prstClr val="black"/>
                </a:solidFill>
                <a:latin typeface="OpenSans-Bold"/>
              </a:rPr>
              <a:t>интенсивность, выше которой отмечается боль, называется порогом болевого ощущения.</a:t>
            </a:r>
            <a:r>
              <a:rPr lang="ru-RU" sz="1400" b="0" dirty="0">
                <a:solidFill>
                  <a:prstClr val="black"/>
                </a:solidFill>
                <a:latin typeface="OpenSans"/>
              </a:rPr>
              <a:t> Порог болевого ощущения соответствует интенсивности, равной примерно 1 Вт/м2.</a:t>
            </a:r>
          </a:p>
          <a:p>
            <a:r>
              <a:rPr lang="ru-RU" sz="1500" dirty="0">
                <a:solidFill>
                  <a:prstClr val="black"/>
                </a:solidFill>
                <a:latin typeface="OpenSans"/>
              </a:rPr>
              <a:t>На основании всего вышесказанного мы с вами можем выделить необходимые условия для возникновения звуковых волн:1) необходим источник </a:t>
            </a:r>
            <a:r>
              <a:rPr lang="ru-RU" sz="1500" dirty="0" err="1">
                <a:solidFill>
                  <a:prstClr val="black"/>
                </a:solidFill>
                <a:latin typeface="OpenSans"/>
              </a:rPr>
              <a:t>звука;2</a:t>
            </a:r>
            <a:r>
              <a:rPr lang="ru-RU" sz="1500" dirty="0">
                <a:solidFill>
                  <a:prstClr val="black"/>
                </a:solidFill>
                <a:latin typeface="OpenSans"/>
              </a:rPr>
              <a:t>) между источником звука и ухом должна быть упругая </a:t>
            </a:r>
            <a:r>
              <a:rPr lang="ru-RU" sz="1500" dirty="0" err="1">
                <a:solidFill>
                  <a:prstClr val="black"/>
                </a:solidFill>
                <a:latin typeface="OpenSans"/>
              </a:rPr>
              <a:t>среда;3</a:t>
            </a:r>
            <a:r>
              <a:rPr lang="ru-RU" sz="1500" dirty="0">
                <a:solidFill>
                  <a:prstClr val="black"/>
                </a:solidFill>
                <a:latin typeface="OpenSans"/>
              </a:rPr>
              <a:t>) частота колебаний источника звука должна находиться в пределах от шестнадцати герц до двадцати </a:t>
            </a:r>
            <a:r>
              <a:rPr lang="ru-RU" sz="1500" dirty="0" err="1">
                <a:solidFill>
                  <a:prstClr val="black"/>
                </a:solidFill>
                <a:latin typeface="OpenSans"/>
              </a:rPr>
              <a:t>килогерц;4</a:t>
            </a:r>
            <a:r>
              <a:rPr lang="ru-RU" sz="1500" dirty="0">
                <a:solidFill>
                  <a:prstClr val="black"/>
                </a:solidFill>
                <a:latin typeface="OpenSans"/>
              </a:rPr>
              <a:t>) мощность звуковых волн должна быть достаточной для того, чтобы вызывать ощущение звука.</a:t>
            </a:r>
            <a:endParaRPr lang="x-none" sz="1500" dirty="0"/>
          </a:p>
        </p:txBody>
      </p:sp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58B3CDB5-169F-9A2C-59DB-5865152DA4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H="1" flipV="1">
            <a:off x="5530507" y="2349925"/>
            <a:ext cx="1888951" cy="923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696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57A9B60-2944-F2BE-93AD-ED9226176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Спектры звуковых волн</a:t>
            </a:r>
            <a:endParaRPr lang="x-none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8AA60AA-8D82-171E-BA5A-736ADFB096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1496" y="-814659"/>
            <a:ext cx="6281873" cy="8487317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prstClr val="black"/>
                </a:solidFill>
                <a:latin typeface="OpenSans-Bold"/>
              </a:rPr>
              <a:t>Спектром называется набор звуков различных частот, образующих данный звуковой сигнал.</a:t>
            </a:r>
            <a:r>
              <a:rPr lang="ru-RU" sz="1800" b="0" dirty="0">
                <a:solidFill>
                  <a:prstClr val="black"/>
                </a:solidFill>
                <a:latin typeface="OpenSans"/>
              </a:rPr>
              <a:t> Спектр может быть сплошным или дискретным (линейчатым).</a:t>
            </a:r>
            <a:r>
              <a:rPr lang="ru-RU" sz="1800" b="1" dirty="0">
                <a:solidFill>
                  <a:prstClr val="black"/>
                </a:solidFill>
                <a:latin typeface="OpenSans-Bold"/>
              </a:rPr>
              <a:t>Сплошной спектр </a:t>
            </a:r>
            <a:r>
              <a:rPr lang="ru-RU" sz="1800" b="0" dirty="0">
                <a:solidFill>
                  <a:prstClr val="black"/>
                </a:solidFill>
                <a:latin typeface="OpenSans"/>
              </a:rPr>
              <a:t>означает, что в данном наборе присутствуют волны, частоты которых заполняют весь заданный спектральный диапазон. </a:t>
            </a:r>
          </a:p>
          <a:p>
            <a:r>
              <a:rPr lang="ru-RU" sz="1800" b="1" dirty="0">
                <a:solidFill>
                  <a:prstClr val="black"/>
                </a:solidFill>
                <a:latin typeface="OpenSans-Bold"/>
              </a:rPr>
              <a:t>Дискретный спектр</a:t>
            </a:r>
            <a:r>
              <a:rPr lang="ru-RU" sz="1800" b="0" dirty="0">
                <a:solidFill>
                  <a:prstClr val="black"/>
                </a:solidFill>
                <a:latin typeface="OpenSans"/>
              </a:rPr>
              <a:t> означает наличие конечного числа волн с определёнными частотами и амплитудами, которые образуют рассматриваемый сигнал.По типу спектра звуки разделяются на шумы и музыкальные тоны.</a:t>
            </a:r>
          </a:p>
          <a:p>
            <a:r>
              <a:rPr lang="ru-RU" sz="1800" b="1" dirty="0">
                <a:solidFill>
                  <a:prstClr val="black"/>
                </a:solidFill>
                <a:latin typeface="OpenSans-Bold"/>
              </a:rPr>
              <a:t>Шум</a:t>
            </a:r>
            <a:r>
              <a:rPr lang="ru-RU" sz="1800" b="0" dirty="0">
                <a:solidFill>
                  <a:prstClr val="black"/>
                </a:solidFill>
                <a:latin typeface="OpenSans"/>
              </a:rPr>
              <a:t> — это совокупность разнообразных кратковременных звуков (хруст, шелест, шорох, стук). Он представляет собой наложение большого числа колебаний с близкими амплитудами, но различными частотами (имеет сплошной спектр).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071106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81EBC5A-9CC0-A2F8-FE2C-572F47B3AC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Формулы</a:t>
            </a:r>
            <a:endParaRPr lang="x-none" dirty="0"/>
          </a:p>
        </p:txBody>
      </p:sp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20EBC73C-BD18-275D-1D38-11616221DC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79887" y="94415"/>
            <a:ext cx="4484504" cy="3372069"/>
          </a:xfrm>
        </p:spPr>
      </p:pic>
      <p:pic>
        <p:nvPicPr>
          <p:cNvPr id="5" name="Рисунок 5">
            <a:extLst>
              <a:ext uri="{FF2B5EF4-FFF2-40B4-BE49-F238E27FC236}">
                <a16:creationId xmlns="" xmlns:a16="http://schemas.microsoft.com/office/drawing/2014/main" id="{7FA947A1-0995-89BA-7B05-FA142373A5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9887" y="3057293"/>
            <a:ext cx="4790062" cy="2456442"/>
          </a:xfrm>
          <a:prstGeom prst="rect">
            <a:avLst/>
          </a:prstGeom>
        </p:spPr>
      </p:pic>
      <p:pic>
        <p:nvPicPr>
          <p:cNvPr id="6" name="Рисунок 6">
            <a:extLst>
              <a:ext uri="{FF2B5EF4-FFF2-40B4-BE49-F238E27FC236}">
                <a16:creationId xmlns="" xmlns:a16="http://schemas.microsoft.com/office/drawing/2014/main" id="{29FBE4A6-E680-DE0C-F752-44BAB0E443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4696598"/>
            <a:ext cx="4740770" cy="2161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8044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4869C42-1D0D-0E32-3CBF-485E95468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1</a:t>
            </a:r>
            <a:endParaRPr lang="x-none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6BF3CE4-CDFE-F314-1470-59E97EED5E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b="1" dirty="0">
                <a:solidFill>
                  <a:srgbClr val="2A2A2A"/>
                </a:solidFill>
                <a:latin typeface="Helvetica-Bold"/>
              </a:rPr>
              <a:t>Ухо человека способно воспринимать как музыкальный тон звуковые колебания с частотой от 16 до 20 000 Гц. Какой диапазон длин звуковых волн способен воспринимать человек при скорости звука 340 м/с?</a:t>
            </a:r>
          </a:p>
          <a:p>
            <a:endParaRPr lang="ru-RU" b="1" dirty="0">
              <a:solidFill>
                <a:srgbClr val="2A2A2A"/>
              </a:solidFill>
              <a:latin typeface="Helvetica-Bold"/>
            </a:endParaRPr>
          </a:p>
          <a:p>
            <a:endParaRPr lang="ru-RU" b="1" dirty="0">
              <a:solidFill>
                <a:srgbClr val="2A2A2A"/>
              </a:solidFill>
              <a:latin typeface="Helvetica-Bold"/>
            </a:endParaRPr>
          </a:p>
          <a:p>
            <a:endParaRPr lang="ru-RU" b="1" dirty="0">
              <a:solidFill>
                <a:srgbClr val="2A2A2A"/>
              </a:solidFill>
              <a:latin typeface="Helvetica-Bold"/>
            </a:endParaRPr>
          </a:p>
          <a:p>
            <a:endParaRPr lang="x-none" dirty="0"/>
          </a:p>
        </p:txBody>
      </p:sp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0942FB99-239C-1F38-3AFA-47C833AA6D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0782" y="3578146"/>
            <a:ext cx="7017202" cy="1483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1601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D044771-5BA3-EF5B-6BF4-810389DB2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2</a:t>
            </a:r>
            <a:endParaRPr lang="x-none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932CFFA-6FC5-A50D-1838-62ACD2641D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b="1" dirty="0">
                <a:solidFill>
                  <a:srgbClr val="464242"/>
                </a:solidFill>
                <a:latin typeface="TimesNewRomanPS-BoldMT"/>
              </a:rPr>
              <a:t>Голосовые связки певца, поющего тенором (высоким мужским голосом), колеблются с частотой от 130 до 520 Гц. Определите максимальную и минимальную длину излучаемой звуковой волны в воздухе. Скорость звука в воздухе 330 м/с.</a:t>
            </a:r>
          </a:p>
          <a:p>
            <a:endParaRPr lang="ru-RU" b="1" dirty="0">
              <a:solidFill>
                <a:srgbClr val="464242"/>
              </a:solidFill>
              <a:latin typeface="TimesNewRomanPS-BoldMT"/>
            </a:endParaRPr>
          </a:p>
          <a:p>
            <a:endParaRPr lang="ru-RU" b="1" dirty="0">
              <a:solidFill>
                <a:srgbClr val="464242"/>
              </a:solidFill>
              <a:latin typeface="TimesNewRomanPS-BoldMT"/>
            </a:endParaRPr>
          </a:p>
          <a:p>
            <a:endParaRPr lang="ru-RU" b="1" dirty="0">
              <a:solidFill>
                <a:srgbClr val="464242"/>
              </a:solidFill>
              <a:latin typeface="TimesNewRomanPS-BoldMT"/>
            </a:endParaRPr>
          </a:p>
          <a:p>
            <a:endParaRPr lang="x-none" dirty="0"/>
          </a:p>
        </p:txBody>
      </p:sp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6445F3B9-A791-AD50-9588-CE9932C340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7476" y="3578146"/>
            <a:ext cx="4996986" cy="303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485626"/>
      </p:ext>
    </p:extLst>
  </p:cSld>
  <p:clrMapOvr>
    <a:masterClrMapping/>
  </p:clrMapOvr>
</p:sld>
</file>

<file path=ppt/theme/theme1.xml><?xml version="1.0" encoding="utf-8"?>
<a:theme xmlns:a="http://schemas.openxmlformats.org/drawingml/2006/main" name="Атлас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Atlas" id="{5156B0E4-0EB1-49FE-A26B-15F6F698AEC6}" vid="{508F7963-D0B5-43F7-BB2C-FCE3009C08E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496</Words>
  <Application>Microsoft Office PowerPoint</Application>
  <PresentationFormat>Произвольный</PresentationFormat>
  <Paragraphs>51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Атлас</vt:lpstr>
      <vt:lpstr>«Звуковые волны»</vt:lpstr>
      <vt:lpstr>Звуковые волны</vt:lpstr>
      <vt:lpstr>Эхо</vt:lpstr>
      <vt:lpstr>Слух </vt:lpstr>
      <vt:lpstr>Характеристики звука </vt:lpstr>
      <vt:lpstr>Спектры звуковых волн</vt:lpstr>
      <vt:lpstr>Формулы</vt:lpstr>
      <vt:lpstr>Задача 1</vt:lpstr>
      <vt:lpstr>Задача 2</vt:lpstr>
      <vt:lpstr>Задача 3</vt:lpstr>
      <vt:lpstr>Задача 4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по физике на тему «Звуковые волны»</dc:title>
  <dc:creator>Microsoft Office User</dc:creator>
  <cp:lastModifiedBy>Лесновы</cp:lastModifiedBy>
  <cp:revision>2</cp:revision>
  <dcterms:created xsi:type="dcterms:W3CDTF">2022-05-13T16:10:24Z</dcterms:created>
  <dcterms:modified xsi:type="dcterms:W3CDTF">2022-05-17T14:29:08Z</dcterms:modified>
</cp:coreProperties>
</file>