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57" r:id="rId13"/>
    <p:sldId id="270" r:id="rId14"/>
    <p:sldId id="272" r:id="rId15"/>
    <p:sldId id="271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6986518-AE6F-4F35-B5CD-7B70B3DC61EE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67E9D5D-9518-45B1-9EE8-0F43B03C4B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ко\Desktop\1255544043_0lik.ru_shkolna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3108" y="4714884"/>
            <a:ext cx="4845942" cy="10156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Математики!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static.wixstatic.com/media/2b8a8d_c967b3b8a47c49179f193dae8eb04123~mv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-285776"/>
            <a:ext cx="3689788" cy="36897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959" y="571480"/>
            <a:ext cx="3750514" cy="14465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Здравствуйте,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ребята!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2143116"/>
            <a:ext cx="3571900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Прозвенел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звонок,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4480" y="3429000"/>
            <a:ext cx="3571900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пригласил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нас на урок  </a:t>
            </a:r>
          </a:p>
        </p:txBody>
      </p:sp>
    </p:spTree>
    <p:extLst>
      <p:ext uri="{BB962C8B-B14F-4D97-AF65-F5344CB8AC3E}">
        <p14:creationId xmlns="" xmlns:p14="http://schemas.microsoft.com/office/powerpoint/2010/main" val="382960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3649955" cy="6247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 + 4=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5261" y="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4354" y="1124744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354" y="2362865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597" y="360611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92919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19688" y="43068"/>
            <a:ext cx="4572000" cy="62478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 + 4=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4 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+ 4=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91984" y="-1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97522" y="127059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14997" y="246221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2311" y="3620817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32311" y="4798528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0"/>
            <a:ext cx="1000132" cy="64940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6584" y="1344226"/>
            <a:ext cx="31277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5 +4=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95659" y="134076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00010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сл.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00010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сл.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000108"/>
            <a:ext cx="540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053048" y="620688"/>
            <a:ext cx="1416248" cy="22322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2714620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Вычисли числовое выражение.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3214686"/>
            <a:ext cx="857256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называется это числовое выражение?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43834" y="3214686"/>
            <a:ext cx="114300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Сумма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714752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14480" y="3714752"/>
            <a:ext cx="714380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числовом выражении стоит знак  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4214818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называются компоненты при сложении?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58" y="4714884"/>
            <a:ext cx="8429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числовое выражение 4 способами.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5214950"/>
            <a:ext cx="84296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способ.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Пять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плюс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четыре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равно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девять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5715016"/>
            <a:ext cx="84296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способ.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К  пяти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прибавить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четыре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получится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девять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6143644"/>
            <a:ext cx="8429684" cy="46166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способ.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1-ое слагаемое-5, 2-ое сл.-4, сумма равна 9.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00694" y="357166"/>
            <a:ext cx="3286148" cy="830997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способ.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Сумма 5 и 4 равна 9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43702" y="1285860"/>
            <a:ext cx="214314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Выучи!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90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5" y="238790"/>
            <a:ext cx="4643470" cy="63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857752" y="285728"/>
            <a:ext cx="4000528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Открываем учебник на стр. 10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5949" t="9555" b="70909"/>
          <a:stretch>
            <a:fillRect/>
          </a:stretch>
        </p:blipFill>
        <p:spPr bwMode="auto">
          <a:xfrm>
            <a:off x="214282" y="214290"/>
            <a:ext cx="864399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282" y="3000372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Сколько собачек на картинке?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3000372"/>
            <a:ext cx="414340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 картинке  4 собачки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500438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Сколько тумб,  на которых сидят собачки?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3500438"/>
            <a:ext cx="250033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 тумб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278608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Сегодня на уроке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929066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Кого меньше?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3929066"/>
            <a:ext cx="2428892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Собачек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429132"/>
            <a:ext cx="850112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Чего больше?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57950" y="4429132"/>
            <a:ext cx="235745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Больше тумб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929198"/>
            <a:ext cx="850112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нужно сделать, чтобы узнать на сколько больше тумб и на сколько меньше собачек?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5286388"/>
            <a:ext cx="414340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Надо построить пары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14348" y="1285860"/>
            <a:ext cx="914400" cy="1785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857356" y="1285860"/>
            <a:ext cx="914400" cy="1785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000364" y="1357298"/>
            <a:ext cx="914400" cy="1785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071934" y="1285860"/>
            <a:ext cx="914400" cy="1785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0"/>
            <a:ext cx="8643998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ответить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 вопрос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сколько больше или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сколько меньше тех или иных предметов,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надо из большего числа,  вычесть меньшее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72132" y="1357298"/>
            <a:ext cx="3205186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Выучи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правило и запиши аудио </a:t>
            </a:r>
            <a:endParaRPr lang="ru-RU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5715016"/>
            <a:ext cx="892971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Когда мы строим пары, при сравнении количества предметов, мы по сути из большего  числа (7),вычитаем меньшее число(4)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5" y="238790"/>
            <a:ext cx="4643470" cy="63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86314" y="285728"/>
            <a:ext cx="400052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Выполни задание №1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5949" t="38700" b="46727"/>
          <a:stretch>
            <a:fillRect/>
          </a:stretch>
        </p:blipFill>
        <p:spPr bwMode="auto">
          <a:xfrm>
            <a:off x="0" y="714356"/>
            <a:ext cx="9001156" cy="243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419"/>
          <a:stretch/>
        </p:blipFill>
        <p:spPr bwMode="auto">
          <a:xfrm>
            <a:off x="0" y="2857496"/>
            <a:ext cx="9144000" cy="39118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8794" y="2928934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3286124"/>
            <a:ext cx="285752" cy="271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3286124"/>
            <a:ext cx="285752" cy="271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3286124"/>
            <a:ext cx="285752" cy="271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3286124"/>
            <a:ext cx="285752" cy="271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3286124"/>
            <a:ext cx="285752" cy="271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000232" y="3857628"/>
            <a:ext cx="285752" cy="2714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71736" y="3857628"/>
            <a:ext cx="285752" cy="2714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71802" y="3857628"/>
            <a:ext cx="285752" cy="2714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4429132"/>
            <a:ext cx="7572428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ответить  на сколько больше  квадратов или на сколько меньше кругов 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надо  построить пары,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071670" y="3571876"/>
            <a:ext cx="0" cy="3000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643174" y="3571876"/>
            <a:ext cx="9524" cy="3095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14678" y="3500438"/>
            <a:ext cx="0" cy="3000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3500430" y="3143248"/>
            <a:ext cx="1143008" cy="57150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57290" y="5657671"/>
            <a:ext cx="7572428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значит из большего вычесть меньшее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57290" y="6215082"/>
            <a:ext cx="7572428" cy="461665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получили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 квадрата больше , чем кругов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43306" y="3786190"/>
            <a:ext cx="3214710" cy="461665"/>
          </a:xfrm>
          <a:prstGeom prst="rect">
            <a:avLst/>
          </a:prstGeom>
          <a:solidFill>
            <a:srgbClr val="99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на 2 круга меньше.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6" grpId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5" y="238790"/>
            <a:ext cx="4643470" cy="63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86314" y="285728"/>
            <a:ext cx="4000528" cy="35394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Задачи, в которых звучит вопрос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сколько больше» или 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сколько меньше»,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называются-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СРАВНЕНИЕ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786190"/>
            <a:ext cx="8572560" cy="830997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Схематический рисунок задачи на сравнение мы уже сделали на предыдущем слайде и в тетради.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572008"/>
            <a:ext cx="8572560" cy="461665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показали количество квадратов, и количество кругов.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000636"/>
            <a:ext cx="4000528" cy="461665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Построили пары.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429264"/>
            <a:ext cx="8643998" cy="1200329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для того , чтобы записать решение задачи на сравнение, надо применить правило.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большего вычесть меньшее число.</a:t>
            </a:r>
            <a:endParaRPr lang="ru-RU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150"/>
          <a:stretch/>
        </p:blipFill>
        <p:spPr bwMode="auto">
          <a:xfrm>
            <a:off x="0" y="428604"/>
            <a:ext cx="9144000" cy="6340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8794" y="192880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85723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Давайте оформим задачу на сравнение.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Отступите от схематического рисунка одну клетку.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107154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Квадратов – 5 шт.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6" y="1643050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Кругов – 3 шт.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3786190"/>
            <a:ext cx="9144000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чём говорилось в задании?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00562" y="3786190"/>
            <a:ext cx="4643438" cy="461665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квадратах и о кругах.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4214818"/>
            <a:ext cx="9144000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было квадратов?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86182" y="4143380"/>
            <a:ext cx="642942" cy="461665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72000" y="4143380"/>
            <a:ext cx="1776394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кругов?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86578" y="4214818"/>
            <a:ext cx="642942" cy="461665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4714884"/>
            <a:ext cx="9144000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запишем в кратком условии?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5214950"/>
            <a:ext cx="9144000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Какой вопрос в задании?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57620" y="5214950"/>
            <a:ext cx="5286380" cy="830997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сколько квадратов больше, чем кругов?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6000768"/>
            <a:ext cx="9144000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Что ставим в краткое условие?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00562" y="6000768"/>
            <a:ext cx="4643438" cy="461665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Сравнительную дугу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5521569" y="1195754"/>
            <a:ext cx="314569" cy="890954"/>
          </a:xfrm>
          <a:custGeom>
            <a:avLst/>
            <a:gdLst>
              <a:gd name="connsiteX0" fmla="*/ 0 w 314569"/>
              <a:gd name="connsiteY0" fmla="*/ 0 h 890954"/>
              <a:gd name="connsiteX1" fmla="*/ 304800 w 314569"/>
              <a:gd name="connsiteY1" fmla="*/ 468923 h 890954"/>
              <a:gd name="connsiteX2" fmla="*/ 58616 w 314569"/>
              <a:gd name="connsiteY2" fmla="*/ 890954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569" h="890954">
                <a:moveTo>
                  <a:pt x="0" y="0"/>
                </a:moveTo>
                <a:cubicBezTo>
                  <a:pt x="147515" y="160215"/>
                  <a:pt x="295031" y="320431"/>
                  <a:pt x="304800" y="468923"/>
                </a:cubicBezTo>
                <a:cubicBezTo>
                  <a:pt x="314569" y="617415"/>
                  <a:pt x="186592" y="754184"/>
                  <a:pt x="58616" y="890954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5500694" y="2071678"/>
            <a:ext cx="85732" cy="1285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5429256" y="1142984"/>
            <a:ext cx="204790" cy="147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57884" y="1357298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? шт. больше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429388" y="1214422"/>
            <a:ext cx="285752" cy="78581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на сравнение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решаем вычитанием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9322" y="92867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(-)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0"/>
            <a:ext cx="8991600" cy="584775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Надо из большего числа вычесть меньшее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57356" y="2214554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 – 3 = 2(шт.)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H="1">
            <a:off x="6429388" y="1357298"/>
            <a:ext cx="428628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929454" y="85723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задачи начинается с предлога «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значит  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ответ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задаче на сравнение,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начинаем с предлога «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57356" y="2786058"/>
            <a:ext cx="7286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2 квадрата   больше, чем кругов.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9" grpId="0"/>
      <p:bldP spid="40" grpId="0" animBg="1"/>
      <p:bldP spid="41" grpId="0" animBg="1"/>
      <p:bldP spid="43" grpId="0" animBg="1"/>
      <p:bldP spid="44" grpId="0"/>
      <p:bldP spid="49" grpId="0" animBg="1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5" y="238790"/>
            <a:ext cx="4643470" cy="63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86314" y="285728"/>
            <a:ext cx="4000528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Выполняем задание №2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5949" t="53273" b="27671"/>
          <a:stretch>
            <a:fillRect/>
          </a:stretch>
        </p:blipFill>
        <p:spPr bwMode="auto">
          <a:xfrm>
            <a:off x="0" y="214289"/>
            <a:ext cx="8858280" cy="30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57818" y="1071546"/>
            <a:ext cx="3467168" cy="461665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Прочитай задачу 2 раза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14686"/>
            <a:ext cx="8786842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Как показали билеты в цирк?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57224" y="1857364"/>
            <a:ext cx="28575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29124" y="3214686"/>
            <a:ext cx="451168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Красными треугольниками-(6)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643314"/>
            <a:ext cx="8786842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Как показали билеты в театр?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3643314"/>
            <a:ext cx="442915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Квадратами, их 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071942"/>
            <a:ext cx="8786842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нужно узнать в задаче?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43108" y="1071546"/>
            <a:ext cx="628654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928662" y="1428736"/>
            <a:ext cx="142876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4500570"/>
            <a:ext cx="8786842" cy="120032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 задаче спрашивается не «Сколько…?»,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«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сколько…?, значит перед нами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 НА СРАВНЕНИЕ</a:t>
            </a:r>
            <a:endParaRPr lang="ru-RU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107"/>
          <a:stretch/>
        </p:blipFill>
        <p:spPr bwMode="auto">
          <a:xfrm>
            <a:off x="0" y="285728"/>
            <a:ext cx="9144000" cy="6197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1285852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Работа-ем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учебни-ком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в рабочей тетради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00042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429132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чем говориться в задаче?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3" y="4429132"/>
            <a:ext cx="500062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задаче говорится о  билетах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929198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Куда купили билеты?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4929198"/>
            <a:ext cx="585788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Билеты купили в цирк и в кино.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357826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Какие слова будут в кратком условии?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5357826"/>
            <a:ext cx="1490642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Запиши.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384" y="5357826"/>
            <a:ext cx="2133616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Проверь себя.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71435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цирк –  6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135729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кино –  4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5857892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ещё раз вопрос задачи.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396335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поставим в краткое условие, в задаче на сравнение?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8148" y="5842337"/>
            <a:ext cx="1285852" cy="10156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Сравни-тельную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дугу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643438" y="928670"/>
            <a:ext cx="314569" cy="890954"/>
          </a:xfrm>
          <a:custGeom>
            <a:avLst/>
            <a:gdLst>
              <a:gd name="connsiteX0" fmla="*/ 0 w 314569"/>
              <a:gd name="connsiteY0" fmla="*/ 0 h 890954"/>
              <a:gd name="connsiteX1" fmla="*/ 304800 w 314569"/>
              <a:gd name="connsiteY1" fmla="*/ 468923 h 890954"/>
              <a:gd name="connsiteX2" fmla="*/ 58616 w 314569"/>
              <a:gd name="connsiteY2" fmla="*/ 890954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569" h="890954">
                <a:moveTo>
                  <a:pt x="0" y="0"/>
                </a:moveTo>
                <a:cubicBezTo>
                  <a:pt x="147515" y="160215"/>
                  <a:pt x="295031" y="320431"/>
                  <a:pt x="304800" y="468923"/>
                </a:cubicBezTo>
                <a:cubicBezTo>
                  <a:pt x="314569" y="617415"/>
                  <a:pt x="186592" y="754184"/>
                  <a:pt x="58616" y="890954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4500562" y="857232"/>
            <a:ext cx="204790" cy="147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643438" y="1785926"/>
            <a:ext cx="85732" cy="1285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000628" y="1071546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? шт. больше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572132" y="1000108"/>
            <a:ext cx="285752" cy="78581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0" y="3286124"/>
            <a:ext cx="914400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на сравнение ВСЕГДА решаются ТОЛЬКО действием ВЫЧИТАНИЕМ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2066" y="785794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(-)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3" grpId="0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107"/>
          <a:stretch/>
        </p:blipFill>
        <p:spPr bwMode="auto">
          <a:xfrm>
            <a:off x="0" y="285728"/>
            <a:ext cx="9144000" cy="6197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1285852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Работа-ем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учебни-ком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в рабочей тетради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00042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Как покажем в схематическом рисунке билеты в цирк 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71435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цирк –  6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135729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кино –  4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643438" y="928670"/>
            <a:ext cx="314569" cy="890954"/>
          </a:xfrm>
          <a:custGeom>
            <a:avLst/>
            <a:gdLst>
              <a:gd name="connsiteX0" fmla="*/ 0 w 314569"/>
              <a:gd name="connsiteY0" fmla="*/ 0 h 890954"/>
              <a:gd name="connsiteX1" fmla="*/ 304800 w 314569"/>
              <a:gd name="connsiteY1" fmla="*/ 468923 h 890954"/>
              <a:gd name="connsiteX2" fmla="*/ 58616 w 314569"/>
              <a:gd name="connsiteY2" fmla="*/ 890954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569" h="890954">
                <a:moveTo>
                  <a:pt x="0" y="0"/>
                </a:moveTo>
                <a:cubicBezTo>
                  <a:pt x="147515" y="160215"/>
                  <a:pt x="295031" y="320431"/>
                  <a:pt x="304800" y="468923"/>
                </a:cubicBezTo>
                <a:cubicBezTo>
                  <a:pt x="314569" y="617415"/>
                  <a:pt x="186592" y="754184"/>
                  <a:pt x="58616" y="890954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4500562" y="857232"/>
            <a:ext cx="204790" cy="147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643438" y="1785926"/>
            <a:ext cx="85732" cy="1285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000628" y="1071546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? шт. больше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572132" y="1000108"/>
            <a:ext cx="285752" cy="78581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1928794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2500298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307180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364330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414337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471487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0" y="3571876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Как покажем в схематическом рисунке билеты в театр?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28794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00298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071802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643306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0" y="4071942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ещё раз вопрос задачи.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4572008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нужно сделать, чтобы в схематическом рисунке сравнить количество билетов в цирк и  количество билетов в театр?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72100" y="5429264"/>
            <a:ext cx="35719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Надо построить пары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единительная линия 39"/>
          <p:cNvCxnSpPr>
            <a:endCxn id="32" idx="0"/>
          </p:cNvCxnSpPr>
          <p:nvPr/>
        </p:nvCxnSpPr>
        <p:spPr>
          <a:xfrm>
            <a:off x="2071670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643174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214678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786182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0" y="5857892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Теперь нам чётко видно, что билетов в цирк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больше,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билетов в театр –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меньше.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4000496" y="2000240"/>
            <a:ext cx="1071570" cy="4857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5072066" y="785794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(-)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107"/>
          <a:stretch/>
        </p:blipFill>
        <p:spPr bwMode="auto">
          <a:xfrm>
            <a:off x="0" y="285728"/>
            <a:ext cx="9144000" cy="6197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1285852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Работа-ем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учебни-ком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в рабочей тетради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00042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уже решили задачу, но при помощи схематического рисунка?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71435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цирк –  6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135729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кино –  4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643438" y="928670"/>
            <a:ext cx="314569" cy="890954"/>
          </a:xfrm>
          <a:custGeom>
            <a:avLst/>
            <a:gdLst>
              <a:gd name="connsiteX0" fmla="*/ 0 w 314569"/>
              <a:gd name="connsiteY0" fmla="*/ 0 h 890954"/>
              <a:gd name="connsiteX1" fmla="*/ 304800 w 314569"/>
              <a:gd name="connsiteY1" fmla="*/ 468923 h 890954"/>
              <a:gd name="connsiteX2" fmla="*/ 58616 w 314569"/>
              <a:gd name="connsiteY2" fmla="*/ 890954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569" h="890954">
                <a:moveTo>
                  <a:pt x="0" y="0"/>
                </a:moveTo>
                <a:cubicBezTo>
                  <a:pt x="147515" y="160215"/>
                  <a:pt x="295031" y="320431"/>
                  <a:pt x="304800" y="468923"/>
                </a:cubicBezTo>
                <a:cubicBezTo>
                  <a:pt x="314569" y="617415"/>
                  <a:pt x="186592" y="754184"/>
                  <a:pt x="58616" y="890954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4500562" y="857232"/>
            <a:ext cx="204790" cy="147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643438" y="1785926"/>
            <a:ext cx="85732" cy="1285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000628" y="1071546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? шт. больше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572132" y="1000108"/>
            <a:ext cx="285752" cy="78581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1928794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2500298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307180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364330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414337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471487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928794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00298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071802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643306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>
            <a:endCxn id="32" idx="0"/>
          </p:cNvCxnSpPr>
          <p:nvPr/>
        </p:nvCxnSpPr>
        <p:spPr>
          <a:xfrm>
            <a:off x="2071670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643174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214678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786182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000496" y="2000240"/>
            <a:ext cx="1071570" cy="4857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0" y="5572140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Чтобы записать числовое выражение в ЗАДАЧЕ НА СРАВНЕНИЕ, надо вспомнить правило.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узнать на сколько  больше или меньше тех или иных предметов, надо из большего числа,  вычесть меньшее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358050" y="5286388"/>
            <a:ext cx="178595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Запиши  числовое выражение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57356" y="314324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6 – 4 = 2 ( б.)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15140" y="3786190"/>
            <a:ext cx="242886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Поработай карандашом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H="1">
            <a:off x="5357818" y="1000108"/>
            <a:ext cx="642942" cy="7858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072066" y="785794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(-)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78579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(2)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 animBg="1"/>
      <p:bldP spid="46" grpId="0" animBg="1"/>
      <p:bldP spid="47" grpId="0" animBg="1"/>
      <p:bldP spid="48" grpId="0"/>
      <p:bldP spid="49" grpId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12003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Каждый урок мы начинаем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 минутки чистописания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C:\Users\%D0%90%D0%B4%D0%BC%D0%B8%D0%BD%D0%BA%D0%BE\Desktop\%D0%97%D0%B0%D1%81%D1%82%D0%B0%D0%B2%D0%BA%D0%B8, %D0%B0%D0%BD%D0%B8%D0%BC%D0%B0%D1%88%D0%BA%D0%B8\b_1Cu41aI72IK395M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C:\Users\%D0%90%D0%B4%D0%BC%D0%B8%D0%BD%D0%BA%D0%BE\Desktop\%D0%97%D0%B0%D1%81%D1%82%D0%B0%D0%B2%D0%BA%D0%B8, %D0%B0%D0%BD%D0%B8%D0%BC%D0%B0%D1%88%D0%BA%D0%B8\b_1Cu41aI72IK395M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Админко\Desktop\Заставки, анимашки\neznai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6380" y="1571612"/>
            <a:ext cx="3429024" cy="3418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7158" y="3571876"/>
            <a:ext cx="4786346" cy="28623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Вспоминаем 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написание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цифр…</a:t>
            </a:r>
            <a:endParaRPr lang="ru-RU" sz="6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13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107"/>
          <a:stretch/>
        </p:blipFill>
        <p:spPr bwMode="auto">
          <a:xfrm>
            <a:off x="0" y="285728"/>
            <a:ext cx="9144000" cy="6197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1285852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Работа-ем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учебни-ком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в рабочей тетради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00042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Запишем ответ задачи.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71435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цирк –  6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135729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кино –  4  б.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643438" y="928670"/>
            <a:ext cx="314569" cy="890954"/>
          </a:xfrm>
          <a:custGeom>
            <a:avLst/>
            <a:gdLst>
              <a:gd name="connsiteX0" fmla="*/ 0 w 314569"/>
              <a:gd name="connsiteY0" fmla="*/ 0 h 890954"/>
              <a:gd name="connsiteX1" fmla="*/ 304800 w 314569"/>
              <a:gd name="connsiteY1" fmla="*/ 468923 h 890954"/>
              <a:gd name="connsiteX2" fmla="*/ 58616 w 314569"/>
              <a:gd name="connsiteY2" fmla="*/ 890954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569" h="890954">
                <a:moveTo>
                  <a:pt x="0" y="0"/>
                </a:moveTo>
                <a:cubicBezTo>
                  <a:pt x="147515" y="160215"/>
                  <a:pt x="295031" y="320431"/>
                  <a:pt x="304800" y="468923"/>
                </a:cubicBezTo>
                <a:cubicBezTo>
                  <a:pt x="314569" y="617415"/>
                  <a:pt x="186592" y="754184"/>
                  <a:pt x="58616" y="890954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4500562" y="857232"/>
            <a:ext cx="204790" cy="1476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643438" y="1785926"/>
            <a:ext cx="85732" cy="1285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000628" y="1071546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? шт. больше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572132" y="1000108"/>
            <a:ext cx="285752" cy="78581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1928794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2500298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307180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364330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4143372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4714876" y="2071678"/>
            <a:ext cx="285752" cy="27145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928794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00298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071802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643306" y="2714620"/>
            <a:ext cx="285752" cy="271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>
            <a:endCxn id="32" idx="0"/>
          </p:cNvCxnSpPr>
          <p:nvPr/>
        </p:nvCxnSpPr>
        <p:spPr>
          <a:xfrm>
            <a:off x="2071670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643174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214678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786182" y="2357430"/>
            <a:ext cx="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000496" y="2000240"/>
            <a:ext cx="1071570" cy="4857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0" y="5286388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Вспомним, что ответ в задаче  на сравнение начинается ВСЕГДА с предлога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узнать на сколько  больше или меньше тех или иных предметов, надо из большего числа,  вычесть меньшее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57356" y="314324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6 – 4 = 2 ( б.)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H="1">
            <a:off x="5357818" y="1000108"/>
            <a:ext cx="642942" cy="7858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072066" y="785794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(-)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78579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(2)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57356" y="371475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28992" y="371475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2 билета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0" y="6215082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 ещё раз вопрос задачи и закончи ответ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57884" y="3714752"/>
            <a:ext cx="3286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цирк больше.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 animBg="1"/>
      <p:bldP spid="36" grpId="0"/>
      <p:bldP spid="37" grpId="0"/>
      <p:bldP spid="38" grpId="0" animBg="1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5" y="238790"/>
            <a:ext cx="4643470" cy="63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857752" y="1714488"/>
            <a:ext cx="4000528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 сравнивать можно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только числа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  количество предметов.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Сравнивать можно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длины отрезков</a:t>
            </a:r>
            <a:endParaRPr lang="ru-RU" sz="24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3714752"/>
            <a:ext cx="400052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Прочитайте задание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красной чертой</a:t>
            </a:r>
            <a:endParaRPr lang="ru-RU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7692" t="81446" b="5102"/>
          <a:stretch>
            <a:fillRect/>
          </a:stretch>
        </p:blipFill>
        <p:spPr bwMode="auto">
          <a:xfrm>
            <a:off x="285720" y="285728"/>
            <a:ext cx="83582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677"/>
          <a:stretch/>
        </p:blipFill>
        <p:spPr bwMode="auto">
          <a:xfrm>
            <a:off x="0" y="1714488"/>
            <a:ext cx="9144000" cy="47691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357826"/>
            <a:ext cx="9144000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Измерь длины отрезков и начерти их в тетради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57892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Очень важно , выполняя чертёж, расположить начало отрезков на одном уровне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143116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28794" y="2714620"/>
            <a:ext cx="221457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928794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4143372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5918" y="2714620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28794" y="3286124"/>
            <a:ext cx="335758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928794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86380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28860" y="2214554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00298" y="2786058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7692" t="81446" b="5102"/>
          <a:stretch>
            <a:fillRect/>
          </a:stretch>
        </p:blipFill>
        <p:spPr bwMode="auto">
          <a:xfrm>
            <a:off x="285720" y="285728"/>
            <a:ext cx="83582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677"/>
          <a:stretch/>
        </p:blipFill>
        <p:spPr bwMode="auto">
          <a:xfrm>
            <a:off x="0" y="1714488"/>
            <a:ext cx="9144000" cy="47691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857628"/>
            <a:ext cx="9144000" cy="120032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сравнения длин отрезков, достаточно опустить пунктирную линию (под линейку)   с отрезка, который короче на отрезок который длиннее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000636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Слева от пунктирной линии у на равные отрезки , а справа отрезок,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143116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28794" y="2714620"/>
            <a:ext cx="221457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928794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4143372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5918" y="2714620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28794" y="3286124"/>
            <a:ext cx="335758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928794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86380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28860" y="2214554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00298" y="2786058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4143372" y="292893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143372" y="328612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олилиния 21"/>
          <p:cNvSpPr/>
          <p:nvPr/>
        </p:nvSpPr>
        <p:spPr>
          <a:xfrm>
            <a:off x="4138246" y="3317631"/>
            <a:ext cx="1148862" cy="271584"/>
          </a:xfrm>
          <a:custGeom>
            <a:avLst/>
            <a:gdLst>
              <a:gd name="connsiteX0" fmla="*/ 0 w 1148862"/>
              <a:gd name="connsiteY0" fmla="*/ 0 h 271584"/>
              <a:gd name="connsiteX1" fmla="*/ 351692 w 1148862"/>
              <a:gd name="connsiteY1" fmla="*/ 222738 h 271584"/>
              <a:gd name="connsiteX2" fmla="*/ 926123 w 1148862"/>
              <a:gd name="connsiteY2" fmla="*/ 234461 h 271584"/>
              <a:gd name="connsiteX3" fmla="*/ 1148862 w 1148862"/>
              <a:gd name="connsiteY3" fmla="*/ 0 h 27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8862" h="271584">
                <a:moveTo>
                  <a:pt x="0" y="0"/>
                </a:moveTo>
                <a:cubicBezTo>
                  <a:pt x="98669" y="91830"/>
                  <a:pt x="197338" y="183661"/>
                  <a:pt x="351692" y="222738"/>
                </a:cubicBezTo>
                <a:cubicBezTo>
                  <a:pt x="506046" y="261815"/>
                  <a:pt x="793261" y="271584"/>
                  <a:pt x="926123" y="234461"/>
                </a:cubicBezTo>
                <a:cubicBezTo>
                  <a:pt x="1058985" y="197338"/>
                  <a:pt x="1103923" y="98669"/>
                  <a:pt x="1148862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428728" y="5357826"/>
            <a:ext cx="707233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который является разницей длин двух отрезков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27692" t="81446" b="5102"/>
          <a:stretch>
            <a:fillRect/>
          </a:stretch>
        </p:blipFill>
        <p:spPr bwMode="auto">
          <a:xfrm>
            <a:off x="285720" y="285728"/>
            <a:ext cx="83582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677"/>
          <a:stretch/>
        </p:blipFill>
        <p:spPr bwMode="auto">
          <a:xfrm>
            <a:off x="0" y="1714488"/>
            <a:ext cx="9144000" cy="47691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143380"/>
            <a:ext cx="9144000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 геометрической задачи, можно записать при помощи числового выражения.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143116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28794" y="2714620"/>
            <a:ext cx="221457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928794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4143372" y="257174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5918" y="2714620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28794" y="3286124"/>
            <a:ext cx="335758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928794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86380" y="3143248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28860" y="2214554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00298" y="2786058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600" b="1" dirty="0" smtClean="0">
                <a:latin typeface="Propisi" pitchFamily="2" charset="0"/>
                <a:cs typeface="Times New Roman" pitchFamily="18" charset="0"/>
              </a:rPr>
              <a:t>см</a:t>
            </a:r>
            <a:endParaRPr lang="ru-RU" sz="3600" b="1" dirty="0">
              <a:latin typeface="Propisi" pitchFamily="2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4143372" y="292893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143372" y="3286124"/>
            <a:ext cx="9524" cy="2762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олилиния 21"/>
          <p:cNvSpPr/>
          <p:nvPr/>
        </p:nvSpPr>
        <p:spPr>
          <a:xfrm>
            <a:off x="4138246" y="3317631"/>
            <a:ext cx="1148862" cy="271584"/>
          </a:xfrm>
          <a:custGeom>
            <a:avLst/>
            <a:gdLst>
              <a:gd name="connsiteX0" fmla="*/ 0 w 1148862"/>
              <a:gd name="connsiteY0" fmla="*/ 0 h 271584"/>
              <a:gd name="connsiteX1" fmla="*/ 351692 w 1148862"/>
              <a:gd name="connsiteY1" fmla="*/ 222738 h 271584"/>
              <a:gd name="connsiteX2" fmla="*/ 926123 w 1148862"/>
              <a:gd name="connsiteY2" fmla="*/ 234461 h 271584"/>
              <a:gd name="connsiteX3" fmla="*/ 1148862 w 1148862"/>
              <a:gd name="connsiteY3" fmla="*/ 0 h 27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8862" h="271584">
                <a:moveTo>
                  <a:pt x="0" y="0"/>
                </a:moveTo>
                <a:cubicBezTo>
                  <a:pt x="98669" y="91830"/>
                  <a:pt x="197338" y="183661"/>
                  <a:pt x="351692" y="222738"/>
                </a:cubicBezTo>
                <a:cubicBezTo>
                  <a:pt x="506046" y="261815"/>
                  <a:pt x="793261" y="271584"/>
                  <a:pt x="926123" y="234461"/>
                </a:cubicBezTo>
                <a:cubicBezTo>
                  <a:pt x="1058985" y="197338"/>
                  <a:pt x="1103923" y="98669"/>
                  <a:pt x="1148862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214810" y="4500570"/>
            <a:ext cx="328614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Вспомним правило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5072074"/>
            <a:ext cx="914400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 сравнить- надо из большего числа,  вычесть меньшее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5643578"/>
            <a:ext cx="914400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Запиши самостоятельно решение числовым выражением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ответ задачи.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0496" y="1571612"/>
            <a:ext cx="4786182" cy="13234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8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8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2068" y="3500438"/>
            <a:ext cx="3913187" cy="132343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великолепно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поработали!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072074"/>
            <a:ext cx="8429684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Сфотографируйте работу </a:t>
            </a:r>
          </a:p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отправьте на проверку.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357166"/>
            <a:ext cx="6141425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Устно  реши примеры №3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tatya\Desktop\СЧМАЙЛИКИ ДЛЯ ПРЕЗЕНТАЦИЙ\pi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4070861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88" y="357188"/>
            <a:ext cx="6643687" cy="614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5" name="Line 5"/>
          <p:cNvSpPr>
            <a:spLocks noChangeShapeType="1"/>
          </p:cNvSpPr>
          <p:nvPr/>
        </p:nvSpPr>
        <p:spPr bwMode="auto">
          <a:xfrm>
            <a:off x="1500188" y="3357563"/>
            <a:ext cx="6643687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4857750" y="357188"/>
            <a:ext cx="0" cy="60721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928670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18"/>
          <p:cNvSpPr>
            <a:spLocks noChangeShapeType="1"/>
          </p:cNvSpPr>
          <p:nvPr/>
        </p:nvSpPr>
        <p:spPr bwMode="auto">
          <a:xfrm flipH="1">
            <a:off x="4857752" y="714356"/>
            <a:ext cx="71438" cy="5143536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H="1">
            <a:off x="8072460" y="3357563"/>
            <a:ext cx="1" cy="2857520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Freeform 64"/>
          <p:cNvSpPr>
            <a:spLocks/>
          </p:cNvSpPr>
          <p:nvPr/>
        </p:nvSpPr>
        <p:spPr bwMode="auto">
          <a:xfrm>
            <a:off x="4929190" y="428625"/>
            <a:ext cx="3171823" cy="642921"/>
          </a:xfrm>
          <a:custGeom>
            <a:avLst/>
            <a:gdLst>
              <a:gd name="T0" fmla="*/ 0 w 744"/>
              <a:gd name="T1" fmla="*/ 2147483647 h 208"/>
              <a:gd name="T2" fmla="*/ 2147483647 w 744"/>
              <a:gd name="T3" fmla="*/ 2147483647 h 208"/>
              <a:gd name="T4" fmla="*/ 2147483647 w 744"/>
              <a:gd name="T5" fmla="*/ 2147483647 h 208"/>
              <a:gd name="T6" fmla="*/ 2147483647 w 744"/>
              <a:gd name="T7" fmla="*/ 2147483647 h 208"/>
              <a:gd name="T8" fmla="*/ 2147483647 w 744"/>
              <a:gd name="T9" fmla="*/ 2147483647 h 208"/>
              <a:gd name="T10" fmla="*/ 2147483647 w 744"/>
              <a:gd name="T11" fmla="*/ 2147483647 h 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4"/>
              <a:gd name="T19" fmla="*/ 0 h 208"/>
              <a:gd name="T20" fmla="*/ 744 w 744"/>
              <a:gd name="T21" fmla="*/ 208 h 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4" h="208">
                <a:moveTo>
                  <a:pt x="0" y="112"/>
                </a:moveTo>
                <a:cubicBezTo>
                  <a:pt x="12" y="96"/>
                  <a:pt x="24" y="80"/>
                  <a:pt x="48" y="64"/>
                </a:cubicBezTo>
                <a:cubicBezTo>
                  <a:pt x="72" y="48"/>
                  <a:pt x="56" y="24"/>
                  <a:pt x="144" y="16"/>
                </a:cubicBezTo>
                <a:cubicBezTo>
                  <a:pt x="232" y="8"/>
                  <a:pt x="480" y="0"/>
                  <a:pt x="576" y="16"/>
                </a:cubicBezTo>
                <a:cubicBezTo>
                  <a:pt x="672" y="32"/>
                  <a:pt x="696" y="80"/>
                  <a:pt x="720" y="112"/>
                </a:cubicBezTo>
                <a:cubicBezTo>
                  <a:pt x="744" y="144"/>
                  <a:pt x="732" y="176"/>
                  <a:pt x="720" y="208"/>
                </a:cubicBezTo>
              </a:path>
            </a:pathLst>
          </a:custGeom>
          <a:noFill/>
          <a:ln w="2540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Freeform 64"/>
          <p:cNvSpPr>
            <a:spLocks/>
          </p:cNvSpPr>
          <p:nvPr/>
        </p:nvSpPr>
        <p:spPr bwMode="auto">
          <a:xfrm>
            <a:off x="5072066" y="3071811"/>
            <a:ext cx="3000396" cy="571504"/>
          </a:xfrm>
          <a:custGeom>
            <a:avLst/>
            <a:gdLst>
              <a:gd name="T0" fmla="*/ 0 w 744"/>
              <a:gd name="T1" fmla="*/ 2147483647 h 208"/>
              <a:gd name="T2" fmla="*/ 2147483647 w 744"/>
              <a:gd name="T3" fmla="*/ 2147483647 h 208"/>
              <a:gd name="T4" fmla="*/ 2147483647 w 744"/>
              <a:gd name="T5" fmla="*/ 2147483647 h 208"/>
              <a:gd name="T6" fmla="*/ 2147483647 w 744"/>
              <a:gd name="T7" fmla="*/ 2147483647 h 208"/>
              <a:gd name="T8" fmla="*/ 2147483647 w 744"/>
              <a:gd name="T9" fmla="*/ 2147483647 h 208"/>
              <a:gd name="T10" fmla="*/ 2147483647 w 744"/>
              <a:gd name="T11" fmla="*/ 2147483647 h 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4"/>
              <a:gd name="T19" fmla="*/ 0 h 208"/>
              <a:gd name="T20" fmla="*/ 744 w 744"/>
              <a:gd name="T21" fmla="*/ 208 h 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4" h="208">
                <a:moveTo>
                  <a:pt x="0" y="112"/>
                </a:moveTo>
                <a:cubicBezTo>
                  <a:pt x="12" y="96"/>
                  <a:pt x="24" y="80"/>
                  <a:pt x="48" y="64"/>
                </a:cubicBezTo>
                <a:cubicBezTo>
                  <a:pt x="72" y="48"/>
                  <a:pt x="56" y="24"/>
                  <a:pt x="144" y="16"/>
                </a:cubicBezTo>
                <a:cubicBezTo>
                  <a:pt x="232" y="8"/>
                  <a:pt x="480" y="0"/>
                  <a:pt x="576" y="16"/>
                </a:cubicBezTo>
                <a:cubicBezTo>
                  <a:pt x="672" y="32"/>
                  <a:pt x="696" y="80"/>
                  <a:pt x="720" y="112"/>
                </a:cubicBezTo>
                <a:cubicBezTo>
                  <a:pt x="744" y="144"/>
                  <a:pt x="732" y="176"/>
                  <a:pt x="720" y="208"/>
                </a:cubicBezTo>
              </a:path>
            </a:pathLst>
          </a:custGeom>
          <a:noFill/>
          <a:ln w="2540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 rot="10800000">
            <a:off x="4786313" y="5715016"/>
            <a:ext cx="3214710" cy="571504"/>
          </a:xfrm>
          <a:custGeom>
            <a:avLst/>
            <a:gdLst>
              <a:gd name="T0" fmla="*/ 0 w 744"/>
              <a:gd name="T1" fmla="*/ 2147483647 h 208"/>
              <a:gd name="T2" fmla="*/ 2147483647 w 744"/>
              <a:gd name="T3" fmla="*/ 2147483647 h 208"/>
              <a:gd name="T4" fmla="*/ 2147483647 w 744"/>
              <a:gd name="T5" fmla="*/ 2147483647 h 208"/>
              <a:gd name="T6" fmla="*/ 2147483647 w 744"/>
              <a:gd name="T7" fmla="*/ 2147483647 h 208"/>
              <a:gd name="T8" fmla="*/ 2147483647 w 744"/>
              <a:gd name="T9" fmla="*/ 2147483647 h 208"/>
              <a:gd name="T10" fmla="*/ 2147483647 w 744"/>
              <a:gd name="T11" fmla="*/ 2147483647 h 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4"/>
              <a:gd name="T19" fmla="*/ 0 h 208"/>
              <a:gd name="T20" fmla="*/ 744 w 744"/>
              <a:gd name="T21" fmla="*/ 208 h 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4" h="208">
                <a:moveTo>
                  <a:pt x="0" y="112"/>
                </a:moveTo>
                <a:cubicBezTo>
                  <a:pt x="12" y="96"/>
                  <a:pt x="24" y="80"/>
                  <a:pt x="48" y="64"/>
                </a:cubicBezTo>
                <a:cubicBezTo>
                  <a:pt x="72" y="48"/>
                  <a:pt x="56" y="24"/>
                  <a:pt x="144" y="16"/>
                </a:cubicBezTo>
                <a:cubicBezTo>
                  <a:pt x="232" y="8"/>
                  <a:pt x="480" y="0"/>
                  <a:pt x="576" y="16"/>
                </a:cubicBezTo>
                <a:cubicBezTo>
                  <a:pt x="672" y="32"/>
                  <a:pt x="696" y="80"/>
                  <a:pt x="720" y="112"/>
                </a:cubicBezTo>
                <a:cubicBezTo>
                  <a:pt x="744" y="144"/>
                  <a:pt x="732" y="176"/>
                  <a:pt x="720" y="208"/>
                </a:cubicBezTo>
              </a:path>
            </a:pathLst>
          </a:custGeom>
          <a:noFill/>
          <a:ln w="254000">
            <a:solidFill>
              <a:srgbClr val="99FF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1500188" y="500063"/>
            <a:ext cx="6643687" cy="614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500188" y="3500438"/>
            <a:ext cx="6643687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857750" y="571500"/>
            <a:ext cx="0" cy="607218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85794"/>
            <a:ext cx="457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Line 27"/>
          <p:cNvSpPr>
            <a:spLocks noChangeShapeType="1"/>
          </p:cNvSpPr>
          <p:nvPr/>
        </p:nvSpPr>
        <p:spPr bwMode="auto">
          <a:xfrm flipV="1">
            <a:off x="4857752" y="500062"/>
            <a:ext cx="642936" cy="500045"/>
          </a:xfrm>
          <a:prstGeom prst="line">
            <a:avLst/>
          </a:prstGeom>
          <a:noFill/>
          <a:ln w="266700">
            <a:solidFill>
              <a:srgbClr val="92D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 rot="10800000">
            <a:off x="5072066" y="-142900"/>
            <a:ext cx="3214710" cy="990576"/>
            <a:chOff x="3470" y="2205"/>
            <a:chExt cx="862" cy="545"/>
          </a:xfrm>
          <a:noFill/>
        </p:grpSpPr>
        <p:sp>
          <p:nvSpPr>
            <p:cNvPr id="54" name="Oval 12"/>
            <p:cNvSpPr>
              <a:spLocks noChangeArrowheads="1"/>
            </p:cNvSpPr>
            <p:nvPr/>
          </p:nvSpPr>
          <p:spPr bwMode="auto">
            <a:xfrm>
              <a:off x="3560" y="2205"/>
              <a:ext cx="680" cy="499"/>
            </a:xfrm>
            <a:prstGeom prst="ellipse">
              <a:avLst/>
            </a:prstGeom>
            <a:grpFill/>
            <a:ln w="2540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5" name="Rectangle 13"/>
            <p:cNvSpPr>
              <a:spLocks noChangeArrowheads="1"/>
            </p:cNvSpPr>
            <p:nvPr/>
          </p:nvSpPr>
          <p:spPr bwMode="auto">
            <a:xfrm>
              <a:off x="3470" y="2387"/>
              <a:ext cx="862" cy="3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6" name="Line 14"/>
          <p:cNvSpPr>
            <a:spLocks noChangeShapeType="1"/>
          </p:cNvSpPr>
          <p:nvPr/>
        </p:nvSpPr>
        <p:spPr bwMode="auto">
          <a:xfrm flipH="1">
            <a:off x="5214938" y="500063"/>
            <a:ext cx="2886075" cy="6143625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27"/>
          <p:cNvSpPr>
            <a:spLocks noChangeShapeType="1"/>
          </p:cNvSpPr>
          <p:nvPr/>
        </p:nvSpPr>
        <p:spPr bwMode="auto">
          <a:xfrm>
            <a:off x="5929313" y="3500438"/>
            <a:ext cx="1500187" cy="0"/>
          </a:xfrm>
          <a:prstGeom prst="line">
            <a:avLst/>
          </a:prstGeom>
          <a:noFill/>
          <a:ln w="2667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54b/00060c42-934b47fb/hello_html_717ab7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150"/>
          <a:stretch/>
        </p:blipFill>
        <p:spPr bwMode="auto">
          <a:xfrm>
            <a:off x="0" y="428604"/>
            <a:ext cx="9144000" cy="6340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28794" y="71435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8586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92880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2071678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2214554"/>
            <a:ext cx="2138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2 1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января.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0946" y="5072074"/>
            <a:ext cx="735592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Мы приготовились  к началу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письменной части  домашней  работы.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066335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Комментируют дети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264318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4292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Домашняя       работа.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3429000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2428868"/>
            <a:ext cx="9144000" cy="3785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мы знаем – будем повторять.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забыли будем вспоминать.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математике любая работа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обходится без устного счёта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im0-tub-kz.yandex.net/i?id=634101a2429e05b3759445bb9d8b8ed2-l&amp;n=13"/>
          <p:cNvPicPr>
            <a:picLocks noChangeAspect="1" noChangeArrowheads="1"/>
          </p:cNvPicPr>
          <p:nvPr/>
        </p:nvPicPr>
        <p:blipFill>
          <a:blip r:embed="rId2" cstate="print"/>
          <a:srcRect b="77778"/>
          <a:stretch>
            <a:fillRect/>
          </a:stretch>
        </p:blipFill>
        <p:spPr bwMode="auto">
          <a:xfrm>
            <a:off x="0" y="357166"/>
            <a:ext cx="9001125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6656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23528" y="91480"/>
            <a:ext cx="1847528" cy="1371600"/>
          </a:xfrm>
          <a:prstGeom prst="triangl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256" y="23660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6656" y="23774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347864" y="91480"/>
            <a:ext cx="1847528" cy="1371600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3340" y="14630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0992" y="14784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3340" y="236609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71628" y="23928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3340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0424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13889" y="14630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6361906" y="106840"/>
            <a:ext cx="2314550" cy="135624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62589" y="14464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04781" y="23775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62589" y="23912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04781" y="328049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4557" y="32919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720" y="5000636"/>
            <a:ext cx="857256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Вспомни составы чисел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357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6656" y="14630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23528" y="91480"/>
            <a:ext cx="1847528" cy="1371600"/>
          </a:xfrm>
          <a:prstGeom prst="triangl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256" y="23660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6656" y="23774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866" y="32918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4266" y="32918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866" y="419489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7136" y="4206280"/>
            <a:ext cx="914400" cy="9144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347864" y="91480"/>
            <a:ext cx="1847528" cy="1371600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3340" y="14630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0992" y="14784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3340" y="236609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71628" y="239284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3340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0424" y="332252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66592" y="42062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0992" y="4206280"/>
            <a:ext cx="9144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13889" y="14630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6361906" y="106840"/>
            <a:ext cx="2314550" cy="135624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62589" y="14464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04781" y="23775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62589" y="239125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04781" y="328049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4557" y="329192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04781" y="421791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54557" y="4220292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29863" y="5171604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578523" y="5171604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343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3649955" cy="6247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8 - 4=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4 - 4=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7 - 4=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9 - 4=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5261" y="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4354" y="1124744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354" y="236286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597" y="360611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929198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19688" y="43068"/>
            <a:ext cx="4572000" cy="62478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10 - 4=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7 - 4=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5 - 4 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8 - 4=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6 - 4=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91984" y="-1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58082" y="121442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14997" y="246221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2311" y="3620817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8082" y="4857760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0"/>
            <a:ext cx="1000132" cy="64940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272</TotalTime>
  <Words>1266</Words>
  <Application>Microsoft Office PowerPoint</Application>
  <PresentationFormat>Экран (4:3)</PresentationFormat>
  <Paragraphs>321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Юрьевна</dc:creator>
  <cp:lastModifiedBy>Татьяна Юрьевна</cp:lastModifiedBy>
  <cp:revision>52</cp:revision>
  <dcterms:created xsi:type="dcterms:W3CDTF">2022-01-19T08:20:08Z</dcterms:created>
  <dcterms:modified xsi:type="dcterms:W3CDTF">2022-01-21T04:22:49Z</dcterms:modified>
</cp:coreProperties>
</file>