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0" r:id="rId4"/>
    <p:sldId id="261" r:id="rId5"/>
    <p:sldId id="257" r:id="rId6"/>
    <p:sldId id="258" r:id="rId7"/>
    <p:sldId id="266" r:id="rId8"/>
    <p:sldId id="262" r:id="rId9"/>
    <p:sldId id="263" r:id="rId10"/>
    <p:sldId id="264" r:id="rId11"/>
    <p:sldId id="269" r:id="rId12"/>
    <p:sldId id="267" r:id="rId13"/>
    <p:sldId id="265" r:id="rId14"/>
    <p:sldId id="268" r:id="rId15"/>
    <p:sldId id="271" r:id="rId16"/>
    <p:sldId id="270" r:id="rId17"/>
    <p:sldId id="272" r:id="rId18"/>
    <p:sldId id="273" r:id="rId19"/>
    <p:sldId id="274" r:id="rId20"/>
    <p:sldId id="276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25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67559-C5F1-49E5-B51F-391721B8A514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EF19E-1CBF-4EE5-AC9D-F2F3BDA60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28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783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53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27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23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020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51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85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776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573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267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88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77E48-7D2E-4FFE-A564-B2C899624869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805E-8810-4A47-9349-2B1FBD44A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95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804006"/>
            <a:ext cx="9144000" cy="2809557"/>
          </a:xfrm>
        </p:spPr>
        <p:txBody>
          <a:bodyPr>
            <a:normAutofit fontScale="90000"/>
          </a:bodyPr>
          <a:lstStyle/>
          <a:p>
            <a:r>
              <a:rPr lang="ru-RU" sz="8800" dirty="0" smtClean="0"/>
              <a:t>Фотоэффект. Законы фотоэффекта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1294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90945"/>
            <a:ext cx="3932237" cy="16002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Третий закон фотоэффекта</a:t>
            </a:r>
            <a:endParaRPr lang="ru-RU" b="1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Для </a:t>
            </a:r>
            <a:r>
              <a:rPr lang="ru-RU" sz="2400" dirty="0"/>
              <a:t>каждого вещества существует граничная частота такая, что излучение меньшей частоты не вызывает фотоэффекта, какой бы ни была интенсивность падающего излучения. Эта минимальная частота излучения называется </a:t>
            </a:r>
            <a:r>
              <a:rPr lang="ru-RU" sz="2400" b="1" dirty="0"/>
              <a:t>красной границей </a:t>
            </a:r>
            <a:r>
              <a:rPr lang="ru-RU" sz="2400" dirty="0"/>
              <a:t>фотоэффекта.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6492" y="1891145"/>
            <a:ext cx="5444627" cy="28977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3625" y="4791073"/>
            <a:ext cx="6170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Зависимость запирающего напряжения от частоты падающего света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701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673331"/>
            <a:ext cx="3932237" cy="1080655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Запирающее напряжение </a:t>
            </a:r>
            <a:endParaRPr lang="ru-RU" b="1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4174" y="2660073"/>
            <a:ext cx="4167714" cy="85248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Запирающее напряжение - это такое минимальное напряжение, при котором фотоэлектроны перестают вылетать из металла.</a:t>
            </a:r>
          </a:p>
        </p:txBody>
      </p:sp>
    </p:spTree>
    <p:extLst>
      <p:ext uri="{BB962C8B-B14F-4D97-AF65-F5344CB8AC3E}">
        <p14:creationId xmlns:p14="http://schemas.microsoft.com/office/powerpoint/2010/main" val="564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181" y="332509"/>
            <a:ext cx="3932237" cy="1064029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Работа выхода</a:t>
            </a:r>
            <a:endParaRPr lang="ru-RU" b="1" dirty="0"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47181" y="1659385"/>
            <a:ext cx="3717001" cy="4873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Работа выхода – минимальная работа, которую нужно совершить для удаления электрона из </a:t>
            </a:r>
            <a:r>
              <a:rPr lang="ru-RU" sz="2800" dirty="0" smtClean="0"/>
              <a:t>металла. Работой выхода характеризуют энергию связи электрона в металле.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841" y="2576541"/>
            <a:ext cx="5837145" cy="138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3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7" y="307571"/>
            <a:ext cx="3932237" cy="16002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n-lt"/>
              </a:rPr>
              <a:t>Объяснение Эйнштейном законов Столетова</a:t>
            </a:r>
            <a:endParaRPr lang="ru-RU" b="1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7" y="2281358"/>
            <a:ext cx="3932237" cy="3811588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В 1905 году Альберт Эйнштейн впервые объяснил законы Столетова и вывел </a:t>
            </a:r>
            <a:r>
              <a:rPr lang="ru-RU" sz="2700" b="1" dirty="0"/>
              <a:t>у</a:t>
            </a:r>
            <a:r>
              <a:rPr lang="ru-RU" sz="2700" b="1" dirty="0" smtClean="0"/>
              <a:t>равнение Эйнштейна для фотоэффекта</a:t>
            </a:r>
            <a:r>
              <a:rPr lang="ru-RU" sz="2700" dirty="0" smtClean="0"/>
              <a:t>, за открытие которого был получил Нобелевскую премию.</a:t>
            </a:r>
            <a:endParaRPr lang="ru-RU" sz="2700" dirty="0"/>
          </a:p>
        </p:txBody>
      </p:sp>
      <p:pic>
        <p:nvPicPr>
          <p:cNvPr id="2050" name="Picture 2" descr="8. Уравнение Эйнштейна для фотоэффект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678" y="2281358"/>
            <a:ext cx="5771468" cy="214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30290" y="4425557"/>
            <a:ext cx="4588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Уравнение Эйнштейна для фотоэффекта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127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+mn-lt"/>
              </a:rPr>
              <a:t>Задачи</a:t>
            </a:r>
            <a:endParaRPr lang="ru-RU" sz="5400" b="1" dirty="0"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Монохроматический свет с длиной волны </a:t>
            </a:r>
            <a:r>
              <a:rPr lang="ru-RU" i="1" dirty="0"/>
              <a:t>λ</a:t>
            </a:r>
            <a:r>
              <a:rPr lang="ru-RU" dirty="0"/>
              <a:t> падает на поверхность металла, вызывая фотоэффект. Фотоэлектроны тормозятся электрическим полем. Как изменятся работа выхода электронов с поверхности металла и запирающее напряжение, если уменьшить длину волны падающего света?</a:t>
            </a:r>
          </a:p>
          <a:p>
            <a:pPr marL="0" indent="0">
              <a:buNone/>
            </a:pPr>
            <a:r>
              <a:rPr lang="ru-RU" dirty="0"/>
              <a:t>Для каждой величины определите соответствующий характер изменения:</a:t>
            </a:r>
          </a:p>
          <a:p>
            <a:pPr marL="0" indent="0">
              <a:buNone/>
            </a:pPr>
            <a:r>
              <a:rPr lang="ru-RU" dirty="0"/>
              <a:t>1) увеличится</a:t>
            </a:r>
          </a:p>
          <a:p>
            <a:pPr marL="0" indent="0">
              <a:buNone/>
            </a:pPr>
            <a:r>
              <a:rPr lang="ru-RU" dirty="0"/>
              <a:t>2) уменьшится</a:t>
            </a:r>
          </a:p>
          <a:p>
            <a:pPr marL="0" indent="0">
              <a:buNone/>
            </a:pPr>
            <a:r>
              <a:rPr lang="ru-RU" dirty="0"/>
              <a:t>3) не изменится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27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389" y="598517"/>
            <a:ext cx="10515600" cy="581120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Решение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Работа </a:t>
            </a:r>
            <a:r>
              <a:rPr lang="ru-RU" dirty="0"/>
              <a:t>выхода - это характеристика металла, следовательно, работа выхода </a:t>
            </a:r>
            <a:r>
              <a:rPr lang="ru-RU" b="1" dirty="0"/>
              <a:t>не изменится </a:t>
            </a:r>
            <a:r>
              <a:rPr lang="ru-RU" dirty="0"/>
              <a:t>при изменении длины волны падающего света.</a:t>
            </a:r>
          </a:p>
          <a:p>
            <a:pPr marL="0" indent="0">
              <a:buNone/>
            </a:pPr>
            <a:r>
              <a:rPr lang="ru-RU" dirty="0" smtClean="0"/>
              <a:t>Запирающее </a:t>
            </a:r>
            <a:r>
              <a:rPr lang="ru-RU" dirty="0"/>
              <a:t>напряжение - это такое минимальное напряжение, при котором фотоэлектроны перестают вылетать из металла. Оно определяется из уравнения:</a:t>
            </a: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Следовательно, при уменьшении длины волны падающего света, запирающее напряжение </a:t>
            </a:r>
            <a:r>
              <a:rPr lang="ru-RU" b="1" dirty="0"/>
              <a:t>увеличивается</a:t>
            </a:r>
            <a:r>
              <a:rPr lang="ru-RU" dirty="0"/>
              <a:t>.</a:t>
            </a:r>
            <a:endParaRPr lang="ru-RU" dirty="0" smtClean="0"/>
          </a:p>
        </p:txBody>
      </p:sp>
      <p:pic>
        <p:nvPicPr>
          <p:cNvPr id="3078" name="Picture 6" descr="https://resh.edu.ru/uploads/lesson_extract/4917/20190725170945/OEBPS/objects/c_phys_11_22_1/256d2bd9-d719-4bf6-97fc-4759e04ae38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90" y="3903834"/>
            <a:ext cx="3611957" cy="71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5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86989"/>
                <a:ext cx="10515600" cy="4314912"/>
              </a:xfrm>
            </p:spPr>
            <p:txBody>
              <a:bodyPr/>
              <a:lstStyle/>
              <a:p>
                <a:r>
                  <a:rPr lang="ru-RU" dirty="0" smtClean="0"/>
                  <a:t>Найти скорость фотоэлектронов, вылетающих из цинка при освещении его ультрафиолетовым светом с длиной волны λ=300нм, </a:t>
                </a:r>
                <a:r>
                  <a:rPr lang="ru-RU" dirty="0"/>
                  <a:t>если работа выхода электрона из </a:t>
                </a:r>
                <a:r>
                  <a:rPr lang="ru-RU" dirty="0" smtClean="0"/>
                  <a:t>цинка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А</m:t>
                        </m:r>
                      </m:e>
                      <m:sub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000" b="0" i="1" smtClean="0">
                        <a:latin typeface="Cambria Math" panose="02040503050406030204" pitchFamily="18" charset="0"/>
                      </a:rPr>
                      <m:t>=6,4</m:t>
                    </m:r>
                    <m:r>
                      <a:rPr lang="ru-RU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−19</m:t>
                        </m:r>
                      </m:sup>
                    </m:sSup>
                  </m:oMath>
                </a14:m>
                <a:r>
                  <a:rPr lang="ru-RU" dirty="0" smtClean="0"/>
                  <a:t>Дж</a:t>
                </a:r>
                <a:br>
                  <a:rPr lang="ru-RU" dirty="0" smtClean="0"/>
                </a:br>
                <a:r>
                  <a:rPr lang="ru-RU" dirty="0" smtClean="0"/>
                  <a:t/>
                </a:r>
                <a:br>
                  <a:rPr lang="ru-RU" dirty="0" smtClean="0"/>
                </a:b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86989"/>
                <a:ext cx="10515600" cy="4314912"/>
              </a:xfrm>
              <a:blipFill>
                <a:blip r:embed="rId2"/>
                <a:stretch>
                  <a:fillRect l="-1043" t="-24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873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40575"/>
                <a:ext cx="10515600" cy="573638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b="1" dirty="0" smtClean="0"/>
                  <a:t>Решение</a:t>
                </a:r>
                <a:r>
                  <a:rPr lang="ru-RU" dirty="0" smtClean="0"/>
                  <a:t>:</a:t>
                </a:r>
              </a:p>
              <a:p>
                <a:pPr marL="0" indent="0">
                  <a:buNone/>
                </a:pPr>
                <a:r>
                  <a:rPr lang="ru-RU" dirty="0"/>
                  <a:t>Применяем уравнение Эйнштейна для фотоэффекта</a:t>
                </a:r>
                <a:r>
                  <a:rPr lang="ru-RU" dirty="0" smtClean="0"/>
                  <a:t>: 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Учитывая, что </a:t>
                </a:r>
                <a:r>
                  <a:rPr lang="ru-RU" dirty="0" smtClean="0"/>
                  <a:t>частота           , </a:t>
                </a:r>
                <a:r>
                  <a:rPr lang="ru-RU" dirty="0"/>
                  <a:t>находим скорость фотоэлектронов</a:t>
                </a:r>
                <a:r>
                  <a:rPr lang="ru-RU" dirty="0" smtClean="0"/>
                  <a:t>: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>После подстановки находим </a:t>
                </a:r>
                <a:r>
                  <a:rPr lang="ru-RU" b="1" dirty="0" smtClean="0"/>
                  <a:t>v = 8,7 </a:t>
                </a:r>
                <a14:m>
                  <m:oMath xmlns:m="http://schemas.openxmlformats.org/officeDocument/2006/math"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ru-RU" b="1" dirty="0" smtClean="0"/>
                  <a:t> м</a:t>
                </a:r>
                <a:r>
                  <a:rPr lang="en-US" b="1" dirty="0" smtClean="0"/>
                  <a:t>/c.</a:t>
                </a:r>
                <a:endParaRPr lang="ru-RU" b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40575"/>
                <a:ext cx="10515600" cy="5736388"/>
              </a:xfrm>
              <a:blipFill>
                <a:blip r:embed="rId2"/>
                <a:stretch>
                  <a:fillRect l="-1217" t="-17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461" y="1473690"/>
            <a:ext cx="2095500" cy="485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8675" y="2031942"/>
            <a:ext cx="838200" cy="400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048" y="2461044"/>
            <a:ext cx="18764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8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Возникнет ли фотоэффект в цинке под действием облучения, имеющего длину волны 450 </a:t>
            </a:r>
            <a:r>
              <a:rPr lang="ru-RU" dirty="0" err="1"/>
              <a:t>нм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589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13905"/>
            <a:ext cx="10515600" cy="506305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Решение: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6" name="Picture 6" descr="Ответ на вопрос Возникнет ли фотоэффект в цинке под действием..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000" y="1931640"/>
            <a:ext cx="7433668" cy="272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8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39788" y="846108"/>
            <a:ext cx="3932237" cy="4881563"/>
          </a:xfrm>
        </p:spPr>
        <p:txBody>
          <a:bodyPr>
            <a:normAutofit lnSpcReduction="10000"/>
          </a:bodyPr>
          <a:lstStyle/>
          <a:p>
            <a:pPr marL="342900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2200" dirty="0"/>
              <a:t>В начале 20-го века в физике произошла величайшая революция. Попытки объяснить наблюдаемые на опытах закономерности распределения энергии в спектрах теплового излучения оказались несостоятельными. Законы электромагнетизма Максвелла неожиданно «забастовали». Противоречия между опытом и практикой были разрешены немецким физиком </a:t>
            </a:r>
            <a:r>
              <a:rPr lang="ru-RU" sz="2200" b="1" dirty="0"/>
              <a:t>Максом Планком</a:t>
            </a:r>
            <a:r>
              <a:rPr lang="ru-RU" sz="2200" dirty="0"/>
              <a:t>.</a:t>
            </a:r>
          </a:p>
        </p:txBody>
      </p:sp>
      <p:pic>
        <p:nvPicPr>
          <p:cNvPr id="9" name="Объект 8" descr="&lt;strong&gt;Планк&lt;/strong&gt;, &lt;strong&gt;Макс&lt;/strong&gt; — Википедия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917" y="559529"/>
            <a:ext cx="3577800" cy="5027202"/>
          </a:xfrm>
        </p:spPr>
      </p:pic>
      <p:sp>
        <p:nvSpPr>
          <p:cNvPr id="10" name="TextBox 9"/>
          <p:cNvSpPr txBox="1"/>
          <p:nvPr/>
        </p:nvSpPr>
        <p:spPr>
          <a:xfrm>
            <a:off x="6467598" y="5611871"/>
            <a:ext cx="28124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Макс Планк (1858-1947)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070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Какова максимальная скорость фотоэлектронов, если фототок прекращается при запирающем напряжении 0,8 В?</a:t>
            </a:r>
          </a:p>
        </p:txBody>
      </p:sp>
    </p:spTree>
    <p:extLst>
      <p:ext uri="{BB962C8B-B14F-4D97-AF65-F5344CB8AC3E}">
        <p14:creationId xmlns:p14="http://schemas.microsoft.com/office/powerpoint/2010/main" val="110847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5340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Решение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6146" name="Picture 2" descr="Ответ на вопрос Какова максимальная скорость фотоэлектронов..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94" y="2200575"/>
            <a:ext cx="7193783" cy="272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75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Гипотеза Макса Планка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Атомы </a:t>
            </a:r>
            <a:r>
              <a:rPr lang="ru-RU" dirty="0"/>
              <a:t>испускают электромагнитную энергию не непрерывно, а отдельными порциями – </a:t>
            </a:r>
            <a:r>
              <a:rPr lang="ru-RU" b="1" dirty="0"/>
              <a:t>квантами</a:t>
            </a:r>
            <a:r>
              <a:rPr lang="ru-RU" dirty="0"/>
              <a:t>. Энергия </a:t>
            </a:r>
            <a:r>
              <a:rPr lang="ru-RU" dirty="0" smtClean="0"/>
              <a:t>каждой </a:t>
            </a:r>
            <a:r>
              <a:rPr lang="ru-RU" dirty="0"/>
              <a:t>порции прямо пропорциональна частоте </a:t>
            </a:r>
            <a:r>
              <a:rPr lang="ru-RU" dirty="0" smtClean="0"/>
              <a:t>излучения света.</a:t>
            </a:r>
          </a:p>
          <a:p>
            <a:pPr marL="0" indent="0" algn="ctr">
              <a:buNone/>
            </a:pPr>
            <a:r>
              <a:rPr lang="en-US" sz="6000" dirty="0" smtClean="0"/>
              <a:t>E = </a:t>
            </a:r>
            <a:r>
              <a:rPr lang="ru-RU" sz="6000" dirty="0" err="1" smtClean="0"/>
              <a:t>hν</a:t>
            </a:r>
            <a:endParaRPr lang="ru-RU" sz="6000" dirty="0" smtClean="0"/>
          </a:p>
          <a:p>
            <a:pPr marL="0" indent="0">
              <a:buNone/>
            </a:pPr>
            <a:r>
              <a:rPr lang="ru-RU" sz="2000" dirty="0" smtClean="0"/>
              <a:t>Е </a:t>
            </a:r>
            <a:r>
              <a:rPr lang="en-US" sz="2000" dirty="0" smtClean="0"/>
              <a:t>– </a:t>
            </a:r>
            <a:r>
              <a:rPr lang="ru-RU" sz="2000" dirty="0" smtClean="0"/>
              <a:t>энергия кванта </a:t>
            </a:r>
          </a:p>
          <a:p>
            <a:pPr marL="0" indent="0">
              <a:buNone/>
            </a:pPr>
            <a:r>
              <a:rPr lang="ru-RU" sz="2000" dirty="0" smtClean="0"/>
              <a:t>ν</a:t>
            </a:r>
            <a:r>
              <a:rPr lang="en-US" sz="2000" dirty="0" smtClean="0"/>
              <a:t> – </a:t>
            </a:r>
            <a:r>
              <a:rPr lang="ru-RU" sz="2000" dirty="0" smtClean="0"/>
              <a:t>частота излучения света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0" indent="0">
              <a:buNone/>
            </a:pPr>
            <a:r>
              <a:rPr lang="en-US" sz="2000" dirty="0"/>
              <a:t>h</a:t>
            </a:r>
            <a:r>
              <a:rPr lang="en-US" sz="2000" dirty="0" smtClean="0"/>
              <a:t> – </a:t>
            </a:r>
            <a:r>
              <a:rPr lang="ru-RU" sz="2000" dirty="0" smtClean="0"/>
              <a:t>постоянная Планка</a:t>
            </a:r>
            <a:r>
              <a:rPr lang="en-US" sz="2000" dirty="0" smtClean="0"/>
              <a:t>, </a:t>
            </a:r>
            <a:r>
              <a:rPr lang="pt-BR" sz="2000" dirty="0"/>
              <a:t>h </a:t>
            </a:r>
            <a:r>
              <a:rPr lang="ru-RU" sz="2000" dirty="0"/>
              <a:t>≈</a:t>
            </a:r>
            <a:r>
              <a:rPr lang="pt-BR" sz="2000" dirty="0" smtClean="0"/>
              <a:t> 6,6</a:t>
            </a:r>
            <a:r>
              <a:rPr lang="ru-RU" sz="2000" dirty="0" smtClean="0"/>
              <a:t>3</a:t>
            </a:r>
            <a:r>
              <a:rPr lang="pt-BR" sz="2000" dirty="0" smtClean="0"/>
              <a:t> </a:t>
            </a:r>
            <a:r>
              <a:rPr lang="pt-BR" sz="2000" dirty="0"/>
              <a:t>× 10</a:t>
            </a:r>
            <a:r>
              <a:rPr lang="pt-BR" sz="2000" baseline="30000" dirty="0"/>
              <a:t>−34</a:t>
            </a:r>
            <a:r>
              <a:rPr lang="pt-BR" sz="2000" dirty="0"/>
              <a:t> Дж·c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marL="0" indent="0" algn="r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78359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604"/>
            <a:ext cx="10515600" cy="4672359"/>
          </a:xfrm>
        </p:spPr>
        <p:txBody>
          <a:bodyPr>
            <a:normAutofit/>
          </a:bodyPr>
          <a:lstStyle/>
          <a:p>
            <a:r>
              <a:rPr lang="ru-RU" dirty="0"/>
              <a:t>После открытия Планка начала развиваться самая современная и глубокая физическая теория – </a:t>
            </a:r>
            <a:r>
              <a:rPr lang="ru-RU" b="1" dirty="0"/>
              <a:t>квантовая </a:t>
            </a:r>
            <a:r>
              <a:rPr lang="ru-RU" b="1" dirty="0" smtClean="0"/>
              <a:t>физика</a:t>
            </a:r>
            <a:r>
              <a:rPr lang="ru-RU" dirty="0" smtClean="0"/>
              <a:t>. Поведение всех микрочастиц подчиняется квантовым законам. Но впервые квантовые свойства материи были обнаружены именно при исследовании излучения и поглощения света.</a:t>
            </a:r>
            <a:endParaRPr lang="ru-RU" dirty="0"/>
          </a:p>
          <a:p>
            <a:r>
              <a:rPr lang="ru-RU" b="1" dirty="0"/>
              <a:t>Квантовая физика</a:t>
            </a:r>
            <a:r>
              <a:rPr lang="ru-RU" dirty="0"/>
              <a:t> - раздел теоретической физики, в котором изучаются квантово-механические и квантово-полевые системы и законы их движения.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82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/>
              <a:t>Фотоэффект</a:t>
            </a:r>
            <a:r>
              <a:rPr lang="ru-RU" sz="4800" dirty="0" smtClean="0"/>
              <a:t> – это явление вырывания электронов из вещества под действием света.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6014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Фотоэффект был открыт  в 1887 году немецким физиком </a:t>
            </a:r>
            <a:r>
              <a:rPr lang="ru-RU" sz="2800" b="1" dirty="0" smtClean="0"/>
              <a:t>Г. Герцем </a:t>
            </a:r>
            <a:r>
              <a:rPr lang="ru-RU" sz="2800" dirty="0" smtClean="0"/>
              <a:t>и в 1888-1890 годах экспериментально исследован </a:t>
            </a:r>
            <a:r>
              <a:rPr lang="ru-RU" sz="2800" b="1" dirty="0" smtClean="0"/>
              <a:t>А. Г. Столетовым</a:t>
            </a:r>
            <a:r>
              <a:rPr lang="ru-RU" sz="2800" dirty="0"/>
              <a:t> </a:t>
            </a:r>
            <a:r>
              <a:rPr lang="ru-RU" sz="2800" dirty="0" smtClean="0"/>
              <a:t>и в последствии установил </a:t>
            </a:r>
            <a:r>
              <a:rPr lang="ru-RU" sz="2800" b="1" dirty="0" smtClean="0"/>
              <a:t>законы фотоэффекта</a:t>
            </a:r>
            <a:r>
              <a:rPr lang="ru-RU" sz="2800" dirty="0" smtClean="0"/>
              <a:t>.</a:t>
            </a:r>
            <a:endParaRPr lang="ru-RU" sz="2800" b="1" dirty="0"/>
          </a:p>
        </p:txBody>
      </p:sp>
      <p:pic>
        <p:nvPicPr>
          <p:cNvPr id="10" name="Объект 9" descr="&lt;strong&gt;Герц&lt;/strong&gt;, &lt;strong&gt;Генрих&lt;/strong&gt; Рудольф — Википедия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54" y="1825625"/>
            <a:ext cx="3465891" cy="4351338"/>
          </a:xfrm>
        </p:spPr>
      </p:pic>
      <p:pic>
        <p:nvPicPr>
          <p:cNvPr id="11" name="Объект 10" descr="&lt;strong&gt;Столетов&lt;/strong&gt;, Александр Григорьевич — Википедия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949" y="1825625"/>
            <a:ext cx="3236647" cy="4354761"/>
          </a:xfrm>
        </p:spPr>
      </p:pic>
      <p:sp>
        <p:nvSpPr>
          <p:cNvPr id="12" name="TextBox 11"/>
          <p:cNvSpPr txBox="1"/>
          <p:nvPr/>
        </p:nvSpPr>
        <p:spPr>
          <a:xfrm>
            <a:off x="2159837" y="6187816"/>
            <a:ext cx="2538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Генрих Герц (1857-1894)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079355" y="6202092"/>
            <a:ext cx="3369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Александр Столетов (1839-1896)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7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271577"/>
            <a:ext cx="3932237" cy="16002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Опыт Столетова</a:t>
            </a:r>
            <a:endParaRPr lang="ru-RU" sz="3600" b="1" dirty="0">
              <a:latin typeface="+mn-lt"/>
            </a:endParaRPr>
          </a:p>
        </p:txBody>
      </p:sp>
      <p:pic>
        <p:nvPicPr>
          <p:cNvPr id="1026" name="Picture 2" descr="Фотоэффект - материалы для подготовки к ЕГЭ по Физи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1832" y="1071677"/>
            <a:ext cx="4974158" cy="407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839788" y="2323407"/>
            <a:ext cx="3932237" cy="38115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Александр Григорьевич Столетов провел свой знаменитый опыт и в последствии установил </a:t>
            </a:r>
            <a:r>
              <a:rPr lang="ru-RU" sz="2800" b="1" dirty="0" smtClean="0"/>
              <a:t>экспериментальные законы фотоэффекта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83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262140"/>
            <a:ext cx="3932237" cy="16002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Первый закон фотоэффекта </a:t>
            </a:r>
            <a:endParaRPr lang="ru-RU" b="1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39788" y="2049462"/>
            <a:ext cx="3932237" cy="38115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Фототок </a:t>
            </a:r>
            <a:r>
              <a:rPr lang="ru-RU" sz="2800" dirty="0"/>
              <a:t>насыщения - максимальное число фотоэлектронов, вырываемых из вещества за единицу времени, - прямо пропорционален интенсивности падающего излучения.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72025" y="5049213"/>
            <a:ext cx="6065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Зависимость силы тока от приложенного напряжения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162" y="1260727"/>
            <a:ext cx="3827233" cy="360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8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32509"/>
            <a:ext cx="3932237" cy="16002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Второй закон фотоэффекта </a:t>
            </a:r>
            <a:endParaRPr lang="ru-RU" b="1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Максимальная </a:t>
            </a:r>
            <a:r>
              <a:rPr lang="ru-RU" sz="2800" dirty="0"/>
              <a:t>кинетическая энергия фотоэлектронов не зависит от интенсивности падающего излучения и линейно возрастает с увеличением частоты падающего излучения.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1704" y="1471084"/>
            <a:ext cx="5013808" cy="32279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55741" y="4800601"/>
            <a:ext cx="5485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Зависимость силы тока от приложенного напряжения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4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546</Words>
  <Application>Microsoft Office PowerPoint</Application>
  <PresentationFormat>Произвольный</PresentationFormat>
  <Paragraphs>57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Фотоэффект. Законы фотоэффекта</vt:lpstr>
      <vt:lpstr>Презентация PowerPoint</vt:lpstr>
      <vt:lpstr>Гипотеза Макса Планка</vt:lpstr>
      <vt:lpstr>Презентация PowerPoint</vt:lpstr>
      <vt:lpstr>Презентация PowerPoint</vt:lpstr>
      <vt:lpstr> Фотоэффект был открыт  в 1887 году немецким физиком Г. Герцем и в 1888-1890 годах экспериментально исследован А. Г. Столетовым и в последствии установил законы фотоэффекта.</vt:lpstr>
      <vt:lpstr>Опыт Столетова</vt:lpstr>
      <vt:lpstr>Первый закон фотоэффекта </vt:lpstr>
      <vt:lpstr>Второй закон фотоэффекта </vt:lpstr>
      <vt:lpstr>Третий закон фотоэффекта</vt:lpstr>
      <vt:lpstr>Запирающее напряжение </vt:lpstr>
      <vt:lpstr>Работа выхода</vt:lpstr>
      <vt:lpstr>Объяснение Эйнштейном законов Столетова</vt:lpstr>
      <vt:lpstr>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Фотоэффект</dc:title>
  <dc:creator>Пашуня CrAzY</dc:creator>
  <cp:lastModifiedBy>Лесновы</cp:lastModifiedBy>
  <cp:revision>14</cp:revision>
  <dcterms:created xsi:type="dcterms:W3CDTF">2022-04-12T10:06:56Z</dcterms:created>
  <dcterms:modified xsi:type="dcterms:W3CDTF">2022-04-17T13:20:24Z</dcterms:modified>
</cp:coreProperties>
</file>