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60" r:id="rId5"/>
    <p:sldId id="259" r:id="rId6"/>
    <p:sldId id="261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63" r:id="rId16"/>
    <p:sldId id="272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6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A948D6-B39D-4232-A7A3-1B1865DCB8B3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CD972-BBF1-46A5-A5F5-4EF2E1D9EB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8384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Александр</a:t>
            </a:r>
            <a:r>
              <a:rPr lang="ru-RU" baseline="0" dirty="0" smtClean="0"/>
              <a:t> Николаевич Радищев</a:t>
            </a:r>
          </a:p>
          <a:p>
            <a:endParaRPr lang="ru-RU" baseline="0" dirty="0" smtClean="0"/>
          </a:p>
          <a:p>
            <a:r>
              <a:rPr lang="ru-RU" baseline="0" dirty="0" smtClean="0"/>
              <a:t>Путешествие из Петербурга в Москву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D972-BBF1-46A5-A5F5-4EF2E1D9EB1F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88316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Емельян Пугачев. Неизвестный художник. Экспозиция Ростовского Кремля.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D972-BBF1-46A5-A5F5-4EF2E1D9EB1F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69458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Емельян Пугачев. Неизвестный художник. Экспозиция Ростовского Кремля.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D972-BBF1-46A5-A5F5-4EF2E1D9EB1F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52271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Емельян Пугачев. Неизвестный художник. Экспозиция Ростовского Кремля.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D972-BBF1-46A5-A5F5-4EF2E1D9EB1F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12484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Емельян Пугачев. Неизвестный художник. Экспозиция Ростовского Кремля.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D972-BBF1-46A5-A5F5-4EF2E1D9EB1F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26014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Александр</a:t>
            </a:r>
            <a:r>
              <a:rPr lang="ru-RU" baseline="0" dirty="0" smtClean="0"/>
              <a:t> Николаевич Радищев</a:t>
            </a:r>
          </a:p>
          <a:p>
            <a:endParaRPr lang="ru-RU" baseline="0" dirty="0" smtClean="0"/>
          </a:p>
          <a:p>
            <a:r>
              <a:rPr lang="ru-RU" baseline="0" dirty="0" smtClean="0"/>
              <a:t>Путешествие из Петербурга в Москву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D972-BBF1-46A5-A5F5-4EF2E1D9EB1F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6437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Емельян Пугачев. Неизвестный художник. Экспозиция Ростовского Кремля.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D972-BBF1-46A5-A5F5-4EF2E1D9EB1F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80569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Александр</a:t>
            </a:r>
            <a:r>
              <a:rPr lang="ru-RU" baseline="0" dirty="0" smtClean="0"/>
              <a:t> Николаевич Радищев</a:t>
            </a:r>
          </a:p>
          <a:p>
            <a:endParaRPr lang="ru-RU" baseline="0" dirty="0" smtClean="0"/>
          </a:p>
          <a:p>
            <a:r>
              <a:rPr lang="ru-RU" baseline="0" dirty="0" smtClean="0"/>
              <a:t>Путешествие из Петербурга в Москву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D972-BBF1-46A5-A5F5-4EF2E1D9EB1F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65180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Александр</a:t>
            </a:r>
            <a:r>
              <a:rPr lang="ru-RU" baseline="0" dirty="0" smtClean="0"/>
              <a:t> Николаевич Радищев</a:t>
            </a:r>
          </a:p>
          <a:p>
            <a:endParaRPr lang="ru-RU" baseline="0" dirty="0" smtClean="0"/>
          </a:p>
          <a:p>
            <a:r>
              <a:rPr lang="ru-RU" baseline="0" dirty="0" smtClean="0"/>
              <a:t>Путешествие из Петербурга в Москву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D972-BBF1-46A5-A5F5-4EF2E1D9EB1F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19963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Александр</a:t>
            </a:r>
            <a:r>
              <a:rPr lang="ru-RU" baseline="0" dirty="0" smtClean="0"/>
              <a:t> Николаевич Радищев</a:t>
            </a:r>
          </a:p>
          <a:p>
            <a:endParaRPr lang="ru-RU" baseline="0" dirty="0" smtClean="0"/>
          </a:p>
          <a:p>
            <a:r>
              <a:rPr lang="ru-RU" baseline="0" dirty="0" smtClean="0"/>
              <a:t>Путешествие из Петербурга в Москву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D972-BBF1-46A5-A5F5-4EF2E1D9EB1F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2066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Александр</a:t>
            </a:r>
            <a:r>
              <a:rPr lang="ru-RU" baseline="0" dirty="0" smtClean="0"/>
              <a:t> Николаевич Радищев</a:t>
            </a:r>
          </a:p>
          <a:p>
            <a:endParaRPr lang="ru-RU" baseline="0" dirty="0" smtClean="0"/>
          </a:p>
          <a:p>
            <a:r>
              <a:rPr lang="ru-RU" baseline="0" dirty="0" smtClean="0"/>
              <a:t>Путешествие из Петербурга в Москву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D972-BBF1-46A5-A5F5-4EF2E1D9EB1F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87928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Александр</a:t>
            </a:r>
            <a:r>
              <a:rPr lang="ru-RU" baseline="0" dirty="0" smtClean="0"/>
              <a:t> Николаевич Радищев</a:t>
            </a:r>
          </a:p>
          <a:p>
            <a:endParaRPr lang="ru-RU" baseline="0" dirty="0" smtClean="0"/>
          </a:p>
          <a:p>
            <a:r>
              <a:rPr lang="ru-RU" baseline="0" dirty="0" smtClean="0"/>
              <a:t>Путешествие из Петербурга в Москву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D972-BBF1-46A5-A5F5-4EF2E1D9EB1F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1227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Емельян Пугачев. Неизвестный художник. Экспозиция Ростовского Кремля.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D972-BBF1-46A5-A5F5-4EF2E1D9EB1F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07867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Емельян Пугачев. Неизвестный художник. Экспозиция Ростовского Кремля.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D972-BBF1-46A5-A5F5-4EF2E1D9EB1F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0567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Емельян Пугачев. Неизвестный художник. Экспозиция Ростовского Кремля.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D972-BBF1-46A5-A5F5-4EF2E1D9EB1F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8222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Емельян Пугачев. Неизвестный художник. Экспозиция Ростовского Кремля.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D972-BBF1-46A5-A5F5-4EF2E1D9EB1F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24034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ECC17-840C-4C05-A763-B48ACC81104C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001F-0E15-4DCA-8461-98EB03AB73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60103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 advTm="30000">
        <p15:prstTrans prst="pageCurlDouble"/>
      </p:transition>
    </mc:Choice>
    <mc:Fallback xmlns="">
      <p:transition spd="slow" advTm="30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ECC17-840C-4C05-A763-B48ACC81104C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001F-0E15-4DCA-8461-98EB03AB73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9945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 advTm="30000">
        <p15:prstTrans prst="pageCurlDouble"/>
      </p:transition>
    </mc:Choice>
    <mc:Fallback xmlns="">
      <p:transition spd="slow" advTm="30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ECC17-840C-4C05-A763-B48ACC81104C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001F-0E15-4DCA-8461-98EB03AB73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98047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 advTm="30000">
        <p15:prstTrans prst="pageCurlDouble"/>
      </p:transition>
    </mc:Choice>
    <mc:Fallback xmlns="">
      <p:transition spd="slow" advTm="30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ECC17-840C-4C05-A763-B48ACC81104C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001F-0E15-4DCA-8461-98EB03AB73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21733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 advTm="30000">
        <p15:prstTrans prst="pageCurlDouble"/>
      </p:transition>
    </mc:Choice>
    <mc:Fallback xmlns="">
      <p:transition spd="slow" advTm="30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ECC17-840C-4C05-A763-B48ACC81104C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001F-0E15-4DCA-8461-98EB03AB73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6635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 advTm="30000">
        <p15:prstTrans prst="pageCurlDouble"/>
      </p:transition>
    </mc:Choice>
    <mc:Fallback xmlns="">
      <p:transition spd="slow" advTm="30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ECC17-840C-4C05-A763-B48ACC81104C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001F-0E15-4DCA-8461-98EB03AB73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2127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 advTm="30000">
        <p15:prstTrans prst="pageCurlDouble"/>
      </p:transition>
    </mc:Choice>
    <mc:Fallback xmlns="">
      <p:transition spd="slow" advTm="30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ECC17-840C-4C05-A763-B48ACC81104C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001F-0E15-4DCA-8461-98EB03AB73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15777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 advTm="30000">
        <p15:prstTrans prst="pageCurlDouble"/>
      </p:transition>
    </mc:Choice>
    <mc:Fallback xmlns="">
      <p:transition spd="slow" advTm="30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ECC17-840C-4C05-A763-B48ACC81104C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001F-0E15-4DCA-8461-98EB03AB73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15875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 advTm="30000">
        <p15:prstTrans prst="pageCurlDouble"/>
      </p:transition>
    </mc:Choice>
    <mc:Fallback xmlns="">
      <p:transition spd="slow" advTm="30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ECC17-840C-4C05-A763-B48ACC81104C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001F-0E15-4DCA-8461-98EB03AB73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01550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 advTm="30000">
        <p15:prstTrans prst="pageCurlDouble"/>
      </p:transition>
    </mc:Choice>
    <mc:Fallback xmlns="">
      <p:transition spd="slow" advTm="30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ECC17-840C-4C05-A763-B48ACC81104C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001F-0E15-4DCA-8461-98EB03AB73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1304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 advTm="30000">
        <p15:prstTrans prst="pageCurlDouble"/>
      </p:transition>
    </mc:Choice>
    <mc:Fallback xmlns="">
      <p:transition spd="slow" advTm="30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ECC17-840C-4C05-A763-B48ACC81104C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001F-0E15-4DCA-8461-98EB03AB73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59288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 advTm="30000">
        <p15:prstTrans prst="pageCurlDouble"/>
      </p:transition>
    </mc:Choice>
    <mc:Fallback xmlns="">
      <p:transition spd="slow" advTm="30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DECC17-840C-4C05-A763-B48ACC81104C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65001F-0E15-4DCA-8461-98EB03AB73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6391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 advTm="30000">
        <p15:prstTrans prst="pageCurlDouble"/>
      </p:transition>
    </mc:Choice>
    <mc:Fallback xmlns="">
      <p:transition spd="slow" advTm="30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muzlitpenza.ru/%D0%B3%D0%BE%D1%81%D1%83%D0%B4%D0%B0%D1%80%D1%81%D1%82%D0%B2%D0%B5%D0%BD%D0%BD%D1%8B%D0%B9-%D0%BB%D0%B8%D1%82%D0%B5%D1%80%D0%B0%D1%82%D1%83%D1%80%D0%BD%D0%BE-%D0%BC%D0%B5%D0%BC%D0%BE%D1%80%D0%B8%D0%B0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teraturus.ru/2016/06/illjustracii-puteshestvie-iz-peterburga-v-moskvu.html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0822" y="1330125"/>
            <a:ext cx="10363201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Adventure" panose="02000503020000020003" pitchFamily="2" charset="0"/>
              </a:rPr>
              <a:t>Александр Николаевич Радищев</a:t>
            </a:r>
          </a:p>
          <a:p>
            <a:pPr algn="ctr"/>
            <a:endParaRPr lang="ru-RU" sz="4400" b="1" dirty="0">
              <a:latin typeface="Adventure" panose="02000503020000020003" pitchFamily="2" charset="0"/>
            </a:endParaRPr>
          </a:p>
          <a:p>
            <a:pPr algn="ctr"/>
            <a:r>
              <a:rPr lang="ru-RU" sz="4400" b="1" dirty="0" smtClean="0">
                <a:latin typeface="Adventure" panose="02000503020000020003" pitchFamily="2" charset="0"/>
              </a:rPr>
              <a:t>«Путешествие </a:t>
            </a:r>
            <a:r>
              <a:rPr lang="ru-RU" sz="4400" b="1" dirty="0">
                <a:latin typeface="Adventure" panose="02000503020000020003" pitchFamily="2" charset="0"/>
              </a:rPr>
              <a:t>из Петербурга в </a:t>
            </a:r>
            <a:r>
              <a:rPr lang="ru-RU" sz="4400" b="1" dirty="0" smtClean="0">
                <a:latin typeface="Adventure" panose="02000503020000020003" pitchFamily="2" charset="0"/>
              </a:rPr>
              <a:t>Москву»</a:t>
            </a:r>
          </a:p>
          <a:p>
            <a:pPr algn="ctr"/>
            <a:endParaRPr lang="ru-RU" sz="4400" b="1" dirty="0">
              <a:latin typeface="Adventure" panose="02000503020000020003" pitchFamily="2" charset="0"/>
            </a:endParaRPr>
          </a:p>
          <a:p>
            <a:pPr algn="ctr"/>
            <a:r>
              <a:rPr lang="en-US" sz="4400" b="1" dirty="0">
                <a:latin typeface="Adventure" panose="02000503020000020003" pitchFamily="2" charset="0"/>
              </a:rPr>
              <a:t>~</a:t>
            </a:r>
            <a:r>
              <a:rPr lang="ru-RU" sz="4400" b="1" dirty="0" smtClean="0">
                <a:latin typeface="Adventure" panose="02000503020000020003" pitchFamily="2" charset="0"/>
              </a:rPr>
              <a:t>1790</a:t>
            </a:r>
            <a:r>
              <a:rPr lang="en-US" sz="4400" b="1" dirty="0" smtClean="0">
                <a:latin typeface="Adventure" panose="02000503020000020003" pitchFamily="2" charset="0"/>
              </a:rPr>
              <a:t>~</a:t>
            </a:r>
            <a:endParaRPr lang="ru-RU" sz="4400" b="1" dirty="0">
              <a:latin typeface="Adventure" panose="020005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11211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 advTm="30000">
        <p15:prstTrans prst="pageCurlDouble"/>
      </p:transition>
    </mc:Choice>
    <mc:Fallback xmlns="">
      <p:transition spd="slow" advTm="3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1007" y="179249"/>
            <a:ext cx="118583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b="1" dirty="0">
              <a:latin typeface="Adventure" panose="02000503020000020003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459580" y="2850994"/>
            <a:ext cx="3840480" cy="923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  <a:prstDash val="lgDash"/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Adventure" panose="02000503020000020003" pitchFamily="2" charset="0"/>
              </a:rPr>
              <a:t>Проводы крестьян в армию. </a:t>
            </a:r>
          </a:p>
          <a:p>
            <a:pPr algn="ctr"/>
            <a:r>
              <a:rPr lang="ru-RU" sz="1600" b="1" dirty="0" smtClean="0">
                <a:latin typeface="Adventure" panose="02000503020000020003" pitchFamily="2" charset="0"/>
              </a:rPr>
              <a:t>Глава «Головня". </a:t>
            </a:r>
          </a:p>
          <a:p>
            <a:pPr algn="ctr"/>
            <a:r>
              <a:rPr lang="ru-RU" sz="1600" b="1" dirty="0" smtClean="0">
                <a:latin typeface="Adventure" panose="02000503020000020003" pitchFamily="2" charset="0"/>
              </a:rPr>
              <a:t>Художник </a:t>
            </a:r>
            <a:r>
              <a:rPr lang="ru-RU" sz="1600" b="1" dirty="0">
                <a:latin typeface="Adventure" panose="02000503020000020003" pitchFamily="2" charset="0"/>
              </a:rPr>
              <a:t>А. Н. </a:t>
            </a:r>
            <a:r>
              <a:rPr lang="ru-RU" sz="1600" b="1" dirty="0" smtClean="0">
                <a:latin typeface="Adventure" panose="02000503020000020003" pitchFamily="2" charset="0"/>
              </a:rPr>
              <a:t>Самохвалов</a:t>
            </a:r>
            <a:r>
              <a:rPr lang="ru-RU" sz="1400" i="1" dirty="0"/>
              <a:t/>
            </a:r>
            <a:br>
              <a:rPr lang="ru-RU" sz="1400" i="1" dirty="0"/>
            </a:br>
            <a:endParaRPr lang="ru-RU" sz="600" b="1" dirty="0">
              <a:latin typeface="Adventure" panose="02000503020000020003" pitchFamily="2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794" y="179249"/>
            <a:ext cx="4868954" cy="64393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839034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 advTm="30000">
        <p15:prstTrans prst="pageCurlDouble"/>
      </p:transition>
    </mc:Choice>
    <mc:Fallback xmlns="">
      <p:transition spd="slow" advTm="3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1007" y="179249"/>
            <a:ext cx="118583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b="1" dirty="0">
              <a:latin typeface="Adventure" panose="02000503020000020003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459580" y="2850994"/>
            <a:ext cx="3840480" cy="923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  <a:prstDash val="lgDash"/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Adventure" panose="02000503020000020003" pitchFamily="2" charset="0"/>
              </a:rPr>
              <a:t>Семья Карпа </a:t>
            </a:r>
            <a:r>
              <a:rPr lang="ru-RU" sz="1600" b="1" dirty="0" err="1" smtClean="0">
                <a:latin typeface="Adventure" panose="02000503020000020003" pitchFamily="2" charset="0"/>
              </a:rPr>
              <a:t>Дементьича</a:t>
            </a:r>
            <a:r>
              <a:rPr lang="ru-RU" sz="1600" b="1" dirty="0" smtClean="0">
                <a:latin typeface="Adventure" panose="02000503020000020003" pitchFamily="2" charset="0"/>
              </a:rPr>
              <a:t>. </a:t>
            </a:r>
          </a:p>
          <a:p>
            <a:pPr algn="ctr"/>
            <a:r>
              <a:rPr lang="ru-RU" sz="1600" b="1" dirty="0" smtClean="0">
                <a:latin typeface="Adventure" panose="02000503020000020003" pitchFamily="2" charset="0"/>
              </a:rPr>
              <a:t>Глава «Из летописи новгородской". </a:t>
            </a:r>
          </a:p>
          <a:p>
            <a:pPr algn="ctr"/>
            <a:r>
              <a:rPr lang="ru-RU" sz="1600" b="1" dirty="0" smtClean="0">
                <a:latin typeface="Adventure" panose="02000503020000020003" pitchFamily="2" charset="0"/>
              </a:rPr>
              <a:t>Художник </a:t>
            </a:r>
            <a:r>
              <a:rPr lang="ru-RU" sz="1600" b="1" dirty="0">
                <a:latin typeface="Adventure" panose="02000503020000020003" pitchFamily="2" charset="0"/>
              </a:rPr>
              <a:t>А. Н. </a:t>
            </a:r>
            <a:r>
              <a:rPr lang="ru-RU" sz="1600" b="1" dirty="0" smtClean="0">
                <a:latin typeface="Adventure" panose="02000503020000020003" pitchFamily="2" charset="0"/>
              </a:rPr>
              <a:t>Самохвалов</a:t>
            </a:r>
            <a:r>
              <a:rPr lang="ru-RU" sz="1400" i="1" dirty="0"/>
              <a:t/>
            </a:r>
            <a:br>
              <a:rPr lang="ru-RU" sz="1400" i="1" dirty="0"/>
            </a:br>
            <a:endParaRPr lang="ru-RU" sz="600" b="1" dirty="0">
              <a:latin typeface="Adventure" panose="02000503020000020003" pitchFamily="2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456" y="179249"/>
            <a:ext cx="4910667" cy="64236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75802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 advTm="30000">
        <p15:prstTrans prst="pageCurlDouble"/>
      </p:transition>
    </mc:Choice>
    <mc:Fallback xmlns="">
      <p:transition spd="slow" advTm="3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1007" y="179249"/>
            <a:ext cx="118583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b="1" dirty="0">
              <a:latin typeface="Adventure" panose="02000503020000020003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459580" y="2850994"/>
            <a:ext cx="3840480" cy="923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  <a:prstDash val="lgDash"/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Adventure" panose="02000503020000020003" pitchFamily="2" charset="0"/>
              </a:rPr>
              <a:t>Слепой старик. </a:t>
            </a:r>
          </a:p>
          <a:p>
            <a:pPr algn="ctr"/>
            <a:r>
              <a:rPr lang="ru-RU" sz="1600" b="1" dirty="0" smtClean="0">
                <a:latin typeface="Adventure" panose="02000503020000020003" pitchFamily="2" charset="0"/>
              </a:rPr>
              <a:t>Глава «Клин". </a:t>
            </a:r>
          </a:p>
          <a:p>
            <a:pPr algn="ctr"/>
            <a:r>
              <a:rPr lang="ru-RU" sz="1600" b="1" dirty="0" smtClean="0">
                <a:latin typeface="Adventure" panose="02000503020000020003" pitchFamily="2" charset="0"/>
              </a:rPr>
              <a:t>Художник </a:t>
            </a:r>
            <a:r>
              <a:rPr lang="ru-RU" sz="1600" b="1" dirty="0">
                <a:latin typeface="Adventure" panose="02000503020000020003" pitchFamily="2" charset="0"/>
              </a:rPr>
              <a:t>А. Н. </a:t>
            </a:r>
            <a:r>
              <a:rPr lang="ru-RU" sz="1600" b="1" dirty="0" smtClean="0">
                <a:latin typeface="Adventure" panose="02000503020000020003" pitchFamily="2" charset="0"/>
              </a:rPr>
              <a:t>Самохвалов</a:t>
            </a:r>
            <a:r>
              <a:rPr lang="ru-RU" sz="1400" i="1" dirty="0"/>
              <a:t/>
            </a:r>
            <a:br>
              <a:rPr lang="ru-RU" sz="1400" i="1" dirty="0"/>
            </a:br>
            <a:endParaRPr lang="ru-RU" sz="600" b="1" dirty="0">
              <a:latin typeface="Adventure" panose="02000503020000020003" pitchFamily="2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008" y="179249"/>
            <a:ext cx="5096915" cy="660303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082042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 advTm="30000">
        <p15:prstTrans prst="pageCurlDouble"/>
      </p:transition>
    </mc:Choice>
    <mc:Fallback xmlns="">
      <p:transition spd="slow" advTm="3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1007" y="179249"/>
            <a:ext cx="118583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b="1" dirty="0">
              <a:latin typeface="Adventure" panose="02000503020000020003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459580" y="2850994"/>
            <a:ext cx="3840480" cy="116955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  <a:prstDash val="lgDash"/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Adventure" panose="02000503020000020003" pitchFamily="2" charset="0"/>
              </a:rPr>
              <a:t>Отец дает наставления </a:t>
            </a:r>
            <a:r>
              <a:rPr lang="ru-RU" sz="1600" b="1" dirty="0">
                <a:latin typeface="Adventure" panose="02000503020000020003" pitchFamily="2" charset="0"/>
              </a:rPr>
              <a:t>сыновьям </a:t>
            </a:r>
            <a:r>
              <a:rPr lang="ru-RU" sz="1600" b="1" dirty="0" smtClean="0">
                <a:latin typeface="Adventure" panose="02000503020000020003" pitchFamily="2" charset="0"/>
              </a:rPr>
              <a:t>перед дорогой</a:t>
            </a:r>
          </a:p>
          <a:p>
            <a:pPr algn="ctr"/>
            <a:r>
              <a:rPr lang="ru-RU" sz="1600" b="1" dirty="0" smtClean="0">
                <a:latin typeface="Adventure" panose="02000503020000020003" pitchFamily="2" charset="0"/>
              </a:rPr>
              <a:t>Глава «</a:t>
            </a:r>
            <a:r>
              <a:rPr lang="ru-RU" sz="1600" b="1" dirty="0" err="1" smtClean="0">
                <a:latin typeface="Adventure" panose="02000503020000020003" pitchFamily="2" charset="0"/>
              </a:rPr>
              <a:t>Крестьцы</a:t>
            </a:r>
            <a:r>
              <a:rPr lang="ru-RU" sz="1600" b="1" dirty="0" smtClean="0">
                <a:latin typeface="Adventure" panose="02000503020000020003" pitchFamily="2" charset="0"/>
              </a:rPr>
              <a:t>". </a:t>
            </a:r>
          </a:p>
          <a:p>
            <a:pPr algn="ctr"/>
            <a:r>
              <a:rPr lang="ru-RU" sz="1600" b="1" dirty="0" smtClean="0">
                <a:latin typeface="Adventure" panose="02000503020000020003" pitchFamily="2" charset="0"/>
              </a:rPr>
              <a:t>Художник </a:t>
            </a:r>
            <a:r>
              <a:rPr lang="ru-RU" sz="1600" b="1" dirty="0">
                <a:latin typeface="Adventure" panose="02000503020000020003" pitchFamily="2" charset="0"/>
              </a:rPr>
              <a:t>А. Н. </a:t>
            </a:r>
            <a:r>
              <a:rPr lang="ru-RU" sz="1600" b="1" dirty="0" smtClean="0">
                <a:latin typeface="Adventure" panose="02000503020000020003" pitchFamily="2" charset="0"/>
              </a:rPr>
              <a:t>Самохвалов</a:t>
            </a:r>
            <a:r>
              <a:rPr lang="ru-RU" sz="1400" i="1" dirty="0"/>
              <a:t/>
            </a:r>
            <a:br>
              <a:rPr lang="ru-RU" sz="1400" i="1" dirty="0"/>
            </a:br>
            <a:endParaRPr lang="ru-RU" sz="600" b="1" dirty="0">
              <a:latin typeface="Adventure" panose="02000503020000020003" pitchFamily="2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133" y="179249"/>
            <a:ext cx="4965381" cy="64236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81336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 advTm="30000">
        <p15:prstTrans prst="pageCurlDouble"/>
      </p:transition>
    </mc:Choice>
    <mc:Fallback xmlns="">
      <p:transition spd="slow" advTm="3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1381" y="1103274"/>
            <a:ext cx="1185832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>
              <a:latin typeface="Adventure" panose="02000503020000020003" pitchFamily="2" charset="0"/>
            </a:endParaRPr>
          </a:p>
          <a:p>
            <a:pPr algn="just"/>
            <a:r>
              <a:rPr lang="ru-RU" sz="2800" b="1" dirty="0" smtClean="0">
                <a:latin typeface="Adventure" panose="02000503020000020003" pitchFamily="2" charset="0"/>
              </a:rPr>
              <a:t>«А.Н</a:t>
            </a:r>
            <a:r>
              <a:rPr lang="ru-RU" sz="2800" b="1" dirty="0" smtClean="0">
                <a:latin typeface="Adventure" panose="02000503020000020003" pitchFamily="2" charset="0"/>
              </a:rPr>
              <a:t>. Радищев был приговорен к смертной казни, но впоследствии помилован и сослан на 10 лет в город </a:t>
            </a:r>
            <a:r>
              <a:rPr lang="ru-RU" sz="2800" b="1" dirty="0" err="1" smtClean="0">
                <a:latin typeface="Adventure" panose="02000503020000020003" pitchFamily="2" charset="0"/>
              </a:rPr>
              <a:t>Илимск</a:t>
            </a:r>
            <a:r>
              <a:rPr lang="ru-RU" sz="2800" b="1" dirty="0" smtClean="0">
                <a:latin typeface="Adventure" panose="02000503020000020003" pitchFamily="2" charset="0"/>
              </a:rPr>
              <a:t>, в сибирский острог. Смерть императрицы Екатерины </a:t>
            </a:r>
            <a:r>
              <a:rPr lang="en-US" sz="2800" b="1" dirty="0" smtClean="0">
                <a:latin typeface="Adventure" panose="02000503020000020003" pitchFamily="2" charset="0"/>
              </a:rPr>
              <a:t>II</a:t>
            </a:r>
            <a:r>
              <a:rPr lang="ru-RU" sz="2800" b="1" dirty="0" smtClean="0">
                <a:latin typeface="Adventure" panose="02000503020000020003" pitchFamily="2" charset="0"/>
              </a:rPr>
              <a:t> избавила писателя от ссылки -  взошедший на престол император Павел </a:t>
            </a:r>
            <a:r>
              <a:rPr lang="en-US" sz="2800" b="1" dirty="0" smtClean="0">
                <a:latin typeface="Adventure" panose="02000503020000020003" pitchFamily="2" charset="0"/>
              </a:rPr>
              <a:t>I</a:t>
            </a:r>
            <a:r>
              <a:rPr lang="ru-RU" sz="2800" b="1" dirty="0" smtClean="0">
                <a:latin typeface="Adventure" panose="02000503020000020003" pitchFamily="2" charset="0"/>
              </a:rPr>
              <a:t> отменил множество указов своей матери. Но только лишь при императоре Александре </a:t>
            </a:r>
            <a:r>
              <a:rPr lang="en-US" sz="2800" b="1" dirty="0" smtClean="0">
                <a:latin typeface="Adventure" panose="02000503020000020003" pitchFamily="2" charset="0"/>
              </a:rPr>
              <a:t>I</a:t>
            </a:r>
            <a:r>
              <a:rPr lang="ru-RU" sz="2800" b="1" dirty="0" smtClean="0">
                <a:latin typeface="Adventure" panose="02000503020000020003" pitchFamily="2" charset="0"/>
              </a:rPr>
              <a:t> Радищев был амнистирован и возвращен на государственную службу. Однако за свои вольнолюбивые «особые мнения» подвергался травле. Председатель Комиссии составления законов граф П.В. </a:t>
            </a:r>
            <a:r>
              <a:rPr lang="ru-RU" sz="2800" b="1" dirty="0" err="1" smtClean="0">
                <a:latin typeface="Adventure" panose="02000503020000020003" pitchFamily="2" charset="0"/>
              </a:rPr>
              <a:t>Завадовский</a:t>
            </a:r>
            <a:r>
              <a:rPr lang="ru-RU" sz="2800" b="1" dirty="0" smtClean="0">
                <a:latin typeface="Adventure" panose="02000503020000020003" pitchFamily="2" charset="0"/>
              </a:rPr>
              <a:t> пригрозил писателю новой сибирской ссылкой. Обстоятельства смерти Радищева вскорости после этих событий до сих пор неизвестны</a:t>
            </a:r>
            <a:r>
              <a:rPr lang="ru-RU" sz="2800" b="1" dirty="0" smtClean="0">
                <a:latin typeface="Adventure" panose="02000503020000020003" pitchFamily="2" charset="0"/>
              </a:rPr>
              <a:t>.» БСЭ, т. 35., </a:t>
            </a:r>
            <a:r>
              <a:rPr lang="ru-RU" sz="2800" b="1" dirty="0">
                <a:latin typeface="Adventure" panose="02000503020000020003" pitchFamily="2" charset="0"/>
              </a:rPr>
              <a:t>с</a:t>
            </a:r>
            <a:r>
              <a:rPr lang="ru-RU" sz="2800" b="1" dirty="0" smtClean="0">
                <a:latin typeface="Adventure" panose="02000503020000020003" pitchFamily="2" charset="0"/>
              </a:rPr>
              <a:t> . 579. </a:t>
            </a:r>
            <a:endParaRPr lang="ru-RU" sz="1600" b="1" dirty="0">
              <a:latin typeface="Adventure" panose="020005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6712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 advTm="30000">
        <p15:prstTrans prst="pageCurlDouble"/>
      </p:transition>
    </mc:Choice>
    <mc:Fallback xmlns="">
      <p:transition spd="slow" advTm="3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1007" y="179249"/>
            <a:ext cx="118583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b="1" dirty="0">
              <a:latin typeface="Adventure" panose="02000503020000020003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52668" y="5831306"/>
            <a:ext cx="5415001" cy="6924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  <a:prstDash val="lgDash"/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Adventure" panose="02000503020000020003" pitchFamily="2" charset="0"/>
              </a:rPr>
              <a:t>«А.Н Радищев» </a:t>
            </a:r>
          </a:p>
          <a:p>
            <a:pPr algn="ctr"/>
            <a:r>
              <a:rPr lang="ru-RU" sz="1400" b="1" dirty="0" smtClean="0">
                <a:latin typeface="Adventure" panose="02000503020000020003" pitchFamily="2" charset="0"/>
              </a:rPr>
              <a:t>Картина художника В.Н. Гаврилова. 1950 г. </a:t>
            </a:r>
          </a:p>
          <a:p>
            <a:pPr algn="ctr"/>
            <a:endParaRPr lang="ru-RU" sz="1100" b="1" dirty="0">
              <a:latin typeface="Adventure" panose="02000503020000020003" pitchFamily="2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9748" y="179249"/>
            <a:ext cx="8274096" cy="546917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935070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 advTm="30000">
        <p15:prstTrans prst="pageCurlDouble"/>
      </p:transition>
    </mc:Choice>
    <mc:Fallback xmlns="">
      <p:transition spd="slow" advTm="3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0632" y="1892546"/>
            <a:ext cx="1185832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>
              <a:latin typeface="Adventure" panose="02000503020000020003" pitchFamily="2" charset="0"/>
            </a:endParaRPr>
          </a:p>
          <a:p>
            <a:pPr algn="just"/>
            <a:r>
              <a:rPr lang="ru-RU" sz="2800" b="1" dirty="0" smtClean="0">
                <a:latin typeface="Adventure" panose="02000503020000020003" pitchFamily="2" charset="0"/>
              </a:rPr>
              <a:t>Единственный в России музей, посвященный  А.Н. Радищеву, </a:t>
            </a:r>
            <a:r>
              <a:rPr lang="ru-RU" sz="2800" b="1" dirty="0" smtClean="0">
                <a:latin typeface="Adventure" panose="02000503020000020003" pitchFamily="2" charset="0"/>
                <a:hlinkClick r:id="rId3"/>
              </a:rPr>
              <a:t>находится</a:t>
            </a:r>
            <a:r>
              <a:rPr lang="ru-RU" sz="2800" b="1" dirty="0" smtClean="0">
                <a:latin typeface="Adventure" panose="02000503020000020003" pitchFamily="2" charset="0"/>
              </a:rPr>
              <a:t> в </a:t>
            </a:r>
            <a:r>
              <a:rPr lang="ru-RU" sz="2800" b="1" dirty="0" err="1" smtClean="0">
                <a:latin typeface="Adventure" panose="02000503020000020003" pitchFamily="2" charset="0"/>
              </a:rPr>
              <a:t>в</a:t>
            </a:r>
            <a:r>
              <a:rPr lang="ru-RU" sz="2800" b="1" dirty="0" smtClean="0">
                <a:latin typeface="Adventure" panose="02000503020000020003" pitchFamily="2" charset="0"/>
              </a:rPr>
              <a:t> селе Радищево (ранее Верхнее </a:t>
            </a:r>
            <a:r>
              <a:rPr lang="ru-RU" sz="2800" b="1" dirty="0" err="1" smtClean="0">
                <a:latin typeface="Adventure" panose="02000503020000020003" pitchFamily="2" charset="0"/>
              </a:rPr>
              <a:t>Аблязово</a:t>
            </a:r>
            <a:r>
              <a:rPr lang="ru-RU" sz="2800" b="1" dirty="0" smtClean="0">
                <a:latin typeface="Adventure" panose="02000503020000020003" pitchFamily="2" charset="0"/>
              </a:rPr>
              <a:t>) Пензенской области, где восстановлена усадьба Радищевых, и сохранилась </a:t>
            </a:r>
            <a:r>
              <a:rPr lang="ru-RU" sz="2800" b="1" dirty="0" err="1" smtClean="0">
                <a:latin typeface="Adventure" panose="02000503020000020003" pitchFamily="2" charset="0"/>
              </a:rPr>
              <a:t>Спасо</a:t>
            </a:r>
            <a:r>
              <a:rPr lang="ru-RU" sz="2800" b="1" dirty="0" smtClean="0">
                <a:latin typeface="Adventure" panose="02000503020000020003" pitchFamily="2" charset="0"/>
              </a:rPr>
              <a:t>-Преображенская церковь  - памятник архитектуры </a:t>
            </a:r>
            <a:r>
              <a:rPr lang="en-US" sz="2800" b="1" dirty="0" smtClean="0">
                <a:latin typeface="Adventure" panose="02000503020000020003" pitchFamily="2" charset="0"/>
              </a:rPr>
              <a:t>I</a:t>
            </a:r>
            <a:r>
              <a:rPr lang="ru-RU" sz="2800" b="1" dirty="0" smtClean="0">
                <a:latin typeface="Adventure" panose="02000503020000020003" pitchFamily="2" charset="0"/>
              </a:rPr>
              <a:t> половины </a:t>
            </a:r>
            <a:r>
              <a:rPr lang="en-US" sz="2800" b="1" dirty="0" smtClean="0">
                <a:latin typeface="Adventure" panose="02000503020000020003" pitchFamily="2" charset="0"/>
              </a:rPr>
              <a:t>XVIII </a:t>
            </a:r>
            <a:r>
              <a:rPr lang="ru-RU" sz="2800" b="1" dirty="0" smtClean="0">
                <a:latin typeface="Adventure" panose="02000503020000020003" pitchFamily="2" charset="0"/>
              </a:rPr>
              <a:t>века. </a:t>
            </a:r>
            <a:endParaRPr lang="ru-RU" sz="1600" b="1" dirty="0">
              <a:latin typeface="Adventure" panose="020005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51211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 advTm="30000">
        <p15:prstTrans prst="pageCurlDouble"/>
      </p:transition>
    </mc:Choice>
    <mc:Fallback xmlns="">
      <p:transition spd="slow" advTm="3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94514" y="1817805"/>
            <a:ext cx="6818813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Adventure" panose="02000503020000020003" pitchFamily="2" charset="0"/>
              </a:rPr>
              <a:t>Александр Николаевич Радищев</a:t>
            </a:r>
          </a:p>
          <a:p>
            <a:pPr algn="ctr"/>
            <a:endParaRPr lang="ru-RU" sz="4400" b="1" dirty="0">
              <a:solidFill>
                <a:srgbClr val="C00000"/>
              </a:solidFill>
              <a:latin typeface="Adventure" panose="02000503020000020003" pitchFamily="2" charset="0"/>
            </a:endParaRPr>
          </a:p>
          <a:p>
            <a:pPr algn="ctr"/>
            <a:r>
              <a:rPr lang="ru-RU" sz="1600" b="1" dirty="0" smtClean="0">
                <a:latin typeface="Adventure" panose="02000503020000020003" pitchFamily="2" charset="0"/>
              </a:rPr>
              <a:t>20 (31) августа 1749 </a:t>
            </a:r>
            <a:r>
              <a:rPr lang="en-US" sz="1600" b="1" dirty="0" smtClean="0">
                <a:latin typeface="Adventure" panose="02000503020000020003" pitchFamily="2" charset="0"/>
              </a:rPr>
              <a:t>~</a:t>
            </a:r>
            <a:r>
              <a:rPr lang="ru-RU" sz="1600" b="1" dirty="0" smtClean="0">
                <a:latin typeface="Adventure" panose="02000503020000020003" pitchFamily="2" charset="0"/>
              </a:rPr>
              <a:t> 12 (24) сентября 1802</a:t>
            </a:r>
          </a:p>
          <a:p>
            <a:pPr algn="ctr"/>
            <a:endParaRPr lang="ru-RU" sz="1600" b="1" dirty="0">
              <a:solidFill>
                <a:srgbClr val="C00000"/>
              </a:solidFill>
              <a:latin typeface="Adventure" panose="02000503020000020003" pitchFamily="2" charset="0"/>
            </a:endParaRPr>
          </a:p>
          <a:p>
            <a:pPr algn="ctr"/>
            <a:r>
              <a:rPr lang="ru-RU" sz="1600" b="1" dirty="0" smtClean="0">
                <a:latin typeface="Adventure" panose="02000503020000020003" pitchFamily="2" charset="0"/>
              </a:rPr>
              <a:t>Портрет работы неизвестного художника. </a:t>
            </a:r>
          </a:p>
          <a:p>
            <a:pPr algn="ctr"/>
            <a:r>
              <a:rPr lang="ru-RU" sz="1600" b="1" dirty="0" smtClean="0">
                <a:latin typeface="Adventure" panose="02000503020000020003" pitchFamily="2" charset="0"/>
              </a:rPr>
              <a:t>2-я половина </a:t>
            </a:r>
            <a:r>
              <a:rPr lang="en-US" sz="1600" b="1" dirty="0" smtClean="0">
                <a:latin typeface="Adventure" panose="02000503020000020003" pitchFamily="2" charset="0"/>
              </a:rPr>
              <a:t>XVIII</a:t>
            </a:r>
            <a:r>
              <a:rPr lang="ru-RU" sz="1600" b="1" dirty="0" smtClean="0">
                <a:latin typeface="Adventure" panose="02000503020000020003" pitchFamily="2" charset="0"/>
              </a:rPr>
              <a:t>в.</a:t>
            </a:r>
            <a:endParaRPr lang="ru-RU" sz="1600" b="1" dirty="0">
              <a:latin typeface="Adventure" panose="02000503020000020003" pitchFamily="2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777" y="312282"/>
            <a:ext cx="4798834" cy="592797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082390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 advTm="30000">
        <p15:prstTrans prst="pageCurlDouble"/>
      </p:transition>
    </mc:Choice>
    <mc:Fallback xmlns="">
      <p:transition spd="slow" advTm="3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82153" y="594475"/>
            <a:ext cx="10363201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400" b="1" dirty="0">
              <a:solidFill>
                <a:srgbClr val="C00000"/>
              </a:solidFill>
              <a:latin typeface="Adventure" panose="02000503020000020003" pitchFamily="2" charset="0"/>
            </a:endParaRPr>
          </a:p>
          <a:p>
            <a:pPr algn="ctr"/>
            <a:r>
              <a:rPr lang="ru-RU" sz="6600" b="1" dirty="0" smtClean="0">
                <a:latin typeface="Adventure" panose="02000503020000020003" pitchFamily="2" charset="0"/>
              </a:rPr>
              <a:t>«Путешествие </a:t>
            </a:r>
          </a:p>
          <a:p>
            <a:pPr algn="ctr"/>
            <a:endParaRPr lang="ru-RU" sz="6600" b="1" dirty="0" smtClean="0">
              <a:latin typeface="Adventure" panose="02000503020000020003" pitchFamily="2" charset="0"/>
            </a:endParaRPr>
          </a:p>
          <a:p>
            <a:pPr algn="ctr"/>
            <a:r>
              <a:rPr lang="ru-RU" sz="6600" b="1" dirty="0" smtClean="0">
                <a:latin typeface="Adventure" panose="02000503020000020003" pitchFamily="2" charset="0"/>
              </a:rPr>
              <a:t>из  Петербурга </a:t>
            </a:r>
            <a:r>
              <a:rPr lang="ru-RU" sz="6600" b="1" dirty="0">
                <a:latin typeface="Adventure" panose="02000503020000020003" pitchFamily="2" charset="0"/>
              </a:rPr>
              <a:t>в </a:t>
            </a:r>
            <a:r>
              <a:rPr lang="ru-RU" sz="6600" b="1" dirty="0" smtClean="0">
                <a:latin typeface="Adventure" panose="02000503020000020003" pitchFamily="2" charset="0"/>
              </a:rPr>
              <a:t>Москву»</a:t>
            </a:r>
          </a:p>
          <a:p>
            <a:pPr algn="ctr"/>
            <a:endParaRPr lang="ru-RU" sz="6600" b="1" dirty="0">
              <a:latin typeface="Adventure" panose="02000503020000020003" pitchFamily="2" charset="0"/>
            </a:endParaRPr>
          </a:p>
          <a:p>
            <a:pPr algn="ctr"/>
            <a:r>
              <a:rPr lang="ru-RU" sz="4400" b="1" dirty="0" smtClean="0">
                <a:latin typeface="Adventure" panose="02000503020000020003" pitchFamily="2" charset="0"/>
              </a:rPr>
              <a:t>История публикации. Последствия.</a:t>
            </a:r>
            <a:endParaRPr lang="ru-RU" sz="4400" b="1" dirty="0">
              <a:latin typeface="Adventure" panose="02000503020000020003" pitchFamily="2" charset="0"/>
            </a:endParaRPr>
          </a:p>
        </p:txBody>
      </p:sp>
      <p:pic>
        <p:nvPicPr>
          <p:cNvPr id="3" name="Хор Успенского Подворья Оптиной Пустыни - Однозвучно гремит колокольчик. Лирическая, ямщицкая песня. Обработка А.В.Семёнова (www.hotplayer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0850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 advTm="30000">
        <p15:prstTrans prst="pageCurlDouble"/>
      </p:transition>
    </mc:Choice>
    <mc:Fallback xmlns="">
      <p:transition spd="slow" advTm="3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5503" y="602760"/>
            <a:ext cx="1185832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latin typeface="Adventure" panose="02000503020000020003" pitchFamily="2" charset="0"/>
            </a:endParaRPr>
          </a:p>
          <a:p>
            <a:pPr algn="just"/>
            <a:r>
              <a:rPr lang="ru-RU" sz="2800" b="1" dirty="0" smtClean="0">
                <a:latin typeface="Adventure" panose="02000503020000020003" pitchFamily="2" charset="0"/>
              </a:rPr>
              <a:t>«Книга </a:t>
            </a:r>
            <a:r>
              <a:rPr lang="ru-RU" sz="2800" b="1" dirty="0" smtClean="0">
                <a:latin typeface="Adventure" panose="02000503020000020003" pitchFamily="2" charset="0"/>
              </a:rPr>
              <a:t>А.Н. Радищева была закончена в 1789 году и напечатана им у себя дома, в собственной маленькой типографии в количестве 650 экземпляров. Имя автора не указывалось, но быстро стало известно. В мае 1790 года книга уже продавалась в книжной лавке купца Зотова и в Гостином дворе. Слух о выходе «Путешествия из Петербурга в Москву» быстро распространился в столице. Дошел он и до императрицы. Секретарь Храповицкий записал в своем дневнике: «Говорено о книге «Путешествие от Петербурга до Москвы»… Открывается подозрение на Радищева… Сказать изволила, что он бунтовщик, хуже Пугачева».</a:t>
            </a:r>
          </a:p>
          <a:p>
            <a:pPr algn="just"/>
            <a:r>
              <a:rPr lang="ru-RU" sz="2800" b="1" dirty="0" smtClean="0">
                <a:latin typeface="Adventure" panose="02000503020000020003" pitchFamily="2" charset="0"/>
              </a:rPr>
              <a:t>30 июня А.Н. Радищев был арестован и посажен в Петропавловскую крепость. Книга была запрещена к распространению</a:t>
            </a:r>
            <a:r>
              <a:rPr lang="ru-RU" sz="2800" b="1" dirty="0" smtClean="0">
                <a:latin typeface="Adventure" panose="02000503020000020003" pitchFamily="2" charset="0"/>
              </a:rPr>
              <a:t>.»</a:t>
            </a:r>
          </a:p>
          <a:p>
            <a:pPr algn="just"/>
            <a:r>
              <a:rPr lang="ru-RU" sz="2800" b="1" dirty="0" smtClean="0">
                <a:latin typeface="Adventure" panose="02000503020000020003" pitchFamily="2" charset="0"/>
              </a:rPr>
              <a:t>БСЭ, т. 35, с. 579</a:t>
            </a:r>
            <a:r>
              <a:rPr lang="ru-RU" sz="2800" b="1" dirty="0" smtClean="0">
                <a:latin typeface="Adventure" panose="02000503020000020003" pitchFamily="2" charset="0"/>
              </a:rPr>
              <a:t> </a:t>
            </a:r>
            <a:endParaRPr lang="ru-RU" sz="1600" b="1" dirty="0">
              <a:latin typeface="Adventure" panose="020005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9629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 advTm="30000">
        <p15:prstTrans prst="pageCurlDouble"/>
      </p:transition>
    </mc:Choice>
    <mc:Fallback xmlns="">
      <p:transition spd="slow" advTm="3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149" y="276841"/>
            <a:ext cx="10363201" cy="68788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400" b="1" dirty="0">
              <a:solidFill>
                <a:srgbClr val="C00000"/>
              </a:solidFill>
              <a:latin typeface="Adventure" panose="02000503020000020003" pitchFamily="2" charset="0"/>
            </a:endParaRPr>
          </a:p>
          <a:p>
            <a:pPr algn="ctr"/>
            <a:r>
              <a:rPr lang="ru-RU" sz="6600" b="1" dirty="0" smtClean="0">
                <a:latin typeface="Cooper" pitchFamily="2" charset="0"/>
              </a:rPr>
              <a:t>«…Бунтовщик хуже Пугачева»</a:t>
            </a:r>
          </a:p>
          <a:p>
            <a:pPr algn="ctr"/>
            <a:r>
              <a:rPr lang="ru-RU" sz="19900" b="1" dirty="0" smtClean="0">
                <a:latin typeface="Cooper" pitchFamily="2" charset="0"/>
              </a:rPr>
              <a:t>…?</a:t>
            </a:r>
          </a:p>
          <a:p>
            <a:pPr algn="ctr"/>
            <a:endParaRPr lang="ru-RU" sz="6600" b="1" dirty="0">
              <a:solidFill>
                <a:srgbClr val="C00000"/>
              </a:solidFill>
              <a:latin typeface="Adventure" panose="020005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66285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 advTm="30000">
        <p15:prstTrans prst="pageCurlDouble"/>
      </p:transition>
    </mc:Choice>
    <mc:Fallback xmlns="">
      <p:transition spd="slow" advTm="3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1007" y="179249"/>
            <a:ext cx="118583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b="1" dirty="0">
              <a:latin typeface="Adventure" panose="02000503020000020003" pitchFamily="2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868" y="2179470"/>
            <a:ext cx="3051810" cy="43152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339298" y="1273942"/>
            <a:ext cx="3174950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  <a:prstDash val="lgDash"/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Adventure" panose="02000503020000020003" pitchFamily="2" charset="0"/>
              </a:rPr>
              <a:t>Емельян Пугачев. </a:t>
            </a:r>
            <a:endParaRPr lang="ru-RU" sz="1400" b="1" dirty="0" smtClean="0">
              <a:latin typeface="Adventure" panose="02000503020000020003" pitchFamily="2" charset="0"/>
            </a:endParaRPr>
          </a:p>
          <a:p>
            <a:pPr algn="ctr"/>
            <a:r>
              <a:rPr lang="ru-RU" sz="1100" b="1" dirty="0" smtClean="0">
                <a:latin typeface="Adventure" panose="02000503020000020003" pitchFamily="2" charset="0"/>
              </a:rPr>
              <a:t>Неизвестный </a:t>
            </a:r>
            <a:r>
              <a:rPr lang="ru-RU" sz="1100" b="1" dirty="0">
                <a:latin typeface="Adventure" panose="02000503020000020003" pitchFamily="2" charset="0"/>
              </a:rPr>
              <a:t>художник. </a:t>
            </a:r>
            <a:r>
              <a:rPr lang="ru-RU" sz="1100" b="1" dirty="0" smtClean="0">
                <a:latin typeface="Adventure" panose="02000503020000020003" pitchFamily="2" charset="0"/>
              </a:rPr>
              <a:t>2-я половина </a:t>
            </a:r>
            <a:r>
              <a:rPr lang="en-US" sz="1100" b="1" dirty="0" smtClean="0">
                <a:latin typeface="Adventure" panose="02000503020000020003" pitchFamily="2" charset="0"/>
              </a:rPr>
              <a:t>XVIII</a:t>
            </a:r>
            <a:r>
              <a:rPr lang="ru-RU" sz="1100" b="1" dirty="0" smtClean="0">
                <a:latin typeface="Adventure" panose="02000503020000020003" pitchFamily="2" charset="0"/>
              </a:rPr>
              <a:t> в. </a:t>
            </a:r>
          </a:p>
          <a:p>
            <a:pPr algn="ctr"/>
            <a:r>
              <a:rPr lang="ru-RU" sz="1100" b="1" dirty="0" smtClean="0">
                <a:latin typeface="Adventure" panose="02000503020000020003" pitchFamily="2" charset="0"/>
              </a:rPr>
              <a:t>Экспозиция </a:t>
            </a:r>
            <a:r>
              <a:rPr lang="ru-RU" sz="1100" b="1" dirty="0">
                <a:latin typeface="Adventure" panose="02000503020000020003" pitchFamily="2" charset="0"/>
              </a:rPr>
              <a:t>Ростовского Кремля</a:t>
            </a:r>
            <a:r>
              <a:rPr lang="ru-RU" sz="1100" b="1" dirty="0" smtClean="0">
                <a:latin typeface="Adventure" panose="02000503020000020003" pitchFamily="2" charset="0"/>
              </a:rPr>
              <a:t>. Ростов.</a:t>
            </a:r>
            <a:endParaRPr lang="ru-RU" sz="1100" b="1" dirty="0">
              <a:latin typeface="Adventure" panose="02000503020000020003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2843" y="179249"/>
            <a:ext cx="4709722" cy="529101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7550229" y="5719209"/>
            <a:ext cx="3174950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  <a:prstDash val="lgDash"/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Adventure" panose="02000503020000020003" pitchFamily="2" charset="0"/>
              </a:rPr>
              <a:t>Портрет Екатерины </a:t>
            </a:r>
            <a:r>
              <a:rPr lang="en-US" sz="1400" b="1" dirty="0" smtClean="0">
                <a:latin typeface="Adventure" panose="02000503020000020003" pitchFamily="2" charset="0"/>
              </a:rPr>
              <a:t>II</a:t>
            </a:r>
            <a:r>
              <a:rPr lang="ru-RU" sz="1400" b="1" dirty="0" smtClean="0">
                <a:latin typeface="Adventure" panose="02000503020000020003" pitchFamily="2" charset="0"/>
              </a:rPr>
              <a:t>. </a:t>
            </a:r>
          </a:p>
          <a:p>
            <a:pPr algn="ctr"/>
            <a:r>
              <a:rPr lang="ru-RU" sz="1100" b="1" dirty="0" smtClean="0">
                <a:latin typeface="Adventure" panose="02000503020000020003" pitchFamily="2" charset="0"/>
              </a:rPr>
              <a:t>Ф.С. Рокотов. 1764. Холст, масло. Государственная Третьяковская галерея. Москва.</a:t>
            </a:r>
            <a:endParaRPr lang="ru-RU" sz="1100" b="1" dirty="0">
              <a:latin typeface="Adventure" panose="020005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24039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 advTm="30000">
        <p15:prstTrans prst="pageCurlDouble"/>
      </p:transition>
    </mc:Choice>
    <mc:Fallback xmlns="">
      <p:transition spd="slow" advTm="3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1007" y="179249"/>
            <a:ext cx="118583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b="1" dirty="0">
              <a:latin typeface="Adventure" panose="02000503020000020003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26957" y="2119474"/>
            <a:ext cx="3840480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  <a:prstDash val="lgDash"/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Adventure" panose="02000503020000020003" pitchFamily="2" charset="0"/>
              </a:rPr>
              <a:t>Маршрут </a:t>
            </a:r>
            <a:r>
              <a:rPr lang="ru-RU" sz="1400" b="1" dirty="0">
                <a:latin typeface="Adventure" panose="02000503020000020003" pitchFamily="2" charset="0"/>
              </a:rPr>
              <a:t>путешествия из Петербурга в Москву (из книги "Путешествие из Петербурга в Москву. Комментарии", авторы Л. И. Кулакова, В. А. Западов, 1974 г.) </a:t>
            </a:r>
            <a:br>
              <a:rPr lang="ru-RU" sz="1400" b="1" dirty="0">
                <a:latin typeface="Adventure" panose="02000503020000020003" pitchFamily="2" charset="0"/>
              </a:rPr>
            </a:br>
            <a:r>
              <a:rPr lang="ru-RU" sz="800" b="1" dirty="0">
                <a:latin typeface="Adventure" panose="02000503020000020003" pitchFamily="2" charset="0"/>
              </a:rPr>
              <a:t>*** Источник данного материала: </a:t>
            </a:r>
            <a:r>
              <a:rPr lang="ru-RU" sz="800" b="1" dirty="0">
                <a:latin typeface="Adventure" panose="02000503020000020003" pitchFamily="2" charset="0"/>
                <a:hlinkClick r:id="rId3"/>
              </a:rPr>
              <a:t>https://www.literaturus.ru/2016/06/illjustracii-puteshestvie-iz-peterburga-v-moskvu.html</a:t>
            </a:r>
            <a:r>
              <a:rPr lang="ru-RU" sz="800" b="1" dirty="0">
                <a:latin typeface="Adventure" panose="02000503020000020003" pitchFamily="2" charset="0"/>
              </a:rPr>
              <a:t> </a:t>
            </a:r>
            <a:endParaRPr lang="ru-RU" sz="600" b="1" dirty="0">
              <a:latin typeface="Adventure" panose="02000503020000020003" pitchFamily="2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169" y="179249"/>
            <a:ext cx="4851133" cy="65941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80577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 advTm="30000">
        <p15:prstTrans prst="pageCurlDouble"/>
      </p:transition>
    </mc:Choice>
    <mc:Fallback xmlns="">
      <p:transition spd="slow" advTm="3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1007" y="179249"/>
            <a:ext cx="118583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b="1" dirty="0">
              <a:latin typeface="Adventure" panose="02000503020000020003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459580" y="2850994"/>
            <a:ext cx="3840480" cy="116955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  <a:prstDash val="lgDash"/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 err="1" smtClean="0">
                <a:latin typeface="Adventure" panose="02000503020000020003" pitchFamily="2" charset="0"/>
              </a:rPr>
              <a:t>Крестьянкин</a:t>
            </a:r>
            <a:r>
              <a:rPr lang="ru-RU" sz="1600" b="1" dirty="0" smtClean="0">
                <a:latin typeface="Adventure" panose="02000503020000020003" pitchFamily="2" charset="0"/>
              </a:rPr>
              <a:t> </a:t>
            </a:r>
            <a:r>
              <a:rPr lang="ru-RU" sz="1600" b="1" dirty="0">
                <a:latin typeface="Adventure" panose="02000503020000020003" pitchFamily="2" charset="0"/>
              </a:rPr>
              <a:t>и начальник после спасения тонущего судна. </a:t>
            </a:r>
            <a:endParaRPr lang="ru-RU" sz="1600" b="1" dirty="0" smtClean="0">
              <a:latin typeface="Adventure" panose="02000503020000020003" pitchFamily="2" charset="0"/>
            </a:endParaRPr>
          </a:p>
          <a:p>
            <a:pPr algn="ctr"/>
            <a:r>
              <a:rPr lang="ru-RU" sz="1600" b="1" dirty="0" smtClean="0">
                <a:latin typeface="Adventure" panose="02000503020000020003" pitchFamily="2" charset="0"/>
              </a:rPr>
              <a:t>Глава </a:t>
            </a:r>
            <a:r>
              <a:rPr lang="ru-RU" sz="1600" b="1" dirty="0">
                <a:latin typeface="Adventure" panose="02000503020000020003" pitchFamily="2" charset="0"/>
              </a:rPr>
              <a:t>"Чудово". </a:t>
            </a:r>
            <a:endParaRPr lang="ru-RU" sz="1600" b="1" dirty="0" smtClean="0">
              <a:latin typeface="Adventure" panose="02000503020000020003" pitchFamily="2" charset="0"/>
            </a:endParaRPr>
          </a:p>
          <a:p>
            <a:pPr algn="ctr"/>
            <a:r>
              <a:rPr lang="ru-RU" sz="1600" b="1" dirty="0" smtClean="0">
                <a:latin typeface="Adventure" panose="02000503020000020003" pitchFamily="2" charset="0"/>
              </a:rPr>
              <a:t>Художник </a:t>
            </a:r>
            <a:r>
              <a:rPr lang="ru-RU" sz="1600" b="1" dirty="0">
                <a:latin typeface="Adventure" panose="02000503020000020003" pitchFamily="2" charset="0"/>
              </a:rPr>
              <a:t>А. Н. </a:t>
            </a:r>
            <a:r>
              <a:rPr lang="ru-RU" sz="1600" b="1" dirty="0" smtClean="0">
                <a:latin typeface="Adventure" panose="02000503020000020003" pitchFamily="2" charset="0"/>
              </a:rPr>
              <a:t>Самохвалов</a:t>
            </a:r>
            <a:r>
              <a:rPr lang="ru-RU" sz="1400" i="1" dirty="0"/>
              <a:t/>
            </a:r>
            <a:br>
              <a:rPr lang="ru-RU" sz="1400" i="1" dirty="0"/>
            </a:br>
            <a:endParaRPr lang="ru-RU" sz="600" b="1" dirty="0">
              <a:latin typeface="Adventure" panose="02000503020000020003" pitchFamily="2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533" y="179249"/>
            <a:ext cx="5014763" cy="650352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458128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 advTm="30000">
        <p15:prstTrans prst="pageCurlDouble"/>
      </p:transition>
    </mc:Choice>
    <mc:Fallback xmlns="">
      <p:transition spd="slow" advTm="3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1007" y="179249"/>
            <a:ext cx="118583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b="1" dirty="0">
              <a:latin typeface="Adventure" panose="02000503020000020003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459580" y="2850994"/>
            <a:ext cx="3840480" cy="923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  <a:prstDash val="lgDash"/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Adventure" panose="02000503020000020003" pitchFamily="2" charset="0"/>
              </a:rPr>
              <a:t>Крестьянка Анна. </a:t>
            </a:r>
          </a:p>
          <a:p>
            <a:pPr algn="ctr"/>
            <a:r>
              <a:rPr lang="ru-RU" sz="1600" b="1" dirty="0" smtClean="0">
                <a:latin typeface="Adventure" panose="02000503020000020003" pitchFamily="2" charset="0"/>
              </a:rPr>
              <a:t>Глава «Едрово". </a:t>
            </a:r>
          </a:p>
          <a:p>
            <a:pPr algn="ctr"/>
            <a:r>
              <a:rPr lang="ru-RU" sz="1600" b="1" dirty="0" smtClean="0">
                <a:latin typeface="Adventure" panose="02000503020000020003" pitchFamily="2" charset="0"/>
              </a:rPr>
              <a:t>Художник </a:t>
            </a:r>
            <a:r>
              <a:rPr lang="ru-RU" sz="1600" b="1" dirty="0">
                <a:latin typeface="Adventure" panose="02000503020000020003" pitchFamily="2" charset="0"/>
              </a:rPr>
              <a:t>А. Н. </a:t>
            </a:r>
            <a:r>
              <a:rPr lang="ru-RU" sz="1600" b="1" dirty="0" smtClean="0">
                <a:latin typeface="Adventure" panose="02000503020000020003" pitchFamily="2" charset="0"/>
              </a:rPr>
              <a:t>Самохвалов</a:t>
            </a:r>
            <a:r>
              <a:rPr lang="ru-RU" sz="1400" i="1" dirty="0"/>
              <a:t/>
            </a:r>
            <a:br>
              <a:rPr lang="ru-RU" sz="1400" i="1" dirty="0"/>
            </a:br>
            <a:endParaRPr lang="ru-RU" sz="600" b="1" dirty="0">
              <a:latin typeface="Adventure" panose="02000503020000020003" pitchFamily="2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8885" y="269507"/>
            <a:ext cx="4911540" cy="636287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64979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 advTm="30000">
        <p15:prstTrans prst="pageCurlDouble"/>
      </p:transition>
    </mc:Choice>
    <mc:Fallback xmlns="">
      <p:transition spd="slow" advTm="3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</TotalTime>
  <Words>679</Words>
  <Application>Microsoft Office PowerPoint</Application>
  <PresentationFormat>Широкоэкранный</PresentationFormat>
  <Paragraphs>100</Paragraphs>
  <Slides>16</Slides>
  <Notes>16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Adventure</vt:lpstr>
      <vt:lpstr>Arial</vt:lpstr>
      <vt:lpstr>Calibri</vt:lpstr>
      <vt:lpstr>Calibri Light</vt:lpstr>
      <vt:lpstr>Cooper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Вольхина Инна Алексеевна</dc:creator>
  <cp:lastModifiedBy>Вольхина Инна Алексеевна</cp:lastModifiedBy>
  <cp:revision>23</cp:revision>
  <dcterms:created xsi:type="dcterms:W3CDTF">2020-12-15T10:42:20Z</dcterms:created>
  <dcterms:modified xsi:type="dcterms:W3CDTF">2022-05-17T15:17:18Z</dcterms:modified>
</cp:coreProperties>
</file>