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91" r:id="rId2"/>
    <p:sldId id="293" r:id="rId3"/>
    <p:sldId id="256" r:id="rId4"/>
    <p:sldId id="258" r:id="rId5"/>
    <p:sldId id="259" r:id="rId6"/>
    <p:sldId id="260" r:id="rId7"/>
    <p:sldId id="287" r:id="rId8"/>
    <p:sldId id="286" r:id="rId9"/>
    <p:sldId id="288" r:id="rId10"/>
    <p:sldId id="267" r:id="rId11"/>
    <p:sldId id="263" r:id="rId12"/>
    <p:sldId id="264" r:id="rId13"/>
    <p:sldId id="265" r:id="rId14"/>
    <p:sldId id="289" r:id="rId15"/>
    <p:sldId id="268" r:id="rId16"/>
    <p:sldId id="269" r:id="rId17"/>
    <p:sldId id="270" r:id="rId18"/>
    <p:sldId id="271" r:id="rId19"/>
    <p:sldId id="272" r:id="rId20"/>
    <p:sldId id="273" r:id="rId21"/>
    <p:sldId id="290" r:id="rId22"/>
    <p:sldId id="274" r:id="rId23"/>
    <p:sldId id="275" r:id="rId24"/>
    <p:sldId id="276" r:id="rId25"/>
    <p:sldId id="277" r:id="rId26"/>
    <p:sldId id="278" r:id="rId27"/>
    <p:sldId id="279" r:id="rId28"/>
    <p:sldId id="281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676" autoAdjust="0"/>
    <p:restoredTop sz="78097" autoAdjust="0"/>
  </p:normalViewPr>
  <p:slideViewPr>
    <p:cSldViewPr snapToGrid="0">
      <p:cViewPr varScale="1">
        <p:scale>
          <a:sx n="81" d="100"/>
          <a:sy n="81" d="100"/>
        </p:scale>
        <p:origin x="62" y="158"/>
      </p:cViewPr>
      <p:guideLst>
        <p:guide orient="horz" pos="2160"/>
        <p:guide pos="384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620A0-7915-4FA3-B666-EC3711DEE36B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0EAB5B-7E06-4BAA-8750-A8010AB2CBE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69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0EAB5B-7E06-4BAA-8750-A8010AB2CBE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84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E65D-20DE-4356-AB0F-DE9EE86AC9B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8833-9BC6-43AD-A60F-BFF88A2365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2292" name="Picture 4" descr="http://www.hqoboi.com/img/other/novogodnyaya-hq-fotografiya-0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4" descr="http://image2you.ru/allimages/_img_33058_dfbf4_138655285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0"/>
            <a:ext cx="5767468" cy="5805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42486207"/>
      </p:ext>
    </p:extLst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E65D-20DE-4356-AB0F-DE9EE86AC9B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8833-9BC6-43AD-A60F-BFF88A2365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 descr="http://www.hqoboi.com/img/other/novogodnyaya-hq-fotografiya-0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9" name="Picture 2" descr="http://image2you.ru/allimages/_img_33058_fc10d_138655279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2490976" cy="3501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974828"/>
      </p:ext>
    </p:extLst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E65D-20DE-4356-AB0F-DE9EE86AC9B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8833-9BC6-43AD-A60F-BFF88A2365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4" descr="http://www.hqoboi.com/img/other/novogodnyaya-hq-fotografiya-0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0" name="Picture 2" descr="http://image2you.ru/allimages/_img_33058_fc10d_138655279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336715" y="1"/>
            <a:ext cx="12528715" cy="27246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17969616"/>
      </p:ext>
    </p:extLst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2E65D-20DE-4356-AB0F-DE9EE86AC9B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18833-9BC6-43AD-A60F-BFF88A2365A4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http://www.hqoboi.com/img/other/novogodnyaya-hq-fotografiya-08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8" name="Picture 2" descr="http://image2you.ru/allimages/_img_33058_ece1c_138655282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519184" cy="38610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0815192"/>
      </p:ext>
    </p:extLst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A2E65D-20DE-4356-AB0F-DE9EE86AC9B4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C18833-9BC6-43AD-A60F-BFF88A2365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4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 spd="med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54910" y="2191829"/>
            <a:ext cx="6937090" cy="1470025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Встреча со сказкой</a:t>
            </a:r>
            <a:br>
              <a:rPr lang="ru-RU" sz="6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Эрнеста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Гофмана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«Щелкунчик </a:t>
            </a:r>
            <a:br>
              <a:rPr lang="ru-RU" sz="4000" b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4000" b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 мышиный король»</a:t>
            </a:r>
            <a:br>
              <a:rPr lang="ru-RU" sz="4000" b="1" dirty="0" smtClean="0"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endParaRPr lang="ru-RU" sz="4000" b="1" dirty="0">
              <a:solidFill>
                <a:schemeClr val="tx2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091541" y="5192486"/>
            <a:ext cx="7484304" cy="1495697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ru-RU" sz="1800" b="1" dirty="0" smtClean="0">
                <a:solidFill>
                  <a:srgbClr val="C00000"/>
                </a:solidFill>
                <a:latin typeface="Trebuchet MS"/>
              </a:rPr>
              <a:t>Автор:  </a:t>
            </a: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учитель </a:t>
            </a:r>
            <a:r>
              <a:rPr lang="ru-RU" sz="1800" b="1" dirty="0" smtClean="0">
                <a:solidFill>
                  <a:srgbClr val="C00000"/>
                </a:solidFill>
                <a:latin typeface="Trebuchet MS"/>
              </a:rPr>
              <a:t>начальных </a:t>
            </a: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классов </a:t>
            </a:r>
          </a:p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МОБУ «СОШ «ЦО «</a:t>
            </a:r>
            <a:r>
              <a:rPr lang="ru-RU" sz="1800" b="1" dirty="0" err="1">
                <a:solidFill>
                  <a:srgbClr val="C00000"/>
                </a:solidFill>
                <a:latin typeface="Trebuchet MS"/>
              </a:rPr>
              <a:t>Кудрово</a:t>
            </a: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»</a:t>
            </a:r>
          </a:p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Всеволожского района </a:t>
            </a:r>
            <a:r>
              <a:rPr lang="ru-RU" sz="1800" b="1" dirty="0" smtClean="0">
                <a:solidFill>
                  <a:srgbClr val="C00000"/>
                </a:solidFill>
                <a:latin typeface="Trebuchet MS"/>
              </a:rPr>
              <a:t>Ленинградской </a:t>
            </a: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области</a:t>
            </a:r>
          </a:p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Данилова Евгения Сергеевна</a:t>
            </a:r>
          </a:p>
          <a:p>
            <a:pPr lvl="0">
              <a:spcBef>
                <a:spcPts val="0"/>
              </a:spcBef>
            </a:pPr>
            <a:r>
              <a:rPr lang="ru-RU" sz="1800" b="1" dirty="0">
                <a:solidFill>
                  <a:srgbClr val="C00000"/>
                </a:solidFill>
                <a:latin typeface="Trebuchet MS"/>
              </a:rPr>
              <a:t>2022 г.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2262" y="90086"/>
            <a:ext cx="7309738" cy="151193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3402" y="4364611"/>
            <a:ext cx="71360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История создания сказки, содержание в картинках, викторина, задания для работы в группах</a:t>
            </a:r>
            <a:endParaRPr lang="ru-RU" b="1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0691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00" y="699431"/>
            <a:ext cx="8028878" cy="6013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336478" y="1124197"/>
            <a:ext cx="35253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А на утро крёстный, мистер </a:t>
            </a:r>
            <a:r>
              <a:rPr lang="ru-RU" sz="3600" b="1" dirty="0" err="1" smtClean="0">
                <a:solidFill>
                  <a:srgbClr val="7030A0"/>
                </a:solidFill>
              </a:rPr>
              <a:t>Дроссельмейер</a:t>
            </a:r>
            <a:r>
              <a:rPr lang="ru-RU" sz="3600" b="1" dirty="0" smtClean="0">
                <a:solidFill>
                  <a:srgbClr val="7030A0"/>
                </a:solidFill>
              </a:rPr>
              <a:t>, рассказал девочке историю Щелкунчика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975550"/>
      </p:ext>
    </p:extLst>
  </p:cSld>
  <p:clrMapOvr>
    <a:masterClrMapping/>
  </p:clrMapOvr>
  <p:transition spd="med"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838" y="427512"/>
            <a:ext cx="4299732" cy="6129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1762" y="510640"/>
            <a:ext cx="4561066" cy="5971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096987" y="0"/>
            <a:ext cx="378823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В одной королевской семье родилась красавица принцесса </a:t>
            </a:r>
            <a:r>
              <a:rPr lang="ru-RU" sz="3200" b="1" dirty="0" err="1" smtClean="0">
                <a:solidFill>
                  <a:srgbClr val="7030A0"/>
                </a:solidFill>
              </a:rPr>
              <a:t>Пирлипат</a:t>
            </a:r>
            <a:r>
              <a:rPr lang="ru-RU" sz="3200" b="1" dirty="0" smtClean="0">
                <a:solidFill>
                  <a:srgbClr val="7030A0"/>
                </a:solidFill>
              </a:rPr>
              <a:t>.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 Королева начала готовиться к пиршеству, как появилась мышиная королева </a:t>
            </a:r>
            <a:r>
              <a:rPr lang="ru-RU" sz="3200" b="1" dirty="0" err="1" smtClean="0">
                <a:solidFill>
                  <a:srgbClr val="7030A0"/>
                </a:solidFill>
              </a:rPr>
              <a:t>Мышильда</a:t>
            </a:r>
            <a:r>
              <a:rPr lang="ru-RU" sz="3200" b="1" dirty="0" smtClean="0">
                <a:solidFill>
                  <a:srgbClr val="7030A0"/>
                </a:solidFill>
              </a:rPr>
              <a:t> и потребовала свою долю сала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731490"/>
      </p:ext>
    </p:extLst>
  </p:cSld>
  <p:clrMapOvr>
    <a:masterClrMapping/>
  </p:clrMapOvr>
  <p:transition spd="med">
    <p:diamond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60" y="81901"/>
            <a:ext cx="4786519" cy="6574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406" y="2163861"/>
            <a:ext cx="5943652" cy="44922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988979" y="81901"/>
            <a:ext cx="7126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Мыши так много съели сала,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что король разгневался и приказал их всех истребить</a:t>
            </a:r>
          </a:p>
        </p:txBody>
      </p:sp>
    </p:spTree>
    <p:extLst>
      <p:ext uri="{BB962C8B-B14F-4D97-AF65-F5344CB8AC3E}">
        <p14:creationId xmlns:p14="http://schemas.microsoft.com/office/powerpoint/2010/main" val="2031108078"/>
      </p:ext>
    </p:extLst>
  </p:cSld>
  <p:clrMapOvr>
    <a:masterClrMapping/>
  </p:clrMapOvr>
  <p:transition spd="med">
    <p:diamond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838" y="0"/>
            <a:ext cx="4708478" cy="55640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5427418"/>
            <a:ext cx="66191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Но </a:t>
            </a:r>
            <a:r>
              <a:rPr lang="ru-RU" sz="3600" b="1" dirty="0" err="1" smtClean="0">
                <a:solidFill>
                  <a:srgbClr val="7030A0"/>
                </a:solidFill>
              </a:rPr>
              <a:t>Мышильда</a:t>
            </a:r>
            <a:r>
              <a:rPr lang="ru-RU" sz="3600" b="1" dirty="0" smtClean="0">
                <a:solidFill>
                  <a:srgbClr val="7030A0"/>
                </a:solidFill>
              </a:rPr>
              <a:t> отомстила,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превратив  </a:t>
            </a:r>
            <a:r>
              <a:rPr lang="ru-RU" sz="3600" b="1" dirty="0" err="1" smtClean="0">
                <a:solidFill>
                  <a:srgbClr val="7030A0"/>
                </a:solidFill>
              </a:rPr>
              <a:t>Пирлипат</a:t>
            </a:r>
            <a:r>
              <a:rPr lang="ru-RU" sz="3600" b="1" dirty="0" smtClean="0">
                <a:solidFill>
                  <a:srgbClr val="7030A0"/>
                </a:solidFill>
              </a:rPr>
              <a:t> в уродца!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154" y="2194161"/>
            <a:ext cx="5556133" cy="3833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 rot="10800000" flipH="1" flipV="1">
            <a:off x="5744212" y="82220"/>
            <a:ext cx="61566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Снять заклятье может только юноша, который должен разгрызть орех </a:t>
            </a:r>
            <a:r>
              <a:rPr lang="ru-RU" sz="3600" b="1" dirty="0" err="1" smtClean="0">
                <a:solidFill>
                  <a:srgbClr val="7030A0"/>
                </a:solidFill>
              </a:rPr>
              <a:t>Кракатук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0955"/>
      </p:ext>
    </p:extLst>
  </p:cSld>
  <p:clrMapOvr>
    <a:masterClrMapping/>
  </p:clrMapOvr>
  <p:transition spd="med">
    <p:diamond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510" y="-2"/>
            <a:ext cx="4940490" cy="6701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061648" y="257368"/>
            <a:ext cx="432634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Целых 15 лет искали этого юношу, но когда он разгрыз орех и сделал 7 шагов назад, ему под ноги бросилась </a:t>
            </a:r>
            <a:r>
              <a:rPr lang="ru-RU" sz="3600" b="1" dirty="0" err="1" smtClean="0">
                <a:solidFill>
                  <a:srgbClr val="7030A0"/>
                </a:solidFill>
              </a:rPr>
              <a:t>Мышильда</a:t>
            </a:r>
            <a:r>
              <a:rPr lang="ru-RU" sz="3600" b="1" dirty="0" smtClean="0">
                <a:solidFill>
                  <a:srgbClr val="7030A0"/>
                </a:solidFill>
              </a:rPr>
              <a:t>! Королева погибла, а юноша превратился в уродливого Щелкунчика…</a:t>
            </a:r>
            <a:endParaRPr lang="ru-RU" sz="3600" b="1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5" y="3864671"/>
            <a:ext cx="2925170" cy="271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7028794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740" y="254906"/>
            <a:ext cx="4568443" cy="5667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68" y="1754326"/>
            <a:ext cx="6402217" cy="416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-409432" y="5634325"/>
            <a:ext cx="88846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Каждую ночь к Мари стал приходить мышиный король и требовать подарки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03354" y="0"/>
            <a:ext cx="658864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Тогда Щелкунчик попросил меч и вызвал мышиного короля на честный поединок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26778"/>
      </p:ext>
    </p:extLst>
  </p:cSld>
  <p:clrMapOvr>
    <a:masterClrMapping/>
  </p:clrMapOvr>
  <p:transition spd="med">
    <p:diamond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5" y="1298227"/>
            <a:ext cx="5062943" cy="55597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473" y="177093"/>
            <a:ext cx="3736532" cy="512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67785" y="-4205"/>
            <a:ext cx="345288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 поединке Мышиный король был убит, и Щелкунчик преподнёс Мари его головы со словами, что её больше никто не будет беспокоить 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5953889"/>
      </p:ext>
    </p:extLst>
  </p:cSld>
  <p:clrMapOvr>
    <a:masterClrMapping/>
  </p:clrMapOvr>
  <p:transition spd="med">
    <p:diamond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165" y="0"/>
            <a:ext cx="7684120" cy="5122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68490" y="4983078"/>
            <a:ext cx="107953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Потом Щелкунчик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пригласил Мари в Кукольное царство,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вход в которое находился в старом платяном шкафу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43648"/>
      </p:ext>
    </p:extLst>
  </p:cSld>
  <p:clrMapOvr>
    <a:masterClrMapping/>
  </p:clrMapOvr>
  <p:transition spd="med">
    <p:diamond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782" y="870172"/>
            <a:ext cx="5582268" cy="6073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0465" y="0"/>
            <a:ext cx="5373332" cy="35757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595582" y="3527440"/>
            <a:ext cx="6414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 Кукольном царстве были  Леденцовый луг, село Пряничное, Апельсиновый ручей, Лимонадная река, Цукатная роща и много других чудес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710005"/>
      </p:ext>
    </p:extLst>
  </p:cSld>
  <p:clrMapOvr>
    <a:masterClrMapping/>
  </p:clrMapOvr>
  <p:transition spd="med">
    <p:diamond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212" y="122830"/>
            <a:ext cx="4535606" cy="578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2" y="554512"/>
            <a:ext cx="4795307" cy="57874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652006" y="709684"/>
            <a:ext cx="32705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Переплыв через озеро Миндального молока,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герои оказались в столице царства, городе </a:t>
            </a:r>
            <a:r>
              <a:rPr lang="ru-RU" sz="3600" b="1" dirty="0" err="1" smtClean="0">
                <a:solidFill>
                  <a:srgbClr val="7030A0"/>
                </a:solidFill>
              </a:rPr>
              <a:t>Конфетенбурге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357248"/>
      </p:ext>
    </p:extLst>
  </p:cSld>
  <p:clrMapOvr>
    <a:masterClrMapping/>
  </p:clrMapOvr>
  <p:transition spd="med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3"/>
          <p:cNvSpPr txBox="1">
            <a:spLocks/>
          </p:cNvSpPr>
          <p:nvPr/>
        </p:nvSpPr>
        <p:spPr>
          <a:xfrm>
            <a:off x="2901084" y="1520220"/>
            <a:ext cx="6081149" cy="462127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000" b="1" dirty="0" smtClean="0"/>
              <a:t>     </a:t>
            </a:r>
            <a:r>
              <a:rPr lang="ru-RU" sz="2200" b="1" dirty="0" smtClean="0">
                <a:solidFill>
                  <a:srgbClr val="7030A0"/>
                </a:solidFill>
              </a:rPr>
              <a:t>Сюжет сказки родился у Гофмана в 1816 г. в общении с детьми его друга </a:t>
            </a:r>
            <a:r>
              <a:rPr lang="ru-RU" sz="2200" b="1" i="1" dirty="0" err="1" smtClean="0">
                <a:solidFill>
                  <a:srgbClr val="7030A0"/>
                </a:solidFill>
              </a:rPr>
              <a:t>Хитцига</a:t>
            </a:r>
            <a:r>
              <a:rPr lang="ru-RU" sz="2200" b="1" dirty="0" smtClean="0">
                <a:solidFill>
                  <a:srgbClr val="7030A0"/>
                </a:solidFill>
              </a:rPr>
              <a:t>. Он всегда был желанным гостем в этой семье, а дети ждали его восхитительных подарков, сказок, игрушек, которые он делал своими руками. Подобно умельцу-крестному </a:t>
            </a:r>
            <a:r>
              <a:rPr lang="ru-RU" sz="2200" b="1" dirty="0" err="1" smtClean="0">
                <a:solidFill>
                  <a:srgbClr val="7030A0"/>
                </a:solidFill>
              </a:rPr>
              <a:t>Дроссельмейеру</a:t>
            </a:r>
            <a:r>
              <a:rPr lang="ru-RU" sz="2200" b="1" dirty="0" smtClean="0">
                <a:solidFill>
                  <a:srgbClr val="7030A0"/>
                </a:solidFill>
              </a:rPr>
              <a:t>, </a:t>
            </a:r>
            <a:r>
              <a:rPr lang="ru-RU" sz="2200" b="1" i="1" dirty="0" smtClean="0">
                <a:solidFill>
                  <a:srgbClr val="7030A0"/>
                </a:solidFill>
              </a:rPr>
              <a:t>Гофман</a:t>
            </a:r>
            <a:r>
              <a:rPr lang="ru-RU" sz="2200" b="1" dirty="0" smtClean="0">
                <a:solidFill>
                  <a:srgbClr val="7030A0"/>
                </a:solidFill>
              </a:rPr>
              <a:t> смастерил для своих маленьких друзей искусный макет замка. </a:t>
            </a:r>
            <a:endParaRPr lang="ru-RU" sz="2200" b="1" dirty="0">
              <a:solidFill>
                <a:srgbClr val="7030A0"/>
              </a:solidFill>
            </a:endParaRPr>
          </a:p>
        </p:txBody>
      </p:sp>
      <p:sp>
        <p:nvSpPr>
          <p:cNvPr id="5" name="Заголовок 4"/>
          <p:cNvSpPr txBox="1">
            <a:spLocks/>
          </p:cNvSpPr>
          <p:nvPr/>
        </p:nvSpPr>
        <p:spPr>
          <a:xfrm>
            <a:off x="3714744" y="0"/>
            <a:ext cx="4714876" cy="1643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День Рождения Щелкунчика</a:t>
            </a:r>
            <a:endParaRPr lang="ru-RU" dirty="0">
              <a:solidFill>
                <a:srgbClr val="FF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pic>
        <p:nvPicPr>
          <p:cNvPr id="7" name="Picture 4" descr="Гофман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82233" y="1187777"/>
            <a:ext cx="2906958" cy="40058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56918" y="4350277"/>
            <a:ext cx="8572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rgbClr val="7030A0"/>
                </a:solidFill>
              </a:rPr>
              <a:t>     Имена </a:t>
            </a:r>
            <a:r>
              <a:rPr lang="ru-RU" sz="2200" b="1" dirty="0">
                <a:solidFill>
                  <a:srgbClr val="7030A0"/>
                </a:solidFill>
              </a:rPr>
              <a:t>детей он запечатлел в «Щелкунчике». Мари </a:t>
            </a:r>
            <a:r>
              <a:rPr lang="ru-RU" sz="2200" b="1" dirty="0" err="1">
                <a:solidFill>
                  <a:srgbClr val="7030A0"/>
                </a:solidFill>
              </a:rPr>
              <a:t>Штальбаум</a:t>
            </a:r>
            <a:r>
              <a:rPr lang="ru-RU" sz="2200" b="1" dirty="0">
                <a:solidFill>
                  <a:srgbClr val="7030A0"/>
                </a:solidFill>
              </a:rPr>
              <a:t> – нежная девочка с отважным и любящим сердцем, сумевшая вернуть Щелкунчику его настоящий облик, – тезка дочери </a:t>
            </a:r>
            <a:r>
              <a:rPr lang="ru-RU" sz="2200" b="1" i="1" dirty="0" err="1">
                <a:solidFill>
                  <a:srgbClr val="7030A0"/>
                </a:solidFill>
              </a:rPr>
              <a:t>Хитцига</a:t>
            </a:r>
            <a:r>
              <a:rPr lang="ru-RU" sz="2200" b="1" dirty="0">
                <a:solidFill>
                  <a:srgbClr val="7030A0"/>
                </a:solidFill>
              </a:rPr>
              <a:t>, прожившей недолго. Зато ее брат Фриц, доблестный командир игрушечных солдатиков в сказке, вырос, стал архитектором, а затем даже занял пост президента Берлинской академии художеств...</a:t>
            </a:r>
          </a:p>
        </p:txBody>
      </p:sp>
    </p:spTree>
    <p:extLst>
      <p:ext uri="{BB962C8B-B14F-4D97-AF65-F5344CB8AC3E}">
        <p14:creationId xmlns:p14="http://schemas.microsoft.com/office/powerpoint/2010/main" val="288315145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743" y="109182"/>
            <a:ext cx="5750257" cy="6646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-232012" y="3783730"/>
            <a:ext cx="70695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Мари и Щелкунчик подошли к красивому </a:t>
            </a:r>
            <a:r>
              <a:rPr lang="ru-RU" sz="3600" b="1" dirty="0" err="1" smtClean="0">
                <a:solidFill>
                  <a:srgbClr val="7030A0"/>
                </a:solidFill>
              </a:rPr>
              <a:t>Марцепановому</a:t>
            </a:r>
            <a:r>
              <a:rPr lang="ru-RU" sz="3600" b="1" dirty="0" smtClean="0">
                <a:solidFill>
                  <a:srgbClr val="7030A0"/>
                </a:solidFill>
              </a:rPr>
              <a:t> замку, в котором жили принцессы, сёстры Щелкунчика.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 честь гостей был устроен пир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00871"/>
      </p:ext>
    </p:extLst>
  </p:cSld>
  <p:clrMapOvr>
    <a:masterClrMapping/>
  </p:clrMapOvr>
  <p:transition spd="med">
    <p:diamond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16" y="115156"/>
            <a:ext cx="5367224" cy="6620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183643" y="332008"/>
            <a:ext cx="466388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А на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следующий день Мари сказала Щелкунчику,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что никогда бы его не отвергла из-за его уродства,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как это сделала принцесса </a:t>
            </a:r>
            <a:r>
              <a:rPr lang="ru-RU" sz="3600" b="1" dirty="0" err="1" smtClean="0">
                <a:solidFill>
                  <a:srgbClr val="7030A0"/>
                </a:solidFill>
              </a:rPr>
              <a:t>Пирлипат</a:t>
            </a:r>
            <a:r>
              <a:rPr lang="ru-RU" sz="3600" b="1" dirty="0" smtClean="0">
                <a:solidFill>
                  <a:srgbClr val="7030A0"/>
                </a:solidFill>
              </a:rPr>
              <a:t>,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и что любит его всей душой…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17555"/>
      </p:ext>
    </p:extLst>
  </p:cSld>
  <p:clrMapOvr>
    <a:masterClrMapping/>
  </p:clrMapOvr>
  <p:transition spd="med">
    <p:diamond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017"/>
            <a:ext cx="4989281" cy="6062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826" y="499017"/>
            <a:ext cx="4215724" cy="57902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663984" y="-116951"/>
            <a:ext cx="340614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Вскоре крёстный  познакомил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её со своим племянником, который поблагодарил её за избавление от злых чар и 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сделал ей предложение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00536"/>
      </p:ext>
    </p:extLst>
  </p:cSld>
  <p:clrMapOvr>
    <a:masterClrMapping/>
  </p:clrMapOvr>
  <p:transition spd="med">
    <p:diamond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190" y="277282"/>
            <a:ext cx="7040912" cy="6160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27547" y="3905704"/>
            <a:ext cx="47221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Через год была сыграна свадьба,</a:t>
            </a:r>
          </a:p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 и молодые жили долго и счастливо!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32049"/>
      </p:ext>
    </p:extLst>
  </p:cSld>
  <p:clrMapOvr>
    <a:masterClrMapping/>
  </p:clrMapOvr>
  <p:transition spd="med">
    <p:diamond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954482" y="1083951"/>
            <a:ext cx="885859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71415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effectLst/>
              </a:rPr>
              <a:t>1. Полное</a:t>
            </a:r>
            <a:r>
              <a:rPr kumimoji="0" lang="ru-RU" sz="2400" b="1" strike="noStrike" cap="none" normalizeH="0" dirty="0" smtClean="0">
                <a:ln>
                  <a:noFill/>
                </a:ln>
                <a:effectLst/>
              </a:rPr>
              <a:t> название сказки</a:t>
            </a:r>
            <a:r>
              <a:rPr kumimoji="0" lang="ru-RU" sz="2400" b="1" strike="noStrike" cap="none" normalizeH="0" baseline="0" dirty="0" smtClean="0">
                <a:ln>
                  <a:noFill/>
                </a:ln>
                <a:effectLst/>
              </a:rPr>
              <a:t>?</a:t>
            </a:r>
            <a:r>
              <a:rPr kumimoji="0" lang="ru-RU" sz="2400" b="1" strike="noStrike" cap="none" normalizeH="0" dirty="0" smtClean="0">
                <a:ln>
                  <a:noFill/>
                </a:ln>
                <a:effectLst/>
              </a:rPr>
              <a:t> Когда она была написана? </a:t>
            </a:r>
            <a:r>
              <a:rPr lang="ru-RU" sz="2400" b="1" dirty="0" smtClean="0"/>
              <a:t>Имя её автора?</a:t>
            </a:r>
            <a:r>
              <a:rPr kumimoji="0" lang="ru-RU" sz="2400" b="1" strike="noStrike" cap="none" normalizeH="0" baseline="0" dirty="0" smtClean="0">
                <a:ln>
                  <a:noFill/>
                </a:ln>
                <a:effectLst/>
              </a:rPr>
              <a:t>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effectLst/>
              </a:rPr>
              <a:t>        2. Сколько детей было в семье главных героев? Как их звали? 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effectLst/>
              </a:rPr>
              <a:t>        3. Какого числа начинается действие в сказке? </a:t>
            </a:r>
            <a:r>
              <a:rPr kumimoji="0" lang="ru-RU" sz="2400" b="1" strike="noStrike" cap="none" normalizeH="0" dirty="0" smtClean="0">
                <a:ln>
                  <a:noFill/>
                </a:ln>
                <a:effectLst/>
              </a:rPr>
              <a:t> </a:t>
            </a:r>
            <a:r>
              <a:rPr lang="ru-RU" sz="2400" b="1" dirty="0" smtClean="0"/>
              <a:t>Накануне какого праздника?</a:t>
            </a:r>
            <a:endParaRPr kumimoji="0" lang="ru-RU" sz="2400" b="1" strike="noStrike" cap="none" normalizeH="0" baseline="0" dirty="0" smtClean="0">
              <a:ln>
                <a:noFill/>
              </a:ln>
              <a:effectLst/>
            </a:endParaRPr>
          </a:p>
          <a:p>
            <a:r>
              <a:rPr lang="ru-RU" sz="2400" b="1" dirty="0" smtClean="0"/>
              <a:t>        4. Чем была украшена елка? </a:t>
            </a:r>
          </a:p>
          <a:p>
            <a:r>
              <a:rPr lang="ru-RU" sz="2400" b="1" dirty="0" smtClean="0"/>
              <a:t>        5. Какой сюрприз получили дети от крестного </a:t>
            </a:r>
            <a:r>
              <a:rPr lang="ru-RU" sz="2400" b="1" dirty="0" err="1" smtClean="0"/>
              <a:t>Дроссельмейера</a:t>
            </a:r>
            <a:r>
              <a:rPr lang="ru-RU" sz="2400" b="1" dirty="0" smtClean="0"/>
              <a:t>? </a:t>
            </a:r>
          </a:p>
          <a:p>
            <a:r>
              <a:rPr lang="ru-RU" sz="2400" b="1" dirty="0" smtClean="0"/>
              <a:t>        6. Кем приходится Щелкунчик </a:t>
            </a:r>
            <a:r>
              <a:rPr lang="ru-RU" sz="2400" b="1" dirty="0" err="1" smtClean="0"/>
              <a:t>Дроссельмейеру</a:t>
            </a:r>
            <a:r>
              <a:rPr lang="ru-RU" sz="2400" b="1" dirty="0" smtClean="0"/>
              <a:t>? </a:t>
            </a:r>
          </a:p>
          <a:p>
            <a:r>
              <a:rPr lang="ru-RU" sz="2400" b="1" dirty="0" smtClean="0"/>
              <a:t>        7. Сколько голов было у мышиного короля? </a:t>
            </a:r>
          </a:p>
          <a:p>
            <a:r>
              <a:rPr lang="ru-RU" sz="2400" b="1" dirty="0" smtClean="0"/>
              <a:t>        8. Что решило исход битвы в первую ночь? </a:t>
            </a:r>
          </a:p>
          <a:p>
            <a:r>
              <a:rPr lang="ru-RU" sz="2400" b="1" dirty="0" smtClean="0"/>
              <a:t>        </a:t>
            </a:r>
            <a:r>
              <a:rPr lang="ru-RU" sz="2200" b="1" dirty="0"/>
              <a:t> </a:t>
            </a:r>
            <a:r>
              <a:rPr lang="ru-RU" sz="2400" b="1" dirty="0"/>
              <a:t>9. Куда Щелкунчик пригласил Мари, после победы над мышами? </a:t>
            </a:r>
            <a:r>
              <a:rPr lang="ru-RU" sz="2400" b="1" dirty="0" smtClean="0"/>
              <a:t>Где </a:t>
            </a:r>
            <a:r>
              <a:rPr lang="ru-RU" sz="2400" b="1" dirty="0"/>
              <a:t>находился вход туда?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17272" y="-116378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Викторина по сказке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Schelkunchik3"/>
          <p:cNvPicPr>
            <a:picLocks noChangeAspect="1" noChangeArrowheads="1"/>
          </p:cNvPicPr>
          <p:nvPr/>
        </p:nvPicPr>
        <p:blipFill>
          <a:blip r:embed="rId2"/>
          <a:srcRect l="6646" t="4167" r="13604"/>
          <a:stretch>
            <a:fillRect/>
          </a:stretch>
        </p:blipFill>
        <p:spPr bwMode="auto">
          <a:xfrm>
            <a:off x="873412" y="3986683"/>
            <a:ext cx="1231433" cy="23602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1408368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75462" y="261631"/>
            <a:ext cx="871173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10</a:t>
            </a:r>
            <a:r>
              <a:rPr lang="ru-RU" sz="2400" b="1" dirty="0"/>
              <a:t>. Что встретилось им по пути?  От чего страдали жители села Пряничное?</a:t>
            </a:r>
          </a:p>
          <a:p>
            <a:r>
              <a:rPr lang="ru-RU" sz="2400" b="1" dirty="0"/>
              <a:t>    </a:t>
            </a:r>
            <a:r>
              <a:rPr lang="ru-RU" sz="2400" b="1" dirty="0" smtClean="0"/>
              <a:t>11</a:t>
            </a:r>
            <a:r>
              <a:rPr lang="ru-RU" sz="2400" b="1" dirty="0"/>
              <a:t>. Кто написал музыку к балету "Щелкунчик"? </a:t>
            </a:r>
            <a:endParaRPr lang="ru-RU" sz="2400" b="1" dirty="0" smtClean="0"/>
          </a:p>
          <a:p>
            <a:r>
              <a:rPr lang="ru-RU" sz="2400" b="1" dirty="0" smtClean="0"/>
              <a:t>    12. </a:t>
            </a:r>
            <a:r>
              <a:rPr lang="ru-RU" sz="2400" b="1" dirty="0"/>
              <a:t>Кто такая </a:t>
            </a:r>
            <a:r>
              <a:rPr lang="ru-RU" sz="2400" b="1" dirty="0" err="1"/>
              <a:t>Пирлипат</a:t>
            </a:r>
            <a:r>
              <a:rPr lang="ru-RU" sz="2400" b="1" dirty="0"/>
              <a:t>? </a:t>
            </a:r>
            <a:endParaRPr lang="ru-RU" sz="2400" b="1" dirty="0" smtClean="0"/>
          </a:p>
          <a:p>
            <a:r>
              <a:rPr lang="ru-RU" sz="2400" b="1" dirty="0" smtClean="0"/>
              <a:t>    13. Любимая еда короля?</a:t>
            </a:r>
          </a:p>
          <a:p>
            <a:r>
              <a:rPr lang="ru-RU" sz="2400" b="1" dirty="0" smtClean="0"/>
              <a:t>    14. Почему Король разозлился на </a:t>
            </a:r>
            <a:r>
              <a:rPr lang="ru-RU" sz="2400" b="1" dirty="0" err="1" smtClean="0"/>
              <a:t>Мышильду</a:t>
            </a:r>
            <a:r>
              <a:rPr lang="ru-RU" sz="2400" b="1" dirty="0" smtClean="0"/>
              <a:t> и ее родню? </a:t>
            </a:r>
          </a:p>
          <a:p>
            <a:r>
              <a:rPr lang="ru-RU" sz="2400" b="1" dirty="0" smtClean="0"/>
              <a:t>    15. Что случилось с семью сыновьями </a:t>
            </a:r>
            <a:r>
              <a:rPr lang="ru-RU" sz="2400" b="1" dirty="0" err="1" smtClean="0"/>
              <a:t>Мышильды</a:t>
            </a:r>
            <a:r>
              <a:rPr lang="ru-RU" sz="2400" b="1" dirty="0" smtClean="0"/>
              <a:t>?  </a:t>
            </a:r>
          </a:p>
          <a:p>
            <a:r>
              <a:rPr lang="ru-RU" sz="2400" b="1" dirty="0" smtClean="0"/>
              <a:t>    16. Почему все няньки принцессы были обязательно с котами на коленях?</a:t>
            </a:r>
          </a:p>
          <a:p>
            <a:r>
              <a:rPr lang="ru-RU" sz="2400" b="1" dirty="0" smtClean="0"/>
              <a:t>    17. Как отомстила </a:t>
            </a:r>
            <a:r>
              <a:rPr lang="ru-RU" sz="2400" b="1" dirty="0" err="1" smtClean="0"/>
              <a:t>Мышильда</a:t>
            </a:r>
            <a:r>
              <a:rPr lang="ru-RU" sz="2400" b="1" dirty="0" smtClean="0"/>
              <a:t> Королю? </a:t>
            </a:r>
          </a:p>
          <a:p>
            <a:r>
              <a:rPr lang="ru-RU" sz="2400" b="1" dirty="0" smtClean="0"/>
              <a:t>    18. Что могло спасти принцессу?</a:t>
            </a:r>
          </a:p>
          <a:p>
            <a:r>
              <a:rPr lang="ru-RU" sz="2400" b="1" dirty="0" smtClean="0"/>
              <a:t>    19. Как назывался орех, который должен был излечить принцессу? </a:t>
            </a:r>
          </a:p>
          <a:p>
            <a:r>
              <a:rPr lang="ru-RU" sz="2400" b="1" dirty="0" smtClean="0"/>
              <a:t>Где его нашли? Сколько лет его искали?</a:t>
            </a:r>
          </a:p>
          <a:p>
            <a:r>
              <a:rPr lang="ru-RU" sz="2400" b="1" dirty="0" smtClean="0"/>
              <a:t>    22. Кто согласился разгрызть орех?</a:t>
            </a:r>
          </a:p>
          <a:p>
            <a:r>
              <a:rPr lang="ru-RU" sz="2400" b="1" dirty="0" smtClean="0"/>
              <a:t>    23. Как племянник </a:t>
            </a:r>
            <a:r>
              <a:rPr lang="ru-RU" sz="2400" b="1" dirty="0" err="1" smtClean="0"/>
              <a:t>Дроссельмейера</a:t>
            </a:r>
            <a:r>
              <a:rPr lang="ru-RU" sz="2400" b="1" dirty="0" smtClean="0"/>
              <a:t> стал Щелкунчиком? </a:t>
            </a:r>
          </a:p>
        </p:txBody>
      </p:sp>
      <p:pic>
        <p:nvPicPr>
          <p:cNvPr id="3" name="Picture 2" descr="Schelkunchik3"/>
          <p:cNvPicPr>
            <a:picLocks noChangeAspect="1" noChangeArrowheads="1"/>
          </p:cNvPicPr>
          <p:nvPr/>
        </p:nvPicPr>
        <p:blipFill>
          <a:blip r:embed="rId2"/>
          <a:srcRect l="6646" t="4167" r="13604"/>
          <a:stretch>
            <a:fillRect/>
          </a:stretch>
        </p:blipFill>
        <p:spPr bwMode="auto">
          <a:xfrm>
            <a:off x="683631" y="3914227"/>
            <a:ext cx="1225590" cy="23490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601273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4473" y="11266"/>
            <a:ext cx="81298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Задания для работы в группах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8074" y="900728"/>
            <a:ext cx="9397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Подумайте, что хотел сказать своей сказкой автор, какова её главная мысль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13411" y="5200894"/>
            <a:ext cx="103909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На что похоже строение сказки: на гусеницу или матрёшку? Подумайте и объясните свой ответ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8074" y="2588064"/>
            <a:ext cx="106652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Вспомните «географические» названия в Кукольном царстве и придумайте свои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4473" y="4344560"/>
            <a:ext cx="859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Нарисуйте Кукольное царство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11" name="Солнце 10"/>
          <p:cNvSpPr/>
          <p:nvPr/>
        </p:nvSpPr>
        <p:spPr>
          <a:xfrm>
            <a:off x="2383674" y="1064437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лнце 11"/>
          <p:cNvSpPr/>
          <p:nvPr/>
        </p:nvSpPr>
        <p:spPr>
          <a:xfrm>
            <a:off x="2417617" y="2777048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олнце 12"/>
          <p:cNvSpPr/>
          <p:nvPr/>
        </p:nvSpPr>
        <p:spPr>
          <a:xfrm>
            <a:off x="2417617" y="4344560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399011" y="5343858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88575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259" y="149629"/>
            <a:ext cx="884474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800" b="1" dirty="0" smtClean="0">
                <a:solidFill>
                  <a:srgbClr val="FF0000"/>
                </a:solidFill>
              </a:rPr>
              <a:t>Собери «рассыпавшийся» план сказки</a:t>
            </a:r>
            <a:endParaRPr lang="ru-RU" sz="3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4720" y="947651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А.    В Кукольном царстве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74719" y="1847323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В.    Признание Мари в любви к Щелкунчику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74720" y="1436354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Б</a:t>
            </a:r>
            <a:r>
              <a:rPr lang="ru-RU" sz="2800" b="1" dirty="0" smtClean="0">
                <a:solidFill>
                  <a:srgbClr val="7030A0"/>
                </a:solidFill>
              </a:rPr>
              <a:t>.    Ночная битва с мышами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74719" y="4875428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И</a:t>
            </a:r>
            <a:r>
              <a:rPr lang="ru-RU" sz="2800" b="1" dirty="0" smtClean="0">
                <a:solidFill>
                  <a:srgbClr val="7030A0"/>
                </a:solidFill>
              </a:rPr>
              <a:t>.    Щелкунчик убивает мышиного короля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74719" y="2336026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Г</a:t>
            </a:r>
            <a:r>
              <a:rPr lang="ru-RU" sz="2800" b="1" dirty="0" smtClean="0">
                <a:solidFill>
                  <a:srgbClr val="7030A0"/>
                </a:solidFill>
              </a:rPr>
              <a:t>.     История Щелкунчика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74719" y="2855873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Д</a:t>
            </a:r>
            <a:r>
              <a:rPr lang="ru-RU" sz="2800" b="1" dirty="0" smtClean="0">
                <a:solidFill>
                  <a:srgbClr val="7030A0"/>
                </a:solidFill>
              </a:rPr>
              <a:t>.    Ночные визиты мышиного короля к Мари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74719" y="3394153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Е</a:t>
            </a:r>
            <a:r>
              <a:rPr lang="ru-RU" sz="2800" b="1" dirty="0" smtClean="0">
                <a:solidFill>
                  <a:srgbClr val="7030A0"/>
                </a:solidFill>
              </a:rPr>
              <a:t>.    Поломка Щелкунчика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74719" y="3911861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Ж.   Рождественские подарки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74719" y="4402703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</a:rPr>
              <a:t>З</a:t>
            </a:r>
            <a:r>
              <a:rPr lang="ru-RU" sz="2800" b="1" dirty="0" smtClean="0">
                <a:solidFill>
                  <a:srgbClr val="7030A0"/>
                </a:solidFill>
              </a:rPr>
              <a:t>.    Свадьба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74719" y="5411253"/>
            <a:ext cx="806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К.     Визит крёстного с племянником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2633" y="6068291"/>
            <a:ext cx="2094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Проверь!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7259" y="6068291"/>
            <a:ext cx="8645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1-Ж, 2-Е, 3-Б, 4-Г, 5-Д, 6-И, 7-А, 8-В, 9-К, 10-З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180649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6079" y="532014"/>
            <a:ext cx="6267797" cy="4455622"/>
          </a:xfrm>
          <a:prstGeom prst="rect">
            <a:avLst/>
          </a:prstGeom>
          <a:noFill/>
        </p:spPr>
        <p:txBody>
          <a:bodyPr wrap="square" rtlCol="0">
            <a:prstTxWarp prst="textWave2">
              <a:avLst>
                <a:gd name="adj1" fmla="val 12500"/>
                <a:gd name="adj2" fmla="val -1777"/>
              </a:avLst>
            </a:prstTxWarp>
            <a:sp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Спасибо </a:t>
            </a:r>
          </a:p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за внимание!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3876" y="3814795"/>
            <a:ext cx="2925170" cy="271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1228652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503" y="136478"/>
            <a:ext cx="7747346" cy="65448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143849" y="436026"/>
            <a:ext cx="28296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История эта началась в ночь накануне рождества,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 когда все готовились к празднику 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379931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54" y="420545"/>
            <a:ext cx="4688827" cy="62839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177" y="420545"/>
            <a:ext cx="4714696" cy="6182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596274" y="629392"/>
            <a:ext cx="280951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В одной семье дети, Фриц и Мари, получили чудесные подарки от своего крёстного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415084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553" y="260598"/>
            <a:ext cx="4411352" cy="6467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836" y="260599"/>
            <a:ext cx="4608189" cy="6556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583905" y="498105"/>
            <a:ext cx="26957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Среди подарков были солдатики, боевой конь, куклы, наряды, сладости и много чего другого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799366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19" y="166252"/>
            <a:ext cx="4795024" cy="6426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22" y="166252"/>
            <a:ext cx="6280480" cy="4256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73443" y="4606650"/>
            <a:ext cx="71156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Но больше всего Мари понравилась деревянная игрушка для колки орехов - Щелкунчик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46153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135"/>
            <a:ext cx="4798501" cy="6381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951" y="368135"/>
            <a:ext cx="4714504" cy="6377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447744" y="261256"/>
            <a:ext cx="324196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Девочка поставила Щелкунчика в шкаф с игрушками, как вдруг послышался писк и откуда ни возьмись появились … мыши!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30847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" y="94580"/>
            <a:ext cx="4500748" cy="6763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1" y="76031"/>
            <a:ext cx="4678878" cy="6588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85757" y="1141861"/>
            <a:ext cx="25294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Множество мышей во главе с мышиным королём двинулись в атаку!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996220"/>
      </p:ext>
    </p:extLst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54" y="1106174"/>
            <a:ext cx="4757149" cy="5751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4" y="90306"/>
            <a:ext cx="6334379" cy="4347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14577" y="4268611"/>
            <a:ext cx="59651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Мышей было так много, что они стали одолевать Щелкунчика с его игрушечной армией!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9175" y="0"/>
            <a:ext cx="5157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И тогда Мари запустила в мышей свой башмак!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97082"/>
      </p:ext>
    </p:extLst>
  </p:cSld>
  <p:clrMapOvr>
    <a:masterClrMapping/>
  </p:clrMapOvr>
  <p:transition spd="med">
    <p:diamond/>
  </p:transition>
</p:sld>
</file>

<file path=ppt/theme/theme1.xml><?xml version="1.0" encoding="utf-8"?>
<a:theme xmlns:a="http://schemas.openxmlformats.org/drawingml/2006/main" name="Щелкунчи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Щелкунчик</Template>
  <TotalTime>790</TotalTime>
  <Words>880</Words>
  <Application>Microsoft Office PowerPoint</Application>
  <PresentationFormat>Широкоэкранный</PresentationFormat>
  <Paragraphs>93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Arial Black</vt:lpstr>
      <vt:lpstr>Calibri</vt:lpstr>
      <vt:lpstr>Comic Sans MS</vt:lpstr>
      <vt:lpstr>Trebuchet MS</vt:lpstr>
      <vt:lpstr>Щелкунчик</vt:lpstr>
      <vt:lpstr>Встреча со сказкой Эрнеста Гофмана  «Щелкунчик  и мышиный король»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Evgeniya</cp:lastModifiedBy>
  <cp:revision>62</cp:revision>
  <dcterms:created xsi:type="dcterms:W3CDTF">2016-02-07T22:44:48Z</dcterms:created>
  <dcterms:modified xsi:type="dcterms:W3CDTF">2023-02-07T07:19:18Z</dcterms:modified>
</cp:coreProperties>
</file>