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7" r:id="rId4"/>
    <p:sldId id="257" r:id="rId5"/>
    <p:sldId id="259" r:id="rId6"/>
    <p:sldId id="260" r:id="rId7"/>
    <p:sldId id="261" r:id="rId8"/>
    <p:sldId id="262" r:id="rId9"/>
    <p:sldId id="278" r:id="rId10"/>
    <p:sldId id="263" r:id="rId11"/>
    <p:sldId id="264" r:id="rId12"/>
    <p:sldId id="265" r:id="rId13"/>
    <p:sldId id="266" r:id="rId14"/>
    <p:sldId id="279" r:id="rId15"/>
    <p:sldId id="269" r:id="rId16"/>
    <p:sldId id="267" r:id="rId17"/>
    <p:sldId id="270" r:id="rId18"/>
    <p:sldId id="268" r:id="rId19"/>
    <p:sldId id="280" r:id="rId20"/>
    <p:sldId id="272" r:id="rId21"/>
    <p:sldId id="273" r:id="rId22"/>
    <p:sldId id="274" r:id="rId23"/>
    <p:sldId id="275" r:id="rId24"/>
    <p:sldId id="276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289A331-607F-4CCB-8C1F-6D2C820384B7}">
          <p14:sldIdLst>
            <p14:sldId id="256"/>
            <p14:sldId id="258"/>
            <p14:sldId id="277"/>
            <p14:sldId id="257"/>
            <p14:sldId id="259"/>
            <p14:sldId id="260"/>
            <p14:sldId id="261"/>
            <p14:sldId id="262"/>
            <p14:sldId id="278"/>
            <p14:sldId id="263"/>
            <p14:sldId id="264"/>
            <p14:sldId id="265"/>
            <p14:sldId id="266"/>
            <p14:sldId id="279"/>
            <p14:sldId id="269"/>
            <p14:sldId id="267"/>
            <p14:sldId id="270"/>
            <p14:sldId id="268"/>
            <p14:sldId id="280"/>
            <p14:sldId id="272"/>
            <p14:sldId id="273"/>
            <p14:sldId id="274"/>
            <p14:sldId id="275"/>
            <p14:sldId id="276"/>
            <p14:sldId id="2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14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05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46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1400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472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73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102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948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91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68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00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7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7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82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455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BFA01-CAD2-44CB-8467-BDEC8F3BD315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8DAD0-B962-47A6-8142-D93F02EF7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498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0AC00-4204-42AF-A8A7-AC27BA3F13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/>
              <a:t>Времена года в поэзии 19 - 20 века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01282A-0619-4E0E-BDE5-DA108E417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33953" y="4394039"/>
            <a:ext cx="4393869" cy="1117687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Преподаватель русского языка и литературы Абдуллаева Т.В.</a:t>
            </a:r>
          </a:p>
          <a:p>
            <a:r>
              <a:rPr lang="ru-RU" dirty="0"/>
              <a:t>ГАПОУ АО «Техникум строительства, дизайна и технологий»</a:t>
            </a:r>
          </a:p>
          <a:p>
            <a:r>
              <a:rPr lang="ru-RU" dirty="0"/>
              <a:t>Г. Северодвинск</a:t>
            </a:r>
          </a:p>
        </p:txBody>
      </p:sp>
    </p:spTree>
    <p:extLst>
      <p:ext uri="{BB962C8B-B14F-4D97-AF65-F5344CB8AC3E}">
        <p14:creationId xmlns:p14="http://schemas.microsoft.com/office/powerpoint/2010/main" val="1973433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DD2D7-FEF8-4A1B-A663-08A4DA94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Афанасий Фет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34AF4D-B95B-463F-BD44-CDB68BB9F7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4" y="2324925"/>
            <a:ext cx="5308057" cy="4289631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C3F37C-C95C-4CEE-9679-8045540C643C}"/>
              </a:ext>
            </a:extLst>
          </p:cNvPr>
          <p:cNvSpPr/>
          <p:nvPr/>
        </p:nvSpPr>
        <p:spPr>
          <a:xfrm>
            <a:off x="5973287" y="2690336"/>
            <a:ext cx="53080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Чудная картина,</a:t>
            </a:r>
          </a:p>
          <a:p>
            <a:r>
              <a:rPr lang="ru-RU" sz="2800" dirty="0"/>
              <a:t>Как ты мне родна:</a:t>
            </a:r>
          </a:p>
          <a:p>
            <a:r>
              <a:rPr lang="ru-RU" sz="2800" dirty="0"/>
              <a:t>Белая равнина,</a:t>
            </a:r>
          </a:p>
          <a:p>
            <a:r>
              <a:rPr lang="ru-RU" sz="2800" dirty="0"/>
              <a:t>Полная луна,</a:t>
            </a:r>
          </a:p>
          <a:p>
            <a:r>
              <a:rPr lang="ru-RU" sz="2800" dirty="0"/>
              <a:t>Свет небес высоких,</a:t>
            </a:r>
          </a:p>
          <a:p>
            <a:r>
              <a:rPr lang="ru-RU" sz="2800" dirty="0"/>
              <a:t>И блестящий снег,</a:t>
            </a:r>
          </a:p>
          <a:p>
            <a:r>
              <a:rPr lang="ru-RU" sz="2800" dirty="0"/>
              <a:t>И саней далеких</a:t>
            </a:r>
          </a:p>
          <a:p>
            <a:r>
              <a:rPr lang="ru-RU" sz="2800" dirty="0"/>
              <a:t>Одинокий бег.</a:t>
            </a:r>
          </a:p>
        </p:txBody>
      </p:sp>
    </p:spTree>
    <p:extLst>
      <p:ext uri="{BB962C8B-B14F-4D97-AF65-F5344CB8AC3E}">
        <p14:creationId xmlns:p14="http://schemas.microsoft.com/office/powerpoint/2010/main" val="3033727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80F0F8-8C89-4F85-854E-FBCCB5610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Федор Тютчев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965B00-78F6-451F-ADE6-BC538F2FE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12" y="2220685"/>
            <a:ext cx="5348039" cy="4393871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851BF0-338E-4CA1-B21D-5BB80806E7B1}"/>
              </a:ext>
            </a:extLst>
          </p:cNvPr>
          <p:cNvSpPr/>
          <p:nvPr/>
        </p:nvSpPr>
        <p:spPr>
          <a:xfrm>
            <a:off x="5830784" y="2136339"/>
            <a:ext cx="57476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Чародейкою Зимою</a:t>
            </a:r>
          </a:p>
          <a:p>
            <a:r>
              <a:rPr lang="ru-RU" dirty="0"/>
              <a:t>Околдован, лес стоит,</a:t>
            </a:r>
          </a:p>
          <a:p>
            <a:r>
              <a:rPr lang="ru-RU" dirty="0"/>
              <a:t>И под снежной </a:t>
            </a:r>
            <a:r>
              <a:rPr lang="ru-RU" dirty="0" err="1"/>
              <a:t>бахромою</a:t>
            </a:r>
            <a:r>
              <a:rPr lang="ru-RU" dirty="0"/>
              <a:t>,</a:t>
            </a:r>
          </a:p>
          <a:p>
            <a:r>
              <a:rPr lang="ru-RU" dirty="0"/>
              <a:t>Неподвижною, немою,</a:t>
            </a:r>
          </a:p>
          <a:p>
            <a:r>
              <a:rPr lang="ru-RU" dirty="0"/>
              <a:t>Чудной жизнью он блестит.</a:t>
            </a:r>
          </a:p>
          <a:p>
            <a:r>
              <a:rPr lang="ru-RU" dirty="0"/>
              <a:t>И стоит он, околдован,</a:t>
            </a:r>
          </a:p>
          <a:p>
            <a:r>
              <a:rPr lang="ru-RU" dirty="0"/>
              <a:t>Не мертвец и не живой —</a:t>
            </a:r>
          </a:p>
          <a:p>
            <a:r>
              <a:rPr lang="ru-RU" dirty="0"/>
              <a:t>Сном волшебным очарован,</a:t>
            </a:r>
          </a:p>
          <a:p>
            <a:r>
              <a:rPr lang="ru-RU" dirty="0"/>
              <a:t>Весь опутан, весь окован</a:t>
            </a:r>
          </a:p>
          <a:p>
            <a:r>
              <a:rPr lang="ru-RU" dirty="0"/>
              <a:t>Лёгкой цепью пуховой…</a:t>
            </a:r>
          </a:p>
          <a:p>
            <a:r>
              <a:rPr lang="ru-RU" dirty="0"/>
              <a:t>Солнце зимнее ли мечет</a:t>
            </a:r>
          </a:p>
          <a:p>
            <a:r>
              <a:rPr lang="ru-RU" dirty="0"/>
              <a:t>На него свой луч косой —</a:t>
            </a:r>
          </a:p>
          <a:p>
            <a:r>
              <a:rPr lang="ru-RU" dirty="0"/>
              <a:t>В нём ничто не затрепещет,</a:t>
            </a:r>
          </a:p>
          <a:p>
            <a:r>
              <a:rPr lang="ru-RU" dirty="0"/>
              <a:t>Он весь вспыхнет и заблещет</a:t>
            </a:r>
          </a:p>
          <a:p>
            <a:r>
              <a:rPr lang="ru-RU" dirty="0"/>
              <a:t>Ослепительной красой.</a:t>
            </a:r>
          </a:p>
        </p:txBody>
      </p:sp>
    </p:spTree>
    <p:extLst>
      <p:ext uri="{BB962C8B-B14F-4D97-AF65-F5344CB8AC3E}">
        <p14:creationId xmlns:p14="http://schemas.microsoft.com/office/powerpoint/2010/main" val="3080941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1592D-AE8A-4642-BED0-34281D652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Сергей Есенин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570AD2-67F2-4EC6-AB28-E1634C88B5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4" y="2149435"/>
            <a:ext cx="5377289" cy="4381994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A9BF03-66FB-4365-AA60-681ABC88D0A2}"/>
              </a:ext>
            </a:extLst>
          </p:cNvPr>
          <p:cNvSpPr/>
          <p:nvPr/>
        </p:nvSpPr>
        <p:spPr>
          <a:xfrm>
            <a:off x="5913911" y="2413338"/>
            <a:ext cx="454824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Поет зима — аукает,</a:t>
            </a:r>
          </a:p>
          <a:p>
            <a:r>
              <a:rPr lang="ru-RU" sz="2000" dirty="0"/>
              <a:t>Мохнатый лес баюкает</a:t>
            </a:r>
          </a:p>
          <a:p>
            <a:r>
              <a:rPr lang="ru-RU" sz="2000" dirty="0" err="1"/>
              <a:t>Стозвоном</a:t>
            </a:r>
            <a:r>
              <a:rPr lang="ru-RU" sz="2000" dirty="0"/>
              <a:t> сосняка.</a:t>
            </a:r>
          </a:p>
          <a:p>
            <a:r>
              <a:rPr lang="ru-RU" sz="2000" dirty="0"/>
              <a:t>Кругом с тоской глубокою</a:t>
            </a:r>
          </a:p>
          <a:p>
            <a:r>
              <a:rPr lang="ru-RU" sz="2000" dirty="0"/>
              <a:t>Плывут в страну далекую</a:t>
            </a:r>
          </a:p>
          <a:p>
            <a:r>
              <a:rPr lang="ru-RU" sz="2000" dirty="0"/>
              <a:t>Седые облака.</a:t>
            </a:r>
          </a:p>
          <a:p>
            <a:r>
              <a:rPr lang="ru-RU" sz="2000" dirty="0"/>
              <a:t>А по двору метелица</a:t>
            </a:r>
          </a:p>
          <a:p>
            <a:r>
              <a:rPr lang="ru-RU" sz="2000" dirty="0"/>
              <a:t>Ковром шелковым стелется,</a:t>
            </a:r>
          </a:p>
          <a:p>
            <a:r>
              <a:rPr lang="ru-RU" sz="2000" dirty="0"/>
              <a:t>Но больно холодна.</a:t>
            </a:r>
          </a:p>
          <a:p>
            <a:r>
              <a:rPr lang="ru-RU" sz="2000" dirty="0"/>
              <a:t>Воробышки игривые,</a:t>
            </a:r>
          </a:p>
          <a:p>
            <a:r>
              <a:rPr lang="ru-RU" sz="2000" dirty="0"/>
              <a:t>Как детки сиротливые,</a:t>
            </a:r>
          </a:p>
          <a:p>
            <a:r>
              <a:rPr lang="ru-RU" sz="2000" dirty="0"/>
              <a:t>Прижались у окна.</a:t>
            </a:r>
          </a:p>
        </p:txBody>
      </p:sp>
    </p:spTree>
    <p:extLst>
      <p:ext uri="{BB962C8B-B14F-4D97-AF65-F5344CB8AC3E}">
        <p14:creationId xmlns:p14="http://schemas.microsoft.com/office/powerpoint/2010/main" val="1159867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9F080-F733-4F1D-991D-A085F867E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А.С. Пушкин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5E7EB1-9B6D-4D4C-A0E5-202620D6A3C6}"/>
              </a:ext>
            </a:extLst>
          </p:cNvPr>
          <p:cNvSpPr/>
          <p:nvPr/>
        </p:nvSpPr>
        <p:spPr>
          <a:xfrm>
            <a:off x="6555179" y="2241796"/>
            <a:ext cx="49520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Какая ночь! Мороз трескучий, </a:t>
            </a:r>
          </a:p>
          <a:p>
            <a:r>
              <a:rPr lang="ru-RU" sz="2400" dirty="0"/>
              <a:t>На небе ни единой тучи;</a:t>
            </a:r>
          </a:p>
          <a:p>
            <a:r>
              <a:rPr lang="ru-RU" sz="2400" dirty="0"/>
              <a:t>Как шитый полог, синий свод</a:t>
            </a:r>
          </a:p>
          <a:p>
            <a:r>
              <a:rPr lang="ru-RU" sz="2400" dirty="0"/>
              <a:t>Пестреет частыми звездами.</a:t>
            </a:r>
          </a:p>
          <a:p>
            <a:r>
              <a:rPr lang="ru-RU" sz="2400" dirty="0"/>
              <a:t>В домах все </a:t>
            </a:r>
            <a:r>
              <a:rPr lang="ru-RU" sz="2400" dirty="0" err="1"/>
              <a:t>тёмно</a:t>
            </a:r>
            <a:r>
              <a:rPr lang="ru-RU" sz="2400" dirty="0"/>
              <a:t>. У ворот</a:t>
            </a:r>
          </a:p>
          <a:p>
            <a:r>
              <a:rPr lang="ru-RU" sz="2400" dirty="0"/>
              <a:t>Затворы с тяжкими замками.</a:t>
            </a:r>
          </a:p>
          <a:p>
            <a:r>
              <a:rPr lang="ru-RU" sz="2400" dirty="0"/>
              <a:t>Везде покоится народ;</a:t>
            </a:r>
          </a:p>
          <a:p>
            <a:r>
              <a:rPr lang="ru-RU" sz="2400" dirty="0"/>
              <a:t>Утих и шум, и крик торговый;</a:t>
            </a:r>
          </a:p>
          <a:p>
            <a:r>
              <a:rPr lang="ru-RU" sz="2400" dirty="0"/>
              <a:t>Лишь только лает страж дворовый</a:t>
            </a:r>
          </a:p>
          <a:p>
            <a:r>
              <a:rPr lang="ru-RU" sz="2400" dirty="0"/>
              <a:t>Да цепью звонкою гремит.</a:t>
            </a:r>
          </a:p>
          <a:p>
            <a:r>
              <a:rPr lang="ru-RU" sz="2400" dirty="0"/>
              <a:t>И вся Москва покойно спит…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45D5C7D-F2BF-4033-BFBD-BC138AFEE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" y="2380106"/>
            <a:ext cx="6363586" cy="4247694"/>
          </a:xfrm>
        </p:spPr>
      </p:pic>
    </p:spTree>
    <p:extLst>
      <p:ext uri="{BB962C8B-B14F-4D97-AF65-F5344CB8AC3E}">
        <p14:creationId xmlns:p14="http://schemas.microsoft.com/office/powerpoint/2010/main" val="3991580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829EF-D980-4277-8A19-44D9157D7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Весна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C7D3D-34D5-4984-9EA5-80E9FBACC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/>
              <a:t>Бурлят ручьи, бегут ручьи!</a:t>
            </a:r>
          </a:p>
          <a:p>
            <a:pPr marL="0" indent="0">
              <a:buNone/>
            </a:pPr>
            <a:r>
              <a:rPr lang="ru-RU" sz="4800" dirty="0"/>
              <a:t>Весенние краски свежи и чисты! </a:t>
            </a:r>
          </a:p>
        </p:txBody>
      </p:sp>
    </p:spTree>
    <p:extLst>
      <p:ext uri="{BB962C8B-B14F-4D97-AF65-F5344CB8AC3E}">
        <p14:creationId xmlns:p14="http://schemas.microsoft.com/office/powerpoint/2010/main" val="2265256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5DCE7-C521-4298-8840-B1EBDB9B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Евгений Баратынский        Весна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82D87CD-2442-449A-9761-2BDF57F40C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0" y="2505909"/>
            <a:ext cx="5398294" cy="359886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110661F-FA1B-447E-9EF9-1F6C95A3E10B}"/>
              </a:ext>
            </a:extLst>
          </p:cNvPr>
          <p:cNvSpPr/>
          <p:nvPr/>
        </p:nvSpPr>
        <p:spPr>
          <a:xfrm>
            <a:off x="5807034" y="2274837"/>
            <a:ext cx="62086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Весна, весна! Как воздух чист!</a:t>
            </a:r>
          </a:p>
          <a:p>
            <a:r>
              <a:rPr lang="ru-RU" sz="2000" dirty="0"/>
              <a:t>Как ясен небосклон!</a:t>
            </a:r>
          </a:p>
          <a:p>
            <a:r>
              <a:rPr lang="ru-RU" sz="2000" dirty="0"/>
              <a:t>Своей </a:t>
            </a:r>
            <a:r>
              <a:rPr lang="ru-RU" sz="2000" dirty="0" err="1"/>
              <a:t>лазурию</a:t>
            </a:r>
            <a:r>
              <a:rPr lang="ru-RU" sz="2000" dirty="0"/>
              <a:t> живой</a:t>
            </a:r>
          </a:p>
          <a:p>
            <a:r>
              <a:rPr lang="ru-RU" sz="2000" dirty="0"/>
              <a:t>Слепит мне очи он.</a:t>
            </a:r>
          </a:p>
          <a:p>
            <a:r>
              <a:rPr lang="ru-RU" sz="2000" dirty="0"/>
              <a:t>Весна, весна! Как высоко,</a:t>
            </a:r>
          </a:p>
          <a:p>
            <a:r>
              <a:rPr lang="ru-RU" sz="2000" dirty="0"/>
              <a:t>На крыльях ветерка,</a:t>
            </a:r>
          </a:p>
          <a:p>
            <a:r>
              <a:rPr lang="ru-RU" sz="2000" dirty="0"/>
              <a:t>Ласкаясь к солнечным лучам,</a:t>
            </a:r>
          </a:p>
          <a:p>
            <a:r>
              <a:rPr lang="ru-RU" sz="2000" dirty="0"/>
              <a:t>Летают облака!</a:t>
            </a:r>
          </a:p>
          <a:p>
            <a:r>
              <a:rPr lang="ru-RU" sz="2000" dirty="0"/>
              <a:t>Шумят ручьи! Блестят ручьи!</a:t>
            </a:r>
          </a:p>
          <a:p>
            <a:r>
              <a:rPr lang="ru-RU" sz="2000" dirty="0"/>
              <a:t>Взревев, река несет</a:t>
            </a:r>
          </a:p>
          <a:p>
            <a:r>
              <a:rPr lang="ru-RU" sz="2000" dirty="0"/>
              <a:t>На торжествующем хребте</a:t>
            </a:r>
          </a:p>
          <a:p>
            <a:r>
              <a:rPr lang="ru-RU" sz="2000" dirty="0"/>
              <a:t>Поднятый ею лед! </a:t>
            </a:r>
          </a:p>
        </p:txBody>
      </p:sp>
    </p:spTree>
    <p:extLst>
      <p:ext uri="{BB962C8B-B14F-4D97-AF65-F5344CB8AC3E}">
        <p14:creationId xmlns:p14="http://schemas.microsoft.com/office/powerpoint/2010/main" val="81420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7F6DD8-5C33-496B-B73D-B7AD1DD5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Аполлон Майков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00384D-3DAC-4F56-BEB9-80301280DA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07" y="2101932"/>
            <a:ext cx="4764227" cy="4524499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AF1E980-6F03-4F51-9CA3-6092F9B37A6B}"/>
              </a:ext>
            </a:extLst>
          </p:cNvPr>
          <p:cNvSpPr/>
          <p:nvPr/>
        </p:nvSpPr>
        <p:spPr>
          <a:xfrm>
            <a:off x="5581403" y="753229"/>
            <a:ext cx="54388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Уходи, Зима седая!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Уж красавицы Весны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Колесница золотая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Мчится с горней вышины!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Старой спорить ли, тщедушной,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С ней — царицею цветов,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С целой армией воздушной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Благовонных ветерков!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А что шума, что гуденья,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Теплых ливней и лучей,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И </a:t>
            </a:r>
            <a:r>
              <a:rPr lang="ru-RU" dirty="0" err="1">
                <a:solidFill>
                  <a:schemeClr val="tx1">
                    <a:lumMod val="85000"/>
                  </a:schemeClr>
                </a:solidFill>
              </a:rPr>
              <a:t>чиликанья</a:t>
            </a:r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, и пенья!..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Уходи себе скорей!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У нее не лук, не стрелы,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Улыбнулась лишь — и ты,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Подобрав свой саван белый,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Поползла в овраг, в кусты!..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Да найдут и по оврагам!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Вон — уж пчел рои шумят,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И летит победным флагом</a:t>
            </a:r>
          </a:p>
          <a:p>
            <a:r>
              <a:rPr lang="ru-RU" dirty="0">
                <a:solidFill>
                  <a:schemeClr val="tx1">
                    <a:lumMod val="85000"/>
                  </a:schemeClr>
                </a:solidFill>
              </a:rPr>
              <a:t>Пестрых бабочек отряд!</a:t>
            </a:r>
          </a:p>
        </p:txBody>
      </p:sp>
    </p:spTree>
    <p:extLst>
      <p:ext uri="{BB962C8B-B14F-4D97-AF65-F5344CB8AC3E}">
        <p14:creationId xmlns:p14="http://schemas.microsoft.com/office/powerpoint/2010/main" val="1462138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A281D-E86F-4C5D-8FDF-283459DD1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Алексей Плещеев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DD351E-4A7B-44ED-B328-FF3F881008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65" y="2505909"/>
            <a:ext cx="5532010" cy="359886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FAD98D-D5A6-49B5-8A8A-F5259B44B073}"/>
              </a:ext>
            </a:extLst>
          </p:cNvPr>
          <p:cNvSpPr/>
          <p:nvPr/>
        </p:nvSpPr>
        <p:spPr>
          <a:xfrm>
            <a:off x="6187044" y="2505909"/>
            <a:ext cx="55320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Уж тает снег, бегут ручьи,</a:t>
            </a:r>
          </a:p>
          <a:p>
            <a:r>
              <a:rPr lang="ru-RU" sz="2400" dirty="0"/>
              <a:t>В окно повеяло весною…</a:t>
            </a:r>
          </a:p>
          <a:p>
            <a:r>
              <a:rPr lang="ru-RU" sz="2400" dirty="0"/>
              <a:t>Засвищут скоро соловьи,</a:t>
            </a:r>
          </a:p>
          <a:p>
            <a:r>
              <a:rPr lang="ru-RU" sz="2400" dirty="0"/>
              <a:t>И лес оденется </a:t>
            </a:r>
            <a:r>
              <a:rPr lang="ru-RU" sz="2400" dirty="0" err="1"/>
              <a:t>листвою</a:t>
            </a:r>
            <a:r>
              <a:rPr lang="ru-RU" sz="2400" dirty="0"/>
              <a:t>!</a:t>
            </a:r>
          </a:p>
          <a:p>
            <a:r>
              <a:rPr lang="ru-RU" sz="2400" dirty="0"/>
              <a:t>Чиста небесная лазурь,</a:t>
            </a:r>
          </a:p>
          <a:p>
            <a:r>
              <a:rPr lang="ru-RU" sz="2400" dirty="0"/>
              <a:t>Теплей и ярче солнце стало,</a:t>
            </a:r>
          </a:p>
          <a:p>
            <a:r>
              <a:rPr lang="ru-RU" sz="2400" dirty="0"/>
              <a:t>Пора метелей злых и бурь</a:t>
            </a:r>
          </a:p>
          <a:p>
            <a:r>
              <a:rPr lang="ru-RU" sz="2400" dirty="0"/>
              <a:t>Опять надолго миновала…</a:t>
            </a:r>
          </a:p>
        </p:txBody>
      </p:sp>
    </p:spTree>
    <p:extLst>
      <p:ext uri="{BB962C8B-B14F-4D97-AF65-F5344CB8AC3E}">
        <p14:creationId xmlns:p14="http://schemas.microsoft.com/office/powerpoint/2010/main" val="3781828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D0FA10-60C1-4335-9342-1705C4ED3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Алексей Плещеев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527E1F-2AC2-4718-9209-7986D60EE2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0" y="2505909"/>
            <a:ext cx="5758180" cy="359886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6DD041-EA77-4CB2-B8A3-37C2E6C679DD}"/>
              </a:ext>
            </a:extLst>
          </p:cNvPr>
          <p:cNvSpPr/>
          <p:nvPr/>
        </p:nvSpPr>
        <p:spPr>
          <a:xfrm>
            <a:off x="6388924" y="2551837"/>
            <a:ext cx="53201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Травка зеленеет,</a:t>
            </a:r>
          </a:p>
          <a:p>
            <a:r>
              <a:rPr lang="ru-RU" sz="2000" dirty="0"/>
              <a:t>Солнышко блестит;</a:t>
            </a:r>
          </a:p>
          <a:p>
            <a:r>
              <a:rPr lang="ru-RU" sz="2000" dirty="0"/>
              <a:t>Ласточка с весною</a:t>
            </a:r>
          </a:p>
          <a:p>
            <a:r>
              <a:rPr lang="ru-RU" sz="2000" dirty="0"/>
              <a:t>В сени к нам летит.</a:t>
            </a:r>
          </a:p>
          <a:p>
            <a:r>
              <a:rPr lang="ru-RU" sz="2000" dirty="0"/>
              <a:t>С нею солнце краше</a:t>
            </a:r>
          </a:p>
          <a:p>
            <a:r>
              <a:rPr lang="ru-RU" sz="2000" dirty="0"/>
              <a:t>И весна милей…</a:t>
            </a:r>
          </a:p>
          <a:p>
            <a:r>
              <a:rPr lang="ru-RU" sz="2000" dirty="0" err="1"/>
              <a:t>Прощебечь</a:t>
            </a:r>
            <a:r>
              <a:rPr lang="ru-RU" sz="2000" dirty="0"/>
              <a:t> с дороги</a:t>
            </a:r>
          </a:p>
          <a:p>
            <a:r>
              <a:rPr lang="ru-RU" sz="2000" dirty="0"/>
              <a:t>Нам привет скорей!</a:t>
            </a:r>
          </a:p>
          <a:p>
            <a:r>
              <a:rPr lang="ru-RU" sz="2000" dirty="0"/>
              <a:t>Дам тебе я зерен,</a:t>
            </a:r>
          </a:p>
          <a:p>
            <a:r>
              <a:rPr lang="ru-RU" sz="2000" dirty="0"/>
              <a:t>А ты песню спой,</a:t>
            </a:r>
          </a:p>
          <a:p>
            <a:r>
              <a:rPr lang="ru-RU" sz="2000" dirty="0"/>
              <a:t>Что из стран далеких</a:t>
            </a:r>
          </a:p>
          <a:p>
            <a:r>
              <a:rPr lang="ru-RU" sz="2000" dirty="0"/>
              <a:t>Принесла с собой…</a:t>
            </a:r>
          </a:p>
        </p:txBody>
      </p:sp>
    </p:spTree>
    <p:extLst>
      <p:ext uri="{BB962C8B-B14F-4D97-AF65-F5344CB8AC3E}">
        <p14:creationId xmlns:p14="http://schemas.microsoft.com/office/powerpoint/2010/main" val="688080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E3172-F870-436A-957B-5EFD47A2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Лето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7FAF22-1D4B-42E8-8516-9A21F494C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Лето- мы ждем его весь год и мечтаем о цветущих полях, тенистых лесах, о полуденном зное и свежей ключевой воде. </a:t>
            </a:r>
          </a:p>
        </p:txBody>
      </p:sp>
    </p:spTree>
    <p:extLst>
      <p:ext uri="{BB962C8B-B14F-4D97-AF65-F5344CB8AC3E}">
        <p14:creationId xmlns:p14="http://schemas.microsoft.com/office/powerpoint/2010/main" val="250772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69339-41C7-4A8A-9C23-11B878D01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Времена года в поэзии 19-20 века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706BDD-A468-467C-B91A-94AFD5673D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6" y="2493818"/>
            <a:ext cx="4904510" cy="420386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D977A4-8E64-48A3-8CDA-809D41234CD7}"/>
              </a:ext>
            </a:extLst>
          </p:cNvPr>
          <p:cNvSpPr txBox="1"/>
          <p:nvPr/>
        </p:nvSpPr>
        <p:spPr>
          <a:xfrm>
            <a:off x="5308271" y="2885704"/>
            <a:ext cx="66699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Тема природы всегда отражалась в творчестве русских поэтов. В стихах, посвященным временам года, глубоко отражалось и душевное состояние человека, где радость сменяет грусть, а волнение – спокойствие и умиротворение.</a:t>
            </a:r>
          </a:p>
        </p:txBody>
      </p:sp>
    </p:spTree>
    <p:extLst>
      <p:ext uri="{BB962C8B-B14F-4D97-AF65-F5344CB8AC3E}">
        <p14:creationId xmlns:p14="http://schemas.microsoft.com/office/powerpoint/2010/main" val="3006977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8A97D2-4066-414A-B5A7-77E746B7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Федор Тютчев              Гроза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7BFDA0-FD15-4F3F-AD8D-6A8BAE9FA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1935678"/>
            <a:ext cx="4212313" cy="4000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Неохотно и несмело</a:t>
            </a:r>
          </a:p>
          <a:p>
            <a:pPr marL="0" indent="0">
              <a:buNone/>
            </a:pPr>
            <a:r>
              <a:rPr lang="ru-RU" sz="2000" dirty="0"/>
              <a:t>Солнце смотрит на поля.</a:t>
            </a:r>
          </a:p>
          <a:p>
            <a:pPr marL="0" indent="0">
              <a:buNone/>
            </a:pPr>
            <a:r>
              <a:rPr lang="ru-RU" sz="2000" dirty="0"/>
              <a:t>Чу, за тучей прогремело,</a:t>
            </a:r>
          </a:p>
          <a:p>
            <a:pPr marL="0" indent="0">
              <a:buNone/>
            </a:pPr>
            <a:r>
              <a:rPr lang="ru-RU" sz="2000" dirty="0"/>
              <a:t>Принахмурилась земля.</a:t>
            </a:r>
          </a:p>
          <a:p>
            <a:pPr marL="0" indent="0">
              <a:buNone/>
            </a:pPr>
            <a:r>
              <a:rPr lang="ru-RU" sz="2000" dirty="0"/>
              <a:t>Вот пробилась из-за тучи</a:t>
            </a:r>
          </a:p>
          <a:p>
            <a:pPr marL="0" indent="0">
              <a:buNone/>
            </a:pPr>
            <a:r>
              <a:rPr lang="ru-RU" sz="2000" dirty="0"/>
              <a:t>Синей молнии струя –</a:t>
            </a:r>
          </a:p>
          <a:p>
            <a:pPr marL="0" indent="0">
              <a:buNone/>
            </a:pPr>
            <a:r>
              <a:rPr lang="ru-RU" sz="2000" dirty="0"/>
              <a:t>Пламень белый и летучий</a:t>
            </a:r>
          </a:p>
          <a:p>
            <a:pPr marL="0" indent="0">
              <a:buNone/>
            </a:pPr>
            <a:r>
              <a:rPr lang="ru-RU" sz="2000" dirty="0"/>
              <a:t>Окаймил её края.</a:t>
            </a:r>
          </a:p>
          <a:p>
            <a:pPr marL="0" indent="0">
              <a:buNone/>
            </a:pPr>
            <a:r>
              <a:rPr lang="ru-RU" sz="2000" dirty="0"/>
              <a:t>Чаще капли дождевые</a:t>
            </a:r>
          </a:p>
          <a:p>
            <a:pPr marL="0" indent="0">
              <a:buNone/>
            </a:pPr>
            <a:r>
              <a:rPr lang="ru-RU" sz="2000" dirty="0"/>
              <a:t>Вихрем пыль летит с полей,</a:t>
            </a:r>
          </a:p>
          <a:p>
            <a:pPr marL="0" indent="0">
              <a:buNone/>
            </a:pPr>
            <a:r>
              <a:rPr lang="ru-RU" sz="2000" dirty="0"/>
              <a:t>И раскаты громовые</a:t>
            </a:r>
          </a:p>
          <a:p>
            <a:pPr marL="0" indent="0">
              <a:buNone/>
            </a:pPr>
            <a:r>
              <a:rPr lang="ru-RU" sz="2000" dirty="0"/>
              <a:t>Всё сердитей и смелей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7ED4C2-2545-4DD7-B05B-FC82163DE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096" y="2101931"/>
            <a:ext cx="6096000" cy="44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312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286F28-1B5C-43F3-9614-04F4F559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Федор Тютчев 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D7EBDB-7747-46E8-A6D5-1C0761651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0779" y="1834166"/>
            <a:ext cx="5795159" cy="41020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Смотри, как роща зеленеет,</a:t>
            </a:r>
          </a:p>
          <a:p>
            <a:pPr marL="0" indent="0">
              <a:buNone/>
            </a:pPr>
            <a:r>
              <a:rPr lang="ru-RU" sz="2000" dirty="0"/>
              <a:t>Палящим солнцем облита,</a:t>
            </a:r>
          </a:p>
          <a:p>
            <a:pPr marL="0" indent="0">
              <a:buNone/>
            </a:pPr>
            <a:r>
              <a:rPr lang="ru-RU" sz="2000" dirty="0"/>
              <a:t>А в ней какою негой веет</a:t>
            </a:r>
          </a:p>
          <a:p>
            <a:pPr marL="0" indent="0">
              <a:buNone/>
            </a:pPr>
            <a:r>
              <a:rPr lang="ru-RU" sz="2000" dirty="0"/>
              <a:t>От каждой ветки и листа!</a:t>
            </a:r>
          </a:p>
          <a:p>
            <a:pPr marL="0" indent="0">
              <a:buNone/>
            </a:pPr>
            <a:r>
              <a:rPr lang="ru-RU" sz="2000" dirty="0"/>
              <a:t>Войдем и сядем над корнями</a:t>
            </a:r>
          </a:p>
          <a:p>
            <a:pPr marL="0" indent="0">
              <a:buNone/>
            </a:pPr>
            <a:r>
              <a:rPr lang="ru-RU" sz="2000" dirty="0"/>
              <a:t>Дерев, поимых родником,-</a:t>
            </a:r>
          </a:p>
          <a:p>
            <a:pPr marL="0" indent="0">
              <a:buNone/>
            </a:pPr>
            <a:r>
              <a:rPr lang="ru-RU" sz="2000" dirty="0"/>
              <a:t>Там, где, обвеянный их мглами,</a:t>
            </a:r>
          </a:p>
          <a:p>
            <a:pPr marL="0" indent="0">
              <a:buNone/>
            </a:pPr>
            <a:r>
              <a:rPr lang="ru-RU" sz="2000" dirty="0"/>
              <a:t>Он шепчет в сумраке немом.</a:t>
            </a:r>
          </a:p>
          <a:p>
            <a:pPr marL="0" indent="0">
              <a:buNone/>
            </a:pPr>
            <a:r>
              <a:rPr lang="ru-RU" sz="2000" dirty="0"/>
              <a:t>Над нами бредят их вершины,</a:t>
            </a:r>
          </a:p>
          <a:p>
            <a:pPr marL="0" indent="0">
              <a:buNone/>
            </a:pPr>
            <a:r>
              <a:rPr lang="ru-RU" sz="2000" dirty="0"/>
              <a:t>В полдневный зной погружены,</a:t>
            </a:r>
          </a:p>
          <a:p>
            <a:pPr marL="0" indent="0">
              <a:buNone/>
            </a:pPr>
            <a:r>
              <a:rPr lang="ru-RU" sz="2000" dirty="0"/>
              <a:t>И лишь порою крик орлиный</a:t>
            </a:r>
          </a:p>
          <a:p>
            <a:pPr marL="0" indent="0">
              <a:buNone/>
            </a:pPr>
            <a:r>
              <a:rPr lang="ru-RU" sz="2000" dirty="0"/>
              <a:t>До нас доходит с вышины…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D82CF9-7186-4669-97F2-5E93DC173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03" y="2170677"/>
            <a:ext cx="5545775" cy="410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24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F4015-92AB-439E-BEF4-61021FE1A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Яков Полонский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6B7BB2-AB4B-47BD-9210-55FC148A0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570" y="1834166"/>
            <a:ext cx="5007430" cy="447163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Зной — и все в томительном покое —</a:t>
            </a:r>
          </a:p>
          <a:p>
            <a:pPr marL="0" indent="0">
              <a:buNone/>
            </a:pPr>
            <a:r>
              <a:rPr lang="ru-RU" dirty="0"/>
              <a:t>В пятнах света тени спят в аллее…</a:t>
            </a:r>
          </a:p>
          <a:p>
            <a:pPr marL="0" indent="0">
              <a:buNone/>
            </a:pPr>
            <a:r>
              <a:rPr lang="ru-RU" dirty="0"/>
              <a:t>Только чуткой чудится </a:t>
            </a:r>
            <a:r>
              <a:rPr lang="ru-RU" dirty="0" err="1"/>
              <a:t>лилее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/>
              <a:t>Что гроза таится в этом зное.</a:t>
            </a:r>
          </a:p>
          <a:p>
            <a:pPr marL="0" indent="0">
              <a:buNone/>
            </a:pPr>
            <a:r>
              <a:rPr lang="ru-RU" dirty="0"/>
              <a:t>Бледная, поникла у балкона —</a:t>
            </a:r>
          </a:p>
          <a:p>
            <a:pPr marL="0" indent="0">
              <a:buNone/>
            </a:pPr>
            <a:r>
              <a:rPr lang="ru-RU" dirty="0"/>
              <a:t>Ждет грозы,- и грезится ей, бедной,</a:t>
            </a:r>
          </a:p>
          <a:p>
            <a:pPr marL="0" indent="0">
              <a:buNone/>
            </a:pPr>
            <a:r>
              <a:rPr lang="ru-RU" dirty="0"/>
              <a:t>Что далекой бури призрак бледный</a:t>
            </a:r>
          </a:p>
          <a:p>
            <a:pPr marL="0" indent="0">
              <a:buNone/>
            </a:pPr>
            <a:r>
              <a:rPr lang="ru-RU" dirty="0"/>
              <a:t>Стал темнеть в лазури небосклона…</a:t>
            </a:r>
          </a:p>
          <a:p>
            <a:pPr marL="0" indent="0">
              <a:buNone/>
            </a:pPr>
            <a:r>
              <a:rPr lang="ru-RU" dirty="0"/>
              <a:t>Грезы лета кажутся ей былью,-</a:t>
            </a:r>
          </a:p>
          <a:p>
            <a:pPr marL="0" indent="0">
              <a:buNone/>
            </a:pPr>
            <a:r>
              <a:rPr lang="ru-RU" dirty="0"/>
              <a:t>Гроз и бурь она еще не знает,</a:t>
            </a:r>
          </a:p>
          <a:p>
            <a:pPr marL="0" indent="0">
              <a:buNone/>
            </a:pPr>
            <a:r>
              <a:rPr lang="ru-RU" dirty="0"/>
              <a:t>Ждет… зовет… и жутко замирает,</a:t>
            </a:r>
          </a:p>
          <a:p>
            <a:pPr marL="0" indent="0">
              <a:buNone/>
            </a:pPr>
            <a:r>
              <a:rPr lang="ru-RU" dirty="0"/>
              <a:t>Золотой осыпанная пылью…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69457E-40EF-481A-AA79-5B721E68C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2" y="2101932"/>
            <a:ext cx="6560094" cy="459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33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158DD-1F08-4200-A303-7AE433EAC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Алексей Константинович Толстой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730A4-9561-4931-A707-0E9C8B912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1423" y="2336873"/>
            <a:ext cx="3952759" cy="35993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Колокольчики мои,</a:t>
            </a:r>
          </a:p>
          <a:p>
            <a:pPr marL="0" indent="0">
              <a:buNone/>
            </a:pPr>
            <a:r>
              <a:rPr lang="ru-RU" dirty="0"/>
              <a:t>Цветики степные!</a:t>
            </a:r>
          </a:p>
          <a:p>
            <a:pPr marL="0" indent="0">
              <a:buNone/>
            </a:pPr>
            <a:r>
              <a:rPr lang="ru-RU" dirty="0"/>
              <a:t>Что глядите на меня,</a:t>
            </a:r>
          </a:p>
          <a:p>
            <a:pPr marL="0" indent="0">
              <a:buNone/>
            </a:pPr>
            <a:r>
              <a:rPr lang="ru-RU" dirty="0"/>
              <a:t>Тёмно-голубые?</a:t>
            </a:r>
          </a:p>
          <a:p>
            <a:pPr marL="0" indent="0">
              <a:buNone/>
            </a:pPr>
            <a:r>
              <a:rPr lang="ru-RU" dirty="0"/>
              <a:t>И о чём звените вы</a:t>
            </a:r>
          </a:p>
          <a:p>
            <a:pPr marL="0" indent="0">
              <a:buNone/>
            </a:pPr>
            <a:r>
              <a:rPr lang="ru-RU" dirty="0"/>
              <a:t>В день весёлый мая,</a:t>
            </a:r>
          </a:p>
          <a:p>
            <a:pPr marL="0" indent="0">
              <a:buNone/>
            </a:pPr>
            <a:r>
              <a:rPr lang="ru-RU" dirty="0"/>
              <a:t>Средь некошеной травы</a:t>
            </a:r>
          </a:p>
          <a:p>
            <a:pPr marL="0" indent="0">
              <a:buNone/>
            </a:pPr>
            <a:r>
              <a:rPr lang="ru-RU" dirty="0"/>
              <a:t>Головой качая?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EC4743-2146-4808-9220-4059A531A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59" y="2141476"/>
            <a:ext cx="5985164" cy="399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20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1D9EC-A9D0-4DE7-89F9-0BB801E26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Федор Тютчев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C32C4C-B5CD-4BDF-B1A5-EA96AC4CE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527" y="2360624"/>
            <a:ext cx="4724655" cy="414705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Смотри, как роща зеленеет,</a:t>
            </a:r>
          </a:p>
          <a:p>
            <a:pPr marL="0" indent="0">
              <a:buNone/>
            </a:pPr>
            <a:r>
              <a:rPr lang="ru-RU" dirty="0"/>
              <a:t>Палящим солнцем облита,</a:t>
            </a:r>
          </a:p>
          <a:p>
            <a:pPr marL="0" indent="0">
              <a:buNone/>
            </a:pPr>
            <a:r>
              <a:rPr lang="ru-RU" dirty="0"/>
              <a:t>А в ней какою негой веет</a:t>
            </a:r>
          </a:p>
          <a:p>
            <a:pPr marL="0" indent="0">
              <a:buNone/>
            </a:pPr>
            <a:r>
              <a:rPr lang="ru-RU" dirty="0"/>
              <a:t>От каждой ветки и листа!</a:t>
            </a:r>
          </a:p>
          <a:p>
            <a:pPr marL="0" indent="0">
              <a:buNone/>
            </a:pPr>
            <a:r>
              <a:rPr lang="ru-RU" dirty="0"/>
              <a:t>Войдем и сядем над корнями</a:t>
            </a:r>
          </a:p>
          <a:p>
            <a:pPr marL="0" indent="0">
              <a:buNone/>
            </a:pPr>
            <a:r>
              <a:rPr lang="ru-RU" dirty="0"/>
              <a:t>Дерев, поимых родником,-</a:t>
            </a:r>
          </a:p>
          <a:p>
            <a:pPr marL="0" indent="0">
              <a:buNone/>
            </a:pPr>
            <a:r>
              <a:rPr lang="ru-RU" dirty="0"/>
              <a:t>Там, где, обвеянный их мглами,</a:t>
            </a:r>
          </a:p>
          <a:p>
            <a:pPr marL="0" indent="0">
              <a:buNone/>
            </a:pPr>
            <a:r>
              <a:rPr lang="ru-RU" dirty="0"/>
              <a:t>Он шепчет в сумраке немом.</a:t>
            </a:r>
          </a:p>
          <a:p>
            <a:pPr marL="0" indent="0">
              <a:buNone/>
            </a:pPr>
            <a:r>
              <a:rPr lang="ru-RU" dirty="0"/>
              <a:t>Над нами бредят их вершины,</a:t>
            </a:r>
          </a:p>
          <a:p>
            <a:pPr marL="0" indent="0">
              <a:buNone/>
            </a:pPr>
            <a:r>
              <a:rPr lang="ru-RU" dirty="0"/>
              <a:t>В полдневный зной погружены,</a:t>
            </a:r>
          </a:p>
          <a:p>
            <a:pPr marL="0" indent="0">
              <a:buNone/>
            </a:pPr>
            <a:r>
              <a:rPr lang="ru-RU" dirty="0"/>
              <a:t>И лишь порою крик орлиный</a:t>
            </a:r>
          </a:p>
          <a:p>
            <a:pPr marL="0" indent="0">
              <a:buNone/>
            </a:pPr>
            <a:r>
              <a:rPr lang="ru-RU" dirty="0"/>
              <a:t>До нас доходит с вышины…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96DF97-BA29-42C9-9B79-5F5CDAA18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34" y="2113808"/>
            <a:ext cx="5034082" cy="45914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6431CD-50E3-4DFC-B249-789C19169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34" y="2266208"/>
            <a:ext cx="5034082" cy="459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71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999D33-3640-48F1-8AF4-F4716763D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10D0E7E-7CC1-487B-9A22-A6FDAC2C43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514" y="3429000"/>
            <a:ext cx="4357937" cy="2971800"/>
          </a:xfrm>
        </p:spPr>
      </p:pic>
    </p:spTree>
    <p:extLst>
      <p:ext uri="{BB962C8B-B14F-4D97-AF65-F5344CB8AC3E}">
        <p14:creationId xmlns:p14="http://schemas.microsoft.com/office/powerpoint/2010/main" val="304312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CD4706-B4D1-41F7-B9C1-C717B980A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00CB8D-0897-40CB-8404-859F21E8C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Осень особенно популярна в творчестве поэтов. В одной стороны угасание природы, подготовка к зимнему сну… А с другой – буйство красок, как будто природа перед сном решила удивить весь мир…</a:t>
            </a:r>
          </a:p>
        </p:txBody>
      </p:sp>
    </p:spTree>
    <p:extLst>
      <p:ext uri="{BB962C8B-B14F-4D97-AF65-F5344CB8AC3E}">
        <p14:creationId xmlns:p14="http://schemas.microsoft.com/office/powerpoint/2010/main" val="4082160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19F65-A033-4650-B39E-87DFA901E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Иван Бунин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998FE7-EACA-4AEC-8F26-52C61CEC86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2" y="2030682"/>
            <a:ext cx="5474525" cy="4441370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A8D5F0-8F54-475F-A8D7-B2E048570CB0}"/>
              </a:ext>
            </a:extLst>
          </p:cNvPr>
          <p:cNvSpPr/>
          <p:nvPr/>
        </p:nvSpPr>
        <p:spPr>
          <a:xfrm>
            <a:off x="5973288" y="2256312"/>
            <a:ext cx="54745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ЛИСТОПАД</a:t>
            </a:r>
          </a:p>
          <a:p>
            <a:r>
              <a:rPr lang="ru-RU" dirty="0"/>
              <a:t>Лес, точно терем расписной,</a:t>
            </a:r>
          </a:p>
          <a:p>
            <a:r>
              <a:rPr lang="ru-RU" dirty="0"/>
              <a:t>Лиловый, золотой, багряный,</a:t>
            </a:r>
          </a:p>
          <a:p>
            <a:r>
              <a:rPr lang="ru-RU" dirty="0"/>
              <a:t>Веселой, пестрою стеной</a:t>
            </a:r>
          </a:p>
          <a:p>
            <a:r>
              <a:rPr lang="ru-RU" dirty="0"/>
              <a:t>Стоит над светлою поляной.</a:t>
            </a:r>
          </a:p>
          <a:p>
            <a:r>
              <a:rPr lang="ru-RU" dirty="0"/>
              <a:t>Березы желтою резьбой</a:t>
            </a:r>
          </a:p>
          <a:p>
            <a:r>
              <a:rPr lang="ru-RU" dirty="0"/>
              <a:t>Блестят в лазури голубой,</a:t>
            </a:r>
          </a:p>
          <a:p>
            <a:r>
              <a:rPr lang="ru-RU" dirty="0"/>
              <a:t>Как вышки, елочки темнеют,</a:t>
            </a:r>
          </a:p>
          <a:p>
            <a:r>
              <a:rPr lang="ru-RU" dirty="0"/>
              <a:t>А между кленами синеют</a:t>
            </a:r>
          </a:p>
          <a:p>
            <a:r>
              <a:rPr lang="ru-RU" dirty="0"/>
              <a:t>То там, то здесь в листве сквозной</a:t>
            </a:r>
          </a:p>
          <a:p>
            <a:r>
              <a:rPr lang="ru-RU" dirty="0"/>
              <a:t>Просветы в небо, что оконца.</a:t>
            </a:r>
          </a:p>
          <a:p>
            <a:r>
              <a:rPr lang="ru-RU" dirty="0"/>
              <a:t>Лес пахнет дубом и сосной,</a:t>
            </a:r>
          </a:p>
          <a:p>
            <a:r>
              <a:rPr lang="ru-RU" dirty="0"/>
              <a:t>За лето высох он от солнца,</a:t>
            </a:r>
          </a:p>
          <a:p>
            <a:r>
              <a:rPr lang="ru-RU" dirty="0"/>
              <a:t>И Осень тихою вдовой</a:t>
            </a:r>
          </a:p>
          <a:p>
            <a:r>
              <a:rPr lang="ru-RU" dirty="0"/>
              <a:t>Вступает в пестрый терем свой…</a:t>
            </a:r>
          </a:p>
        </p:txBody>
      </p:sp>
    </p:spTree>
    <p:extLst>
      <p:ext uri="{BB962C8B-B14F-4D97-AF65-F5344CB8AC3E}">
        <p14:creationId xmlns:p14="http://schemas.microsoft.com/office/powerpoint/2010/main" val="2356026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C67B8-63EF-4E28-A696-BBA159719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А. С. Пушкин</a:t>
            </a:r>
            <a:br>
              <a:rPr lang="ru-RU" b="1" dirty="0"/>
            </a:br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910BDB0-4328-46E8-A6FA-86109AE453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11" y="1825625"/>
            <a:ext cx="5142015" cy="4351338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3C20996-0F1C-4CCE-B95E-3CB7DD3A82E1}"/>
              </a:ext>
            </a:extLst>
          </p:cNvPr>
          <p:cNvSpPr/>
          <p:nvPr/>
        </p:nvSpPr>
        <p:spPr>
          <a:xfrm>
            <a:off x="5522026" y="2232560"/>
            <a:ext cx="58307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Унылая пора! Очей очарованье!</a:t>
            </a:r>
            <a:br>
              <a:rPr lang="ru-RU" sz="2400" dirty="0"/>
            </a:br>
            <a:r>
              <a:rPr lang="ru-RU" sz="2400" dirty="0"/>
              <a:t>Приятна мне твоя прощальная краса —</a:t>
            </a:r>
            <a:br>
              <a:rPr lang="ru-RU" sz="2400" dirty="0"/>
            </a:br>
            <a:r>
              <a:rPr lang="ru-RU" sz="2400" dirty="0"/>
              <a:t>Люблю я пышное природы увяданье,</a:t>
            </a:r>
            <a:br>
              <a:rPr lang="ru-RU" sz="2400" dirty="0"/>
            </a:br>
            <a:r>
              <a:rPr lang="ru-RU" sz="2400" dirty="0"/>
              <a:t>В багрец и в золото одетые леса,</a:t>
            </a:r>
            <a:br>
              <a:rPr lang="ru-RU" sz="2400" dirty="0"/>
            </a:br>
            <a:r>
              <a:rPr lang="ru-RU" sz="2400" dirty="0"/>
              <a:t>В их сенях ветра шум и свежее дыханье,</a:t>
            </a:r>
            <a:br>
              <a:rPr lang="ru-RU" sz="2400" dirty="0"/>
            </a:br>
            <a:r>
              <a:rPr lang="ru-RU" sz="2400" dirty="0"/>
              <a:t>И мглой волнистою покрыты небеса,</a:t>
            </a:r>
            <a:br>
              <a:rPr lang="ru-RU" sz="2400" dirty="0"/>
            </a:br>
            <a:r>
              <a:rPr lang="ru-RU" sz="2400" dirty="0"/>
              <a:t>И редкий солнца луч, и первые морозы,</a:t>
            </a:r>
            <a:br>
              <a:rPr lang="ru-RU" sz="2400" dirty="0"/>
            </a:br>
            <a:r>
              <a:rPr lang="ru-RU" sz="2400" dirty="0"/>
              <a:t>И отдаленные седой зимы угрозы.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871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B5F79-D484-480F-82F2-47726ABDF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А.С. Пушкин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14B384D-DFF5-478B-81C0-064650E6A0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8" y="1825625"/>
            <a:ext cx="4595751" cy="4351338"/>
          </a:xfr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F41359-C6BF-4C0C-9CC1-474FBB203AFD}"/>
              </a:ext>
            </a:extLst>
          </p:cNvPr>
          <p:cNvSpPr/>
          <p:nvPr/>
        </p:nvSpPr>
        <p:spPr>
          <a:xfrm>
            <a:off x="5605153" y="2185059"/>
            <a:ext cx="59614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Уж небо осенью дышало,</a:t>
            </a:r>
            <a:br>
              <a:rPr lang="ru-RU" sz="2400" dirty="0"/>
            </a:br>
            <a:r>
              <a:rPr lang="ru-RU" sz="2400" dirty="0"/>
              <a:t>Уж реже солнышко блистало,</a:t>
            </a:r>
            <a:br>
              <a:rPr lang="ru-RU" sz="2400" dirty="0"/>
            </a:br>
            <a:r>
              <a:rPr lang="ru-RU" sz="2400" dirty="0"/>
              <a:t>Короче становился день,</a:t>
            </a:r>
            <a:br>
              <a:rPr lang="ru-RU" sz="2400" dirty="0"/>
            </a:br>
            <a:r>
              <a:rPr lang="ru-RU" sz="2400" dirty="0"/>
              <a:t>Лесов таинственная сень</a:t>
            </a:r>
            <a:br>
              <a:rPr lang="ru-RU" sz="2400" dirty="0"/>
            </a:br>
            <a:r>
              <a:rPr lang="ru-RU" sz="2400" dirty="0"/>
              <a:t>С печальным шумом обнажалась.</a:t>
            </a:r>
            <a:br>
              <a:rPr lang="ru-RU" sz="2400" dirty="0"/>
            </a:br>
            <a:r>
              <a:rPr lang="ru-RU" sz="2400" dirty="0"/>
              <a:t>Ложился на поля туман,</a:t>
            </a:r>
            <a:br>
              <a:rPr lang="ru-RU" sz="2400" dirty="0"/>
            </a:br>
            <a:r>
              <a:rPr lang="ru-RU" sz="2400" dirty="0"/>
              <a:t>Гусей крикливых караван</a:t>
            </a:r>
            <a:br>
              <a:rPr lang="ru-RU" sz="2400" dirty="0"/>
            </a:br>
            <a:r>
              <a:rPr lang="ru-RU" sz="2400" dirty="0"/>
              <a:t>Тянулся к югу: приближалась</a:t>
            </a:r>
            <a:br>
              <a:rPr lang="ru-RU" sz="2400" dirty="0"/>
            </a:br>
            <a:r>
              <a:rPr lang="ru-RU" sz="2400" dirty="0"/>
              <a:t>Довольно скучная пора;</a:t>
            </a:r>
            <a:br>
              <a:rPr lang="ru-RU" sz="2400" dirty="0"/>
            </a:br>
            <a:r>
              <a:rPr lang="ru-RU" sz="2400" dirty="0"/>
              <a:t>Стоял ноябрь уж у двора.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7599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6725F-4691-4948-BB95-5B83D2289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Николай Некрасов  НЕСЖАТАЯ ПОЛОСА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C4DE86-ED01-4084-B8A6-FF82C6D6DA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2113809"/>
            <a:ext cx="4298867" cy="4488872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84130BE-1FF4-4254-B81E-05166CC72BF0}"/>
              </a:ext>
            </a:extLst>
          </p:cNvPr>
          <p:cNvSpPr/>
          <p:nvPr/>
        </p:nvSpPr>
        <p:spPr>
          <a:xfrm>
            <a:off x="4773881" y="1995055"/>
            <a:ext cx="69114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Поздняя осень. </a:t>
            </a:r>
          </a:p>
          <a:p>
            <a:r>
              <a:rPr lang="ru-RU" dirty="0"/>
              <a:t>не сжата полоска одна…</a:t>
            </a:r>
          </a:p>
          <a:p>
            <a:r>
              <a:rPr lang="ru-RU" dirty="0"/>
              <a:t>Грустную думу наводит она.</a:t>
            </a:r>
          </a:p>
          <a:p>
            <a:r>
              <a:rPr lang="ru-RU" dirty="0"/>
              <a:t>Кажется, шепчут колосья друг другу:</a:t>
            </a:r>
          </a:p>
          <a:p>
            <a:r>
              <a:rPr lang="ru-RU" dirty="0"/>
              <a:t>«Скучно нам слушать осеннюю вьюгу,</a:t>
            </a:r>
          </a:p>
          <a:p>
            <a:r>
              <a:rPr lang="ru-RU" dirty="0"/>
              <a:t>Скучно склоняться до самой земли,</a:t>
            </a:r>
          </a:p>
          <a:p>
            <a:r>
              <a:rPr lang="ru-RU" dirty="0"/>
              <a:t>Тучные зерна купая в пыли!</a:t>
            </a:r>
          </a:p>
          <a:p>
            <a:r>
              <a:rPr lang="ru-RU" dirty="0"/>
              <a:t>Нас, что ни ночь, разоряют станицы</a:t>
            </a:r>
          </a:p>
          <a:p>
            <a:r>
              <a:rPr lang="ru-RU" dirty="0"/>
              <a:t>Всякой пролетной прожорливой птицы,</a:t>
            </a:r>
          </a:p>
          <a:p>
            <a:r>
              <a:rPr lang="ru-RU" dirty="0"/>
              <a:t>Заяц нас топчет, и буря нас бьет…</a:t>
            </a:r>
          </a:p>
          <a:p>
            <a:r>
              <a:rPr lang="ru-RU" dirty="0"/>
              <a:t>Где же наш пахарь? чего еще ждет?</a:t>
            </a:r>
          </a:p>
          <a:p>
            <a:r>
              <a:rPr lang="ru-RU" dirty="0"/>
              <a:t>Или мы хуже других уродились?</a:t>
            </a:r>
          </a:p>
          <a:p>
            <a:r>
              <a:rPr lang="ru-RU" dirty="0"/>
              <a:t>Или недружно цвели-колосились?</a:t>
            </a:r>
          </a:p>
          <a:p>
            <a:r>
              <a:rPr lang="ru-RU" dirty="0"/>
              <a:t>Нет! мы не хуже других — и давно</a:t>
            </a:r>
          </a:p>
          <a:p>
            <a:r>
              <a:rPr lang="ru-RU" dirty="0"/>
              <a:t>В нас налилось и созрело зерно.</a:t>
            </a:r>
          </a:p>
          <a:p>
            <a:r>
              <a:rPr lang="ru-RU" dirty="0"/>
              <a:t>Не для того же пахал он и сеял</a:t>
            </a:r>
          </a:p>
          <a:p>
            <a:r>
              <a:rPr lang="ru-RU" dirty="0"/>
              <a:t>Чтобы нас ветер осенний развеял</a:t>
            </a:r>
          </a:p>
        </p:txBody>
      </p:sp>
    </p:spTree>
    <p:extLst>
      <p:ext uri="{BB962C8B-B14F-4D97-AF65-F5344CB8AC3E}">
        <p14:creationId xmlns:p14="http://schemas.microsoft.com/office/powerpoint/2010/main" val="822082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F3261-3420-4675-AA46-69934C655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Сергей Есенин  «Белая береза»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8C76C5-72E4-4990-8F95-BABFA95894B7}"/>
              </a:ext>
            </a:extLst>
          </p:cNvPr>
          <p:cNvSpPr/>
          <p:nvPr/>
        </p:nvSpPr>
        <p:spPr>
          <a:xfrm>
            <a:off x="6341422" y="2413338"/>
            <a:ext cx="533202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Белая береза под моим окном</a:t>
            </a:r>
          </a:p>
          <a:p>
            <a:r>
              <a:rPr lang="ru-RU" sz="2400" dirty="0"/>
              <a:t>Принакрылась снегом, точно серебром.</a:t>
            </a:r>
          </a:p>
          <a:p>
            <a:r>
              <a:rPr lang="ru-RU" sz="2400" dirty="0"/>
              <a:t>На пушистых ветках снежною каймой</a:t>
            </a:r>
          </a:p>
          <a:p>
            <a:r>
              <a:rPr lang="ru-RU" sz="2400" dirty="0"/>
              <a:t>Распустились кисти белой бахромой.</a:t>
            </a:r>
          </a:p>
          <a:p>
            <a:r>
              <a:rPr lang="ru-RU" sz="2400" dirty="0"/>
              <a:t>И стоит береза в сонной тишине,</a:t>
            </a:r>
          </a:p>
          <a:p>
            <a:r>
              <a:rPr lang="ru-RU" sz="2400" dirty="0"/>
              <a:t>И горят снежинки в золотом огне.</a:t>
            </a:r>
          </a:p>
          <a:p>
            <a:r>
              <a:rPr lang="ru-RU" sz="2400" dirty="0"/>
              <a:t>А заря, лениво обходя кругом,</a:t>
            </a:r>
          </a:p>
          <a:p>
            <a:r>
              <a:rPr lang="ru-RU" sz="2400" dirty="0"/>
              <a:t>Обсыпает ветки новым серебром.</a:t>
            </a:r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84B766C-EE93-4EF3-A8DD-D65EE857D2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10" y="2203521"/>
            <a:ext cx="5606677" cy="4154983"/>
          </a:xfrm>
        </p:spPr>
      </p:pic>
    </p:spTree>
    <p:extLst>
      <p:ext uri="{BB962C8B-B14F-4D97-AF65-F5344CB8AC3E}">
        <p14:creationId xmlns:p14="http://schemas.microsoft.com/office/powerpoint/2010/main" val="7446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20C2D-32AE-40E1-9870-EA1877976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Зима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005BAF-570E-4521-ADF5-16A5BF8A2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Зима прекрасна и сказочно красива. Природа спит глубоким ровным сном и ей надо хорошенько отдохнуть ….</a:t>
            </a:r>
          </a:p>
          <a:p>
            <a:pPr marL="0" indent="0">
              <a:buNone/>
            </a:pPr>
            <a:r>
              <a:rPr lang="ru-RU" sz="4000" dirty="0"/>
              <a:t>Спит и видит чудесные сны…</a:t>
            </a:r>
          </a:p>
        </p:txBody>
      </p:sp>
    </p:spTree>
    <p:extLst>
      <p:ext uri="{BB962C8B-B14F-4D97-AF65-F5344CB8AC3E}">
        <p14:creationId xmlns:p14="http://schemas.microsoft.com/office/powerpoint/2010/main" val="3337205933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303</TotalTime>
  <Words>1109</Words>
  <Application>Microsoft Office PowerPoint</Application>
  <PresentationFormat>Широкоэкранный</PresentationFormat>
  <Paragraphs>233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Trebuchet MS</vt:lpstr>
      <vt:lpstr>Берлин</vt:lpstr>
      <vt:lpstr>Времена года в поэзии 19 - 20 века</vt:lpstr>
      <vt:lpstr>Времена года в поэзии 19-20 века</vt:lpstr>
      <vt:lpstr>Осень</vt:lpstr>
      <vt:lpstr>Иван Бунин</vt:lpstr>
      <vt:lpstr>А. С. Пушкин </vt:lpstr>
      <vt:lpstr>А.С. Пушкин</vt:lpstr>
      <vt:lpstr>Николай Некрасов  НЕСЖАТАЯ ПОЛОСА </vt:lpstr>
      <vt:lpstr>Сергей Есенин  «Белая береза»</vt:lpstr>
      <vt:lpstr>Зима</vt:lpstr>
      <vt:lpstr>Афанасий Фет</vt:lpstr>
      <vt:lpstr>Федор Тютчев</vt:lpstr>
      <vt:lpstr>Сергей Есенин</vt:lpstr>
      <vt:lpstr>А.С. Пушкин</vt:lpstr>
      <vt:lpstr>Весна</vt:lpstr>
      <vt:lpstr>Евгений Баратынский        Весна</vt:lpstr>
      <vt:lpstr>Аполлон Майков</vt:lpstr>
      <vt:lpstr>Алексей Плещеев </vt:lpstr>
      <vt:lpstr>Алексей Плещеев </vt:lpstr>
      <vt:lpstr>Лето</vt:lpstr>
      <vt:lpstr>Федор Тютчев              Гроза </vt:lpstr>
      <vt:lpstr>Федор Тютчев   </vt:lpstr>
      <vt:lpstr>Яков Полонский </vt:lpstr>
      <vt:lpstr>Алексей Константинович Толстой</vt:lpstr>
      <vt:lpstr>Федор Тютчев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 в поэзии  19 века</dc:title>
  <dc:creator>Учитель</dc:creator>
  <cp:lastModifiedBy>Учитель</cp:lastModifiedBy>
  <cp:revision>21</cp:revision>
  <dcterms:created xsi:type="dcterms:W3CDTF">2023-02-06T12:56:23Z</dcterms:created>
  <dcterms:modified xsi:type="dcterms:W3CDTF">2023-02-07T07:20:18Z</dcterms:modified>
</cp:coreProperties>
</file>