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26" autoAdjust="0"/>
    <p:restoredTop sz="94660"/>
  </p:normalViewPr>
  <p:slideViewPr>
    <p:cSldViewPr snapToGrid="0">
      <p:cViewPr varScale="1">
        <p:scale>
          <a:sx n="83" d="100"/>
          <a:sy n="83" d="100"/>
        </p:scale>
        <p:origin x="653" y="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E3BCA9-8E66-4F35-B5CB-69001CA06F39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DA9292-8968-4242-BED8-17AF6CC30A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447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A9292-8968-4242-BED8-17AF6CC30A2D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138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A8F3-3829-4E71-983E-36AFEC4321C4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DC862-ADE2-4E2E-9BDB-B38A732AF9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110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A8F3-3829-4E71-983E-36AFEC4321C4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DC862-ADE2-4E2E-9BDB-B38A732AF9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797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A8F3-3829-4E71-983E-36AFEC4321C4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DC862-ADE2-4E2E-9BDB-B38A732AF9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883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18415" cmpd="sng">
                  <a:solidFill>
                    <a:srgbClr val="0066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n>
                  <a:noFill/>
                </a:ln>
                <a:solidFill>
                  <a:srgbClr val="0000CC"/>
                </a:solidFill>
              </a:defRPr>
            </a:lvl1pPr>
            <a:lvl2pPr>
              <a:defRPr>
                <a:ln>
                  <a:noFill/>
                </a:ln>
                <a:solidFill>
                  <a:srgbClr val="0000CC"/>
                </a:solidFill>
              </a:defRPr>
            </a:lvl2pPr>
            <a:lvl3pPr>
              <a:defRPr>
                <a:ln>
                  <a:noFill/>
                </a:ln>
                <a:solidFill>
                  <a:srgbClr val="0000CC"/>
                </a:solidFill>
              </a:defRPr>
            </a:lvl3pPr>
            <a:lvl4pPr>
              <a:defRPr>
                <a:ln>
                  <a:noFill/>
                </a:ln>
                <a:solidFill>
                  <a:srgbClr val="0000CC"/>
                </a:solidFill>
              </a:defRPr>
            </a:lvl4pPr>
            <a:lvl5pPr>
              <a:defRPr>
                <a:ln>
                  <a:noFill/>
                </a:ln>
                <a:solidFill>
                  <a:srgbClr val="0000CC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A8F3-3829-4E71-983E-36AFEC4321C4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DC862-ADE2-4E2E-9BDB-B38A732AF9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7492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A8F3-3829-4E71-983E-36AFEC4321C4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DC862-ADE2-4E2E-9BDB-B38A732AF9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705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A8F3-3829-4E71-983E-36AFEC4321C4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DC862-ADE2-4E2E-9BDB-B38A732AF9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671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A8F3-3829-4E71-983E-36AFEC4321C4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DC862-ADE2-4E2E-9BDB-B38A732AF9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146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A8F3-3829-4E71-983E-36AFEC4321C4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DC862-ADE2-4E2E-9BDB-B38A732AF9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2833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A8F3-3829-4E71-983E-36AFEC4321C4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DC862-ADE2-4E2E-9BDB-B38A732AF9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886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A8F3-3829-4E71-983E-36AFEC4321C4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DC862-ADE2-4E2E-9BDB-B38A732AF9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396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A8F3-3829-4E71-983E-36AFEC4321C4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DC862-ADE2-4E2E-9BDB-B38A732AF9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559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EA8F3-3829-4E71-983E-36AFEC4321C4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2DC862-ADE2-4E2E-9BDB-B38A732AF92B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0"/>
            <a:ext cx="12192000" cy="7010400"/>
          </a:xfrm>
          <a:prstGeom prst="rect">
            <a:avLst/>
          </a:prstGeom>
          <a:gradFill flip="none" rotWithShape="1">
            <a:gsLst>
              <a:gs pos="100000">
                <a:srgbClr val="03D4A8">
                  <a:alpha val="18000"/>
                </a:srgbClr>
              </a:gs>
              <a:gs pos="25000">
                <a:srgbClr val="21D6E0">
                  <a:alpha val="23000"/>
                </a:srgbClr>
              </a:gs>
              <a:gs pos="75000">
                <a:srgbClr val="0087E6">
                  <a:alpha val="25000"/>
                </a:srgbClr>
              </a:gs>
              <a:gs pos="100000">
                <a:srgbClr val="005CBF">
                  <a:alpha val="25999"/>
                </a:srgb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 sz="1800"/>
          </a:p>
        </p:txBody>
      </p:sp>
    </p:spTree>
    <p:extLst>
      <p:ext uri="{BB962C8B-B14F-4D97-AF65-F5344CB8AC3E}">
        <p14:creationId xmlns:p14="http://schemas.microsoft.com/office/powerpoint/2010/main" val="1947094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89891" y="1747260"/>
            <a:ext cx="10363200" cy="1470025"/>
          </a:xfrm>
        </p:spPr>
        <p:txBody>
          <a:bodyPr>
            <a:noAutofit/>
          </a:bodyPr>
          <a:lstStyle/>
          <a:p>
            <a:r>
              <a:rPr lang="ru-RU" sz="4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4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ПСИХОЛОГИЧЕСКИХ ИДЕЙ В НОВОЕ ВРЕМЯ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16435" y="5225473"/>
            <a:ext cx="4895273" cy="676563"/>
          </a:xfrm>
        </p:spPr>
        <p:txBody>
          <a:bodyPr/>
          <a:lstStyle/>
          <a:p>
            <a:r>
              <a:rPr lang="ru-RU" dirty="0" smtClean="0"/>
              <a:t>Выполнила: Летягина Л.Р.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206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65018" y="787830"/>
            <a:ext cx="1130530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трудах мыслителей Нового времени были заложены методологические основы развития психологии, ее предмета и методов исследования. Психология становится </a:t>
            </a:r>
            <a:r>
              <a:rPr lang="ru-RU" sz="36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наукой о сознании</a:t>
            </a: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что позволяет отделить предмет психологии от предмета богословия в исследованиях души и ее функций. Идеи, заложенные мыслителями Нового времени, определили развитие научной мысли последующих эпох.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1298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3174857"/>
            <a:ext cx="10972800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4313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2581" y="554182"/>
            <a:ext cx="10972800" cy="665018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Направления, намеченные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еще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античности: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2581" y="1236092"/>
            <a:ext cx="11582401" cy="47218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marR="173355" lvl="1" indent="-285750" algn="just">
              <a:spcAft>
                <a:spcPts val="0"/>
              </a:spcAft>
              <a:buSzPts val="1400"/>
              <a:buFont typeface="Symbol" panose="05050102010706020507" pitchFamily="18" charset="2"/>
              <a:buChar char=""/>
              <a:tabLst>
                <a:tab pos="623570" algn="l"/>
              </a:tabLst>
            </a:pPr>
            <a:r>
              <a:rPr lang="ru-RU" sz="2000" b="1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Материализм,</a:t>
            </a:r>
            <a:r>
              <a:rPr lang="ru-RU" sz="2000" b="1" spc="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утверждающий</a:t>
            </a:r>
            <a:r>
              <a:rPr lang="ru-RU" sz="2000" spc="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вещественную</a:t>
            </a:r>
            <a:r>
              <a:rPr lang="ru-RU" sz="2000" spc="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природу</a:t>
            </a:r>
            <a:r>
              <a:rPr lang="ru-RU" sz="2000" spc="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психики</a:t>
            </a:r>
            <a:r>
              <a:rPr lang="ru-RU" sz="2000" spc="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и</a:t>
            </a:r>
            <a:r>
              <a:rPr lang="ru-RU" sz="2000" spc="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её</a:t>
            </a:r>
            <a:r>
              <a:rPr lang="ru-RU" sz="2000" spc="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подчинение законам природы (</a:t>
            </a:r>
            <a:r>
              <a:rPr lang="ru-RU" sz="2000" dirty="0" err="1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Ф.Бэкон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Р.Декарт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Б.Спиноза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Т.Гоббс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Дж.Локк</a:t>
            </a:r>
            <a:r>
              <a:rPr lang="ru-RU" sz="2000" spc="-33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и др.).</a:t>
            </a:r>
            <a:endParaRPr lang="ru-RU" sz="1600" dirty="0">
              <a:latin typeface="Times New Roman" panose="02020603050405020304" pitchFamily="18" charset="0"/>
              <a:ea typeface="Symbol" panose="05050102010706020507" pitchFamily="18" charset="2"/>
              <a:cs typeface="Symbol" panose="05050102010706020507" pitchFamily="18" charset="2"/>
            </a:endParaRPr>
          </a:p>
          <a:p>
            <a:pPr marL="742950" marR="170815" lvl="1" indent="-285750" algn="just">
              <a:spcAft>
                <a:spcPts val="0"/>
              </a:spcAft>
              <a:buSzPts val="1400"/>
              <a:buFont typeface="Symbol" panose="05050102010706020507" pitchFamily="18" charset="2"/>
              <a:buChar char=""/>
              <a:tabLst>
                <a:tab pos="623570" algn="l"/>
              </a:tabLst>
            </a:pPr>
            <a:r>
              <a:rPr lang="ru-RU" sz="2000" b="1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Идеализм,</a:t>
            </a:r>
            <a:r>
              <a:rPr lang="ru-RU" sz="2000" b="1" spc="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утверждающий</a:t>
            </a:r>
            <a:r>
              <a:rPr lang="ru-RU" sz="2000" spc="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духовное</a:t>
            </a:r>
            <a:r>
              <a:rPr lang="ru-RU" sz="2000" spc="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начало</a:t>
            </a:r>
            <a:r>
              <a:rPr lang="ru-RU" sz="2000" spc="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всего</a:t>
            </a:r>
            <a:r>
              <a:rPr lang="ru-RU" sz="2000" spc="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материального,</a:t>
            </a:r>
            <a:r>
              <a:rPr lang="ru-RU" sz="2000" spc="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независимость</a:t>
            </a:r>
            <a:r>
              <a:rPr lang="ru-RU" sz="2000" spc="-1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психики</a:t>
            </a:r>
            <a:r>
              <a:rPr lang="ru-RU" sz="2000" spc="-1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от</a:t>
            </a:r>
            <a:r>
              <a:rPr lang="ru-RU" sz="2000" spc="-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телесной природы.</a:t>
            </a:r>
            <a:endParaRPr lang="ru-RU" sz="1600" dirty="0">
              <a:latin typeface="Times New Roman" panose="02020603050405020304" pitchFamily="18" charset="0"/>
              <a:ea typeface="Symbol" panose="05050102010706020507" pitchFamily="18" charset="2"/>
              <a:cs typeface="Symbol" panose="05050102010706020507" pitchFamily="18" charset="2"/>
            </a:endParaRPr>
          </a:p>
          <a:p>
            <a:pPr marL="172720" marR="176530" indent="324485" algn="just"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вопросе о соотношении органов чувств и разума в познании наметились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два</a:t>
            </a:r>
            <a:r>
              <a:rPr lang="ru-RU" sz="2000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основных</a:t>
            </a:r>
            <a:r>
              <a:rPr lang="ru-RU" sz="2000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направления:</a:t>
            </a:r>
          </a:p>
          <a:p>
            <a:pPr marL="742950" marR="172085" lvl="1" indent="-285750" algn="just">
              <a:spcAft>
                <a:spcPts val="0"/>
              </a:spcAft>
              <a:buSzPts val="1400"/>
              <a:buFont typeface="Symbol" panose="05050102010706020507" pitchFamily="18" charset="2"/>
              <a:buChar char=""/>
              <a:tabLst>
                <a:tab pos="623570" algn="l"/>
              </a:tabLst>
            </a:pP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Приоритет чувственного опыта утверждался в направлениях </a:t>
            </a:r>
            <a:r>
              <a:rPr lang="ru-RU" sz="2000" b="1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сенсуализм</a:t>
            </a:r>
            <a:r>
              <a:rPr lang="ru-RU" sz="2000" b="1" spc="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(органы чувств)/ </a:t>
            </a:r>
            <a:r>
              <a:rPr lang="ru-RU" sz="2000" b="1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эмпиризм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(проверка данных органов чувств опытным путем)</a:t>
            </a:r>
            <a:r>
              <a:rPr lang="ru-RU" sz="2000" spc="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(Ф.</a:t>
            </a:r>
            <a:r>
              <a:rPr lang="ru-RU" sz="2000" spc="-1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Бэкон,</a:t>
            </a:r>
            <a:r>
              <a:rPr lang="ru-RU" sz="2000" spc="-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Т.</a:t>
            </a:r>
            <a:r>
              <a:rPr lang="ru-RU" sz="2000" spc="-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Гоббс,</a:t>
            </a:r>
            <a:r>
              <a:rPr lang="ru-RU" sz="2000" spc="-1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Д.</a:t>
            </a:r>
            <a:r>
              <a:rPr lang="ru-RU" sz="2000" spc="-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Локк).</a:t>
            </a:r>
            <a:endParaRPr lang="ru-RU" sz="1600" dirty="0">
              <a:latin typeface="Times New Roman" panose="02020603050405020304" pitchFamily="18" charset="0"/>
              <a:ea typeface="Symbol" panose="05050102010706020507" pitchFamily="18" charset="2"/>
              <a:cs typeface="Symbol" panose="05050102010706020507" pitchFamily="18" charset="2"/>
            </a:endParaRPr>
          </a:p>
          <a:p>
            <a:pPr marL="742950" lvl="1" indent="-285750" algn="just">
              <a:lnSpc>
                <a:spcPts val="1700"/>
              </a:lnSpc>
              <a:spcAft>
                <a:spcPts val="0"/>
              </a:spcAft>
              <a:buSzPts val="1400"/>
              <a:buFont typeface="Symbol" panose="05050102010706020507" pitchFamily="18" charset="2"/>
              <a:buChar char=""/>
              <a:tabLst>
                <a:tab pos="623570" algn="l"/>
              </a:tabLst>
            </a:pP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Интеллектуальное  </a:t>
            </a:r>
            <a:r>
              <a:rPr lang="ru-RU" sz="2000" spc="9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происхождение   </a:t>
            </a:r>
            <a:r>
              <a:rPr lang="ru-RU" sz="2000" spc="7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знаний   </a:t>
            </a:r>
            <a:r>
              <a:rPr lang="ru-RU" sz="2000" spc="9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отстаивал   </a:t>
            </a:r>
            <a:r>
              <a:rPr lang="ru-RU" sz="2000" spc="11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рационализм</a:t>
            </a:r>
            <a:endParaRPr lang="ru-RU" sz="1600" dirty="0">
              <a:latin typeface="Times New Roman" panose="02020603050405020304" pitchFamily="18" charset="0"/>
              <a:ea typeface="Symbol" panose="05050102010706020507" pitchFamily="18" charset="2"/>
              <a:cs typeface="Symbol" panose="05050102010706020507" pitchFamily="18" charset="2"/>
            </a:endParaRPr>
          </a:p>
          <a:p>
            <a:pPr marL="172720" indent="324485" algn="just">
              <a:lnSpc>
                <a:spcPts val="161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(Р.</a:t>
            </a:r>
            <a:r>
              <a:rPr lang="ru-RU" sz="2000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Декарт,</a:t>
            </a:r>
            <a:r>
              <a:rPr lang="ru-RU" sz="20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Б.</a:t>
            </a:r>
            <a:r>
              <a:rPr lang="ru-RU" sz="20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Спиноза,</a:t>
            </a:r>
            <a:r>
              <a:rPr lang="ru-RU" sz="20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Г.</a:t>
            </a:r>
            <a:r>
              <a:rPr lang="ru-RU" sz="20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Лейбниц).</a:t>
            </a:r>
          </a:p>
          <a:p>
            <a:pPr marL="497840" indent="324485" algn="just"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ru-RU" sz="2000" spc="20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основании</a:t>
            </a:r>
            <a:r>
              <a:rPr lang="ru-RU" sz="2000" spc="5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разных</a:t>
            </a:r>
            <a:r>
              <a:rPr lang="ru-RU" sz="2000" spc="55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источников</a:t>
            </a:r>
            <a:r>
              <a:rPr lang="ru-RU" sz="2000" spc="54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происхождения</a:t>
            </a:r>
            <a:r>
              <a:rPr lang="ru-RU" sz="2000" spc="5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знаний,</a:t>
            </a:r>
            <a:r>
              <a:rPr lang="ru-RU" sz="2000" spc="54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выделились</a:t>
            </a:r>
          </a:p>
          <a:p>
            <a:pPr marL="172720" marR="1063625" algn="just">
              <a:lnSpc>
                <a:spcPts val="1595"/>
              </a:lnSpc>
              <a:spcBef>
                <a:spcPts val="20"/>
              </a:spcBef>
              <a:spcAft>
                <a:spcPts val="0"/>
              </a:spcAft>
            </a:pPr>
            <a:r>
              <a:rPr lang="ru-RU" sz="2000" b="1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методы</a:t>
            </a:r>
            <a:r>
              <a:rPr lang="ru-RU" sz="2000" b="1" kern="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познания:</a:t>
            </a:r>
          </a:p>
          <a:p>
            <a:pPr marL="742950" marR="173355" lvl="1" indent="-285750" algn="just">
              <a:spcAft>
                <a:spcPts val="0"/>
              </a:spcAft>
              <a:buSzPts val="1400"/>
              <a:buFont typeface="Symbol" panose="05050102010706020507" pitchFamily="18" charset="2"/>
              <a:buChar char=""/>
              <a:tabLst>
                <a:tab pos="804545" algn="l"/>
              </a:tabLst>
            </a:pPr>
            <a:r>
              <a:rPr lang="ru-RU" sz="2000" b="1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Индукция</a:t>
            </a:r>
            <a:r>
              <a:rPr lang="ru-RU" sz="2000" b="1" spc="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–</a:t>
            </a:r>
            <a:r>
              <a:rPr lang="ru-RU" sz="2000" spc="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анализ</a:t>
            </a:r>
            <a:r>
              <a:rPr lang="ru-RU" sz="2000" spc="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фактов</a:t>
            </a:r>
            <a:r>
              <a:rPr lang="ru-RU" sz="2000" spc="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в</a:t>
            </a:r>
            <a:r>
              <a:rPr lang="ru-RU" sz="2000" spc="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направлении</a:t>
            </a:r>
            <a:r>
              <a:rPr lang="ru-RU" sz="2000" spc="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от</a:t>
            </a:r>
            <a:r>
              <a:rPr lang="ru-RU" sz="2000" spc="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частного</a:t>
            </a:r>
            <a:r>
              <a:rPr lang="ru-RU" sz="2000" spc="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к</a:t>
            </a:r>
            <a:r>
              <a:rPr lang="ru-RU" sz="2000" spc="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общему</a:t>
            </a:r>
            <a:r>
              <a:rPr lang="ru-RU" sz="2000" spc="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(характерно в</a:t>
            </a:r>
            <a:r>
              <a:rPr lang="ru-RU" sz="2000" spc="-2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рамках</a:t>
            </a:r>
            <a:r>
              <a:rPr lang="ru-RU" sz="2000" spc="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сенсуализма/эмпиризма).</a:t>
            </a:r>
            <a:endParaRPr lang="ru-RU" sz="1600" dirty="0">
              <a:latin typeface="Times New Roman" panose="02020603050405020304" pitchFamily="18" charset="0"/>
              <a:ea typeface="Symbol" panose="05050102010706020507" pitchFamily="18" charset="2"/>
              <a:cs typeface="Symbol" panose="05050102010706020507" pitchFamily="18" charset="2"/>
            </a:endParaRPr>
          </a:p>
          <a:p>
            <a:pPr marL="742950" marR="175260" lvl="1" indent="-285750" algn="just">
              <a:spcAft>
                <a:spcPts val="0"/>
              </a:spcAft>
              <a:buSzPts val="1400"/>
              <a:buFont typeface="Symbol" panose="05050102010706020507" pitchFamily="18" charset="2"/>
              <a:buChar char=""/>
              <a:tabLst>
                <a:tab pos="804545" algn="l"/>
              </a:tabLst>
            </a:pPr>
            <a:r>
              <a:rPr lang="ru-RU" sz="2000" b="1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Дедукция</a:t>
            </a:r>
            <a:r>
              <a:rPr lang="ru-RU" sz="2000" b="1" spc="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–</a:t>
            </a:r>
            <a:r>
              <a:rPr lang="ru-RU" sz="2000" spc="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анализ</a:t>
            </a:r>
            <a:r>
              <a:rPr lang="ru-RU" sz="2000" spc="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фактов</a:t>
            </a:r>
            <a:r>
              <a:rPr lang="ru-RU" sz="2000" spc="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в</a:t>
            </a:r>
            <a:r>
              <a:rPr lang="ru-RU" sz="2000" spc="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направлении</a:t>
            </a:r>
            <a:r>
              <a:rPr lang="ru-RU" sz="2000" spc="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от</a:t>
            </a:r>
            <a:r>
              <a:rPr lang="ru-RU" sz="2000" spc="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общего</a:t>
            </a:r>
            <a:r>
              <a:rPr lang="ru-RU" sz="2000" spc="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к</a:t>
            </a:r>
            <a:r>
              <a:rPr lang="ru-RU" sz="2000" spc="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частному</a:t>
            </a:r>
            <a:r>
              <a:rPr lang="ru-RU" sz="2000" spc="5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(характерно</a:t>
            </a:r>
            <a:r>
              <a:rPr lang="ru-RU" sz="2000" spc="-2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для рационалистов).</a:t>
            </a:r>
            <a:endParaRPr lang="ru-RU" sz="1600" dirty="0">
              <a:effectLst/>
              <a:latin typeface="Times New Roman" panose="02020603050405020304" pitchFamily="18" charset="0"/>
              <a:ea typeface="Symbol" panose="05050102010706020507" pitchFamily="18" charset="2"/>
              <a:cs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36273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Френсис </a:t>
            </a:r>
            <a:r>
              <a:rPr lang="ru-RU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Бэкон </a:t>
            </a:r>
            <a:r>
              <a:rPr lang="ru-RU" b="1" i="1" dirty="0"/>
              <a:t>(1561-1626)</a:t>
            </a:r>
            <a:r>
              <a:rPr lang="ru-RU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avatars.dzeninfra.ru/get-zen_doc/175604/pub_616a88c345dde444152d542c_616a8aeafe36257c3febc21d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93" y="1417639"/>
            <a:ext cx="5293880" cy="5287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849505" y="1222122"/>
            <a:ext cx="6096000" cy="61247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172720" marR="170180" indent="324485" algn="just">
              <a:spcAft>
                <a:spcPts val="0"/>
              </a:spcAft>
            </a:pPr>
            <a:r>
              <a:rPr lang="ru-RU" sz="28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Определил цель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новой науки</a:t>
            </a:r>
            <a:r>
              <a:rPr lang="ru-RU" sz="28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покорение</a:t>
            </a:r>
            <a:r>
              <a:rPr lang="ru-RU" sz="28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природы</a:t>
            </a:r>
            <a:r>
              <a:rPr lang="ru-RU" sz="2800" spc="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8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усовершенствование</a:t>
            </a:r>
            <a:r>
              <a:rPr lang="ru-RU" sz="28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человека</a:t>
            </a:r>
            <a:r>
              <a:rPr lang="ru-RU" sz="28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(вместо</a:t>
            </a:r>
            <a:r>
              <a:rPr lang="ru-RU" sz="28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обоснования</a:t>
            </a:r>
            <a:r>
              <a:rPr lang="ru-RU" sz="28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религиозных</a:t>
            </a:r>
            <a:r>
              <a:rPr lang="ru-RU" sz="28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догматов);</a:t>
            </a:r>
          </a:p>
          <a:p>
            <a:pPr marL="172720" marR="170180" indent="324485" algn="just">
              <a:spcAft>
                <a:spcPts val="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Разработал</a:t>
            </a:r>
            <a:r>
              <a:rPr lang="ru-RU" sz="28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программу</a:t>
            </a:r>
            <a:r>
              <a:rPr lang="ru-RU" sz="2800" spc="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перестройки</a:t>
            </a:r>
            <a:r>
              <a:rPr lang="ru-RU" sz="28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всей</a:t>
            </a:r>
            <a:r>
              <a:rPr lang="ru-RU" sz="28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системы научного знания, названную </a:t>
            </a:r>
            <a:r>
              <a:rPr lang="ru-RU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«Новый органон»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sz="28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72720" marR="170180" indent="324485" algn="just">
              <a:spcAft>
                <a:spcPts val="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Провозгласил </a:t>
            </a:r>
            <a:r>
              <a:rPr lang="ru-RU" sz="28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эксперимент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</a:t>
            </a:r>
            <a:r>
              <a:rPr lang="ru-RU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индуктивную </a:t>
            </a:r>
            <a:r>
              <a:rPr lang="ru-RU" sz="28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логику.</a:t>
            </a:r>
          </a:p>
          <a:p>
            <a:pPr marL="172720" marR="170180" indent="324485" algn="just"/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Посвятил</a:t>
            </a:r>
            <a:r>
              <a:rPr lang="ru-RU" sz="2800" spc="-1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труд</a:t>
            </a:r>
            <a:r>
              <a:rPr lang="ru-RU" sz="2800" spc="1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«Учение об идолах»</a:t>
            </a:r>
            <a:r>
              <a:rPr lang="ru-RU" sz="28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8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72720" marR="170180" indent="324485" algn="just">
              <a:spcAft>
                <a:spcPts val="0"/>
              </a:spcAft>
            </a:pP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610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929564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Томас </a:t>
            </a:r>
            <a:r>
              <a:rPr lang="ru-RU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Гоббс </a:t>
            </a:r>
            <a:r>
              <a:rPr lang="ru-RU" b="1" i="1" dirty="0"/>
              <a:t>(1588-1679)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masterokblog.ru/wp-content/uploads/terraoko-20190819557-16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885" y="1204202"/>
            <a:ext cx="5109152" cy="5459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495636" y="1204202"/>
            <a:ext cx="669636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писывал</a:t>
            </a:r>
            <a:r>
              <a:rPr lang="ru-RU" sz="2000" spc="20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человеческое</a:t>
            </a:r>
            <a:r>
              <a:rPr lang="ru-RU" sz="2000" spc="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тело,</a:t>
            </a:r>
            <a:r>
              <a:rPr lang="ru-RU" sz="2000" spc="21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как</a:t>
            </a:r>
            <a:r>
              <a:rPr lang="ru-RU" sz="2000" spc="20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механизм,</a:t>
            </a:r>
            <a:r>
              <a:rPr lang="ru-RU" sz="2000" spc="-3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работающий</a:t>
            </a:r>
            <a:r>
              <a:rPr lang="ru-RU" sz="2000" spc="26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от</a:t>
            </a:r>
            <a:r>
              <a:rPr lang="ru-RU" sz="2000" spc="25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внешних</a:t>
            </a:r>
            <a:r>
              <a:rPr lang="ru-RU" sz="2000" spc="26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материальных</a:t>
            </a:r>
            <a:r>
              <a:rPr lang="ru-RU" sz="2000" spc="26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воздействий,</a:t>
            </a:r>
            <a:r>
              <a:rPr lang="ru-RU" sz="2000" spc="25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которые</a:t>
            </a:r>
            <a:r>
              <a:rPr lang="ru-RU" sz="2000" spc="26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(как</a:t>
            </a:r>
            <a:r>
              <a:rPr lang="ru-RU" sz="2000" spc="26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тень)</a:t>
            </a:r>
            <a:r>
              <a:rPr lang="ru-RU" sz="2000" spc="-3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отражаются</a:t>
            </a:r>
            <a:r>
              <a:rPr lang="ru-RU" sz="2000" spc="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spc="19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виде</a:t>
            </a:r>
            <a:r>
              <a:rPr lang="ru-RU" sz="2000" spc="19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ощущений</a:t>
            </a:r>
            <a:r>
              <a:rPr lang="ru-RU" sz="2000" b="1" spc="20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spc="19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органах</a:t>
            </a:r>
            <a:r>
              <a:rPr lang="ru-RU" sz="2000" spc="19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чувств;</a:t>
            </a:r>
            <a:r>
              <a:rPr lang="ru-RU" sz="2000" spc="20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затем,</a:t>
            </a:r>
            <a:r>
              <a:rPr lang="ru-RU" sz="2000" spc="2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как</a:t>
            </a:r>
            <a:r>
              <a:rPr lang="ru-RU" sz="2000" spc="19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еще</a:t>
            </a:r>
            <a:r>
              <a:rPr lang="ru-RU" sz="2000" spc="20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более</a:t>
            </a:r>
            <a:r>
              <a:rPr lang="ru-RU" sz="2000" spc="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слабая</a:t>
            </a:r>
            <a:r>
              <a:rPr lang="ru-RU" sz="2000" spc="-3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тень</a:t>
            </a:r>
            <a:r>
              <a:rPr lang="ru-RU" sz="2000" spc="1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отражаются</a:t>
            </a:r>
            <a:r>
              <a:rPr lang="ru-RU" sz="2000" spc="1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spc="10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виде</a:t>
            </a:r>
            <a:r>
              <a:rPr lang="ru-RU" sz="2000" spc="1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представлений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ru-RU" sz="2000" spc="1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которые</a:t>
            </a:r>
            <a:r>
              <a:rPr lang="ru-RU" sz="2000" spc="10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сцепляются</a:t>
            </a:r>
            <a:r>
              <a:rPr lang="ru-RU" sz="2000" spc="1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ассоциациями</a:t>
            </a:r>
            <a:r>
              <a:rPr lang="ru-RU" sz="2000" spc="1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spc="-3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цепочку мыслей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	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что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уже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является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мышлением.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endParaRPr lang="ru-RU" sz="2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000" spc="-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Все </a:t>
            </a:r>
            <a:r>
              <a:rPr lang="ru-RU" sz="2000" spc="-33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психические</a:t>
            </a:r>
            <a:r>
              <a:rPr lang="ru-RU" sz="2000" spc="26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явления</a:t>
            </a:r>
            <a:r>
              <a:rPr lang="ru-RU" sz="2000" spc="26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Т.Гоббс</a:t>
            </a:r>
            <a:r>
              <a:rPr lang="ru-RU" sz="2000" spc="26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рассматривает</a:t>
            </a:r>
            <a:r>
              <a:rPr lang="ru-RU" sz="2000" spc="26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как</a:t>
            </a:r>
            <a:r>
              <a:rPr lang="ru-RU" sz="2000" spc="26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механическое</a:t>
            </a:r>
            <a:r>
              <a:rPr lang="ru-RU" sz="2000" spc="24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отражение</a:t>
            </a:r>
            <a:r>
              <a:rPr lang="ru-RU" sz="2000" spc="-3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физических процессов, лишенное собственных функций и лишь сопутствующее</a:t>
            </a:r>
            <a:r>
              <a:rPr lang="ru-RU" sz="2000" spc="-3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материальным процессам.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Впоследствии, такое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объяснение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соотношения </a:t>
            </a:r>
            <a:r>
              <a:rPr lang="ru-RU" sz="2000" spc="-33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физических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психических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процессов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получило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науке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название</a:t>
            </a:r>
            <a:r>
              <a:rPr lang="ru-RU" sz="2000" spc="-33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эпифеноменализма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Ассоциативный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механизм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сцепления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психических</a:t>
            </a:r>
            <a:r>
              <a:rPr lang="ru-RU" sz="2000" spc="-33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элементов, описанный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Т.Гоббсом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стал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предпосылкой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становления </a:t>
            </a:r>
            <a:r>
              <a:rPr lang="ru-RU" sz="2000" spc="-33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ассоциативной психологии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первой научной психологической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школы,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русле</a:t>
            </a:r>
            <a:r>
              <a:rPr lang="ru-RU" sz="2000" spc="-3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которой были заложены теоретические основы экспериментальной психологии.</a:t>
            </a:r>
            <a:r>
              <a:rPr lang="ru-RU" sz="2000" spc="-3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5263569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963035"/>
          </a:xfrm>
        </p:spPr>
        <p:txBody>
          <a:bodyPr/>
          <a:lstStyle/>
          <a:p>
            <a:r>
              <a:rPr lang="ru-RU" b="1" i="1" dirty="0"/>
              <a:t>Рене Декарт (1596-1650)</a:t>
            </a:r>
            <a:endParaRPr lang="ru-RU" b="1" dirty="0"/>
          </a:p>
        </p:txBody>
      </p:sp>
      <p:pic>
        <p:nvPicPr>
          <p:cNvPr id="1026" name="Picture 2" descr="https://kadet39.ru/wp-content/uploads/a/3/a/a3a69af7b4c5ebb47928af2cce71622a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237673"/>
            <a:ext cx="5340061" cy="5620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495636" y="1370180"/>
            <a:ext cx="669636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Является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автором выдающихся открытий в математике, астрономии, физике, биологии и других науках (вся система его идей – </a:t>
            </a:r>
            <a:r>
              <a:rPr lang="ru-RU" i="1" dirty="0">
                <a:solidFill>
                  <a:srgbClr val="000000"/>
                </a:solidFill>
                <a:latin typeface="Arial" panose="020B0604020202020204" pitchFamily="34" charset="0"/>
              </a:rPr>
              <a:t>картезианство).</a:t>
            </a:r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Опираясь на принцип экономии мышления </a:t>
            </a:r>
            <a:r>
              <a:rPr lang="ru-RU" i="1" dirty="0">
                <a:solidFill>
                  <a:srgbClr val="000000"/>
                </a:solidFill>
                <a:latin typeface="Arial" panose="020B0604020202020204" pitchFamily="34" charset="0"/>
              </a:rPr>
              <a:t>(У. Оккам)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, Р. Декарт исключает категорию «душа» из научных рассуждений как атрибут богословия и ограничивает ее только тем, что человек ясно осознает в данный момент (мысли, чувства, желания, сомнения). Так, в научном творчестве Р. Декарта, психология обретает новый предмет изучения – </a:t>
            </a:r>
            <a:r>
              <a:rPr lang="ru-RU" b="1" i="1" dirty="0">
                <a:solidFill>
                  <a:srgbClr val="000000"/>
                </a:solidFill>
                <a:latin typeface="Arial" panose="020B0604020202020204" pitchFamily="34" charset="0"/>
              </a:rPr>
              <a:t>сознание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, понимаемое как прямое и непосредственное знание субъекта о том, что происходит в нем самом, когда он мыслит. Все остальное, утверждал Р. Декарт, дано опосредованно через это переживание, поэтому должно подвергаться сомнению. Это убеждение философ зафиксировал в знаменитом </a:t>
            </a:r>
            <a:r>
              <a:rPr lang="ru-RU" i="1" dirty="0">
                <a:solidFill>
                  <a:srgbClr val="000000"/>
                </a:solidFill>
                <a:latin typeface="Arial" panose="020B0604020202020204" pitchFamily="34" charset="0"/>
              </a:rPr>
              <a:t>методе универсального сомнения,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 призывающем усомниться во всем, кроме самого сомнения, которое является актом мышления и единственным несомненным доказательством существования Я. </a:t>
            </a:r>
            <a:endParaRPr lang="ru-RU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437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80354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основе объективного познания лежит разум 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(рационализм)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включающий в себя три вида идей (знаний): 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7381" y="2274838"/>
            <a:ext cx="1124989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arenR"/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орожденные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чувственным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опытом;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риобретенные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 </a:t>
            </a:r>
            <a:r>
              <a:rPr lang="ru-RU" sz="3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общественном опыте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3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arenR"/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Врожденные</a:t>
            </a:r>
            <a:r>
              <a:rPr lang="ru-RU" sz="3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которые содержатся в разуме </a:t>
            </a:r>
            <a:r>
              <a:rPr lang="ru-RU" sz="3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априори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 открывают ясную истину без опоры на органы чувств</a:t>
            </a:r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Врожденное знание 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Р.Декарт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назвал </a:t>
            </a:r>
            <a:r>
              <a:rPr lang="ru-RU" sz="3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рациональной интуицией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(математические понятия, пространственные и временные характеристики объектов, всеобщие законы).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25253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61205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Труды Рене Декарта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7926" y="751758"/>
            <a:ext cx="1171170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ервым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истории психологии выделил критерий отличия психического от физиологического – 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осознанность, 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разделив, тем самым, душу и тело как две независимые инстанции</a:t>
            </a:r>
            <a:r>
              <a:rPr lang="ru-RU" sz="24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Р.Декарт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утверждает, что душа и тело не зависят друг от друга и имеют разную природу: тело может только двигаться, а душа – осознавать и мыслить. Тело функционирует по принципу </a:t>
            </a: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рефлекса 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(отражение внешних воздействий)</a:t>
            </a: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принцип работы души – </a:t>
            </a: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 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(осознание содержания собственного мышления)</a:t>
            </a: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Картезианский дуализм в отношениях души и тела поставил в науке одну из самых актуальных проблем – 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психофизическую проблему,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суть которой и по сей день заключается в поиске ответа на вопросы: как мысль преобразуется в действие, каким образом внешний раздражитель становится образом сознания, в каком месте организма и как происходит преобразование физической энергии в психическую и наоборот.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Посредством рефлекторной схемы Декарт решает психофизическую проблему в духе </a:t>
            </a:r>
            <a:r>
              <a:rPr lang="ru-RU" sz="24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механистического взаимодействия: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душа соприкасается с телом 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(«животными духами»)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 головном мозге </a:t>
            </a:r>
            <a:r>
              <a:rPr lang="ru-RU" sz="2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(«шишковидная железа»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где душа придает нужное направление рефлексу.</a:t>
            </a:r>
            <a:endParaRPr lang="ru-RU" sz="24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3571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Готфрида Лейбница (1646-1716)</a:t>
            </a:r>
            <a:endParaRPr lang="ru-RU" b="1" dirty="0"/>
          </a:p>
        </p:txBody>
      </p:sp>
      <p:pic>
        <p:nvPicPr>
          <p:cNvPr id="2050" name="Picture 2" descr="https://upload.wikimedia.org/wikipedia/commons/thumb/0/07/Leibniz_Hannover.jpg/1280px-Leibniz_Hannov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73" y="1339273"/>
            <a:ext cx="5523345" cy="5347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772726" y="1612543"/>
            <a:ext cx="6419273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Полагал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что истины могут устанавливаться только при вмешательстве 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разума и интуиции, 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причем сами идеи и истины 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врожденны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 из опыта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невыводимы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Значимой идеей для дальнейшего развития науки стала </a:t>
            </a: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монадология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идеалистическая интерпретация атомистической картины мира.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Исходя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разной степени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осознавания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знания делятся на 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отчетливое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смутное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sz="20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бессознательное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Г.Лейбниц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впервые показал активную природу сознания, его динамизм и постоянную изменчивость. Впоследствии, мысль о существовании бессознательного стала одним из ведущих постулатов в немецкой школе. Психофизическую проблему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Г.Лейбниц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решает в духе </a:t>
            </a:r>
            <a:r>
              <a:rPr lang="ru-RU" sz="2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психофизического параллелизма: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душа и тело выполняют свою работу независимо друг от друга, но синхронно и слаженно, благодаря </a:t>
            </a:r>
            <a:r>
              <a:rPr lang="ru-RU" sz="20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«предустановленной гармонии»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45048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rgbClr val="000000"/>
                </a:solidFill>
                <a:latin typeface="Arial" panose="020B0604020202020204" pitchFamily="34" charset="0"/>
              </a:rPr>
              <a:t>Бенедикт Спиноза</a:t>
            </a:r>
            <a:r>
              <a:rPr lang="ru-RU" i="1" dirty="0">
                <a:solidFill>
                  <a:srgbClr val="000000"/>
                </a:solidFill>
                <a:latin typeface="Arial" panose="020B0604020202020204" pitchFamily="34" charset="0"/>
              </a:rPr>
              <a:t> (1632-1677)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018" y="1320800"/>
            <a:ext cx="5412509" cy="542636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634182" y="1320800"/>
            <a:ext cx="66132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Утверждал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психофизическое единство (монизм): 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существует единая субстанция (Бог или Природа), которая проявляется в двух атрибутах: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мышление (сущность вещи) и протяженность (физическое существование вещи). Душа и тело – это, также, два атрибута единой субстанции. Любая вещь или явление обладают как атрибутом протяженности (ее физическое существование, «есть вещь или нет?»), так и атрибутом мышления (сущность вещи, ее свойства и характеристики, без которых вещь не будет собой, или будет уже другой вещью). Например, дом, существующий в природе и идея этого дома – это одна и та же вещь, выраженная в разных атрибутах. Монизм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Б.Спинозы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является первым истинно материалистическим решением психофизической проблемы, поскольку, как и в современной трактовке, психическое (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мысленность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 рассматривается как свойство материального (протяженного) субстрата.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844526"/>
      </p:ext>
    </p:extLst>
  </p:cSld>
  <p:clrMapOvr>
    <a:masterClrMapping/>
  </p:clrMapOvr>
</p:sld>
</file>

<file path=ppt/theme/theme1.xml><?xml version="1.0" encoding="utf-8"?>
<a:theme xmlns:a="http://schemas.openxmlformats.org/drawingml/2006/main" name="La men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TM02474572[[fn=Медицинский шаблон оформления]]</Template>
  <TotalTime>92</TotalTime>
  <Words>308</Words>
  <Application>Microsoft Office PowerPoint</Application>
  <PresentationFormat>Широкоэкранный</PresentationFormat>
  <Paragraphs>40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Symbol</vt:lpstr>
      <vt:lpstr>Times New Roman</vt:lpstr>
      <vt:lpstr>La mente</vt:lpstr>
      <vt:lpstr>РАЗВИТИЕ ПСИХОЛОГИЧЕСКИХ ИДЕЙ В НОВОЕ ВРЕМЯ</vt:lpstr>
      <vt:lpstr>Направления, намеченные еще в античности: </vt:lpstr>
      <vt:lpstr>Френсис Бэкон (1561-1626)   </vt:lpstr>
      <vt:lpstr>Томас Гоббс (1588-1679)</vt:lpstr>
      <vt:lpstr>Рене Декарт (1596-1650)</vt:lpstr>
      <vt:lpstr> В основе объективного познания лежит разум (рационализм), включающий в себя три вида идей (знаний): </vt:lpstr>
      <vt:lpstr>Труды Рене Декарта</vt:lpstr>
      <vt:lpstr>Готфрида Лейбница (1646-1716)</vt:lpstr>
      <vt:lpstr>Бенедикт Спиноза (1632-1677)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ПСИХОЛОГИЧЕСКИХ ИДЕЙ В НОВОЕ ВРЕМЯ</dc:title>
  <dc:creator>user</dc:creator>
  <cp:lastModifiedBy>user</cp:lastModifiedBy>
  <cp:revision>8</cp:revision>
  <dcterms:created xsi:type="dcterms:W3CDTF">2023-01-22T17:56:35Z</dcterms:created>
  <dcterms:modified xsi:type="dcterms:W3CDTF">2023-01-23T17:04:16Z</dcterms:modified>
</cp:coreProperties>
</file>