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5" r:id="rId8"/>
    <p:sldId id="263" r:id="rId9"/>
    <p:sldId id="264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7" r:id="rId25"/>
    <p:sldId id="280" r:id="rId26"/>
    <p:sldId id="281" r:id="rId27"/>
    <p:sldId id="282" r:id="rId28"/>
    <p:sldId id="283" r:id="rId29"/>
    <p:sldId id="284" r:id="rId30"/>
    <p:sldId id="285" r:id="rId31"/>
    <p:sldId id="286" r:id="rId3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138" y="2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90020-1D83-4B9D-9E26-9F87D7E8489A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5324E-3C92-4E5D-BA2E-E41E3D6474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7758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90020-1D83-4B9D-9E26-9F87D7E8489A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5324E-3C92-4E5D-BA2E-E41E3D6474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91485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90020-1D83-4B9D-9E26-9F87D7E8489A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5324E-3C92-4E5D-BA2E-E41E3D6474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80192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90020-1D83-4B9D-9E26-9F87D7E8489A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5324E-3C92-4E5D-BA2E-E41E3D6474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41437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90020-1D83-4B9D-9E26-9F87D7E8489A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5324E-3C92-4E5D-BA2E-E41E3D6474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09533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90020-1D83-4B9D-9E26-9F87D7E8489A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5324E-3C92-4E5D-BA2E-E41E3D6474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65918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90020-1D83-4B9D-9E26-9F87D7E8489A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5324E-3C92-4E5D-BA2E-E41E3D6474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30586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90020-1D83-4B9D-9E26-9F87D7E8489A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5324E-3C92-4E5D-BA2E-E41E3D6474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67244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90020-1D83-4B9D-9E26-9F87D7E8489A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5324E-3C92-4E5D-BA2E-E41E3D6474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08649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90020-1D83-4B9D-9E26-9F87D7E8489A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5324E-3C92-4E5D-BA2E-E41E3D6474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61288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90020-1D83-4B9D-9E26-9F87D7E8489A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5324E-3C92-4E5D-BA2E-E41E3D6474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66375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F90020-1D83-4B9D-9E26-9F87D7E8489A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45324E-3C92-4E5D-BA2E-E41E3D6474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96950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9560" y="243841"/>
            <a:ext cx="12054840" cy="1066799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                </a:t>
            </a:r>
            <a:r>
              <a:rPr lang="ru-RU" sz="8000" b="1" dirty="0" smtClean="0"/>
              <a:t>Химия в профессиях</a:t>
            </a:r>
            <a:endParaRPr lang="ru-RU" sz="80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-152400" y="5654040"/>
            <a:ext cx="7330440" cy="1203960"/>
          </a:xfrm>
        </p:spPr>
        <p:txBody>
          <a:bodyPr>
            <a:normAutofit fontScale="70000" lnSpcReduction="20000"/>
          </a:bodyPr>
          <a:lstStyle/>
          <a:p>
            <a:r>
              <a:rPr lang="ru-RU" sz="3600" b="1" dirty="0" smtClean="0"/>
              <a:t>Устинова Т.Е.,</a:t>
            </a:r>
          </a:p>
          <a:p>
            <a:r>
              <a:rPr lang="ru-RU" sz="3600" b="1" dirty="0" smtClean="0"/>
              <a:t> учитель химии МАОУ «СОШ №35»</a:t>
            </a:r>
          </a:p>
          <a:p>
            <a:r>
              <a:rPr lang="ru-RU" sz="3600" b="1" dirty="0" err="1" smtClean="0"/>
              <a:t>г.Стерлитамак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1726576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932328"/>
          </a:xfrm>
        </p:spPr>
        <p:txBody>
          <a:bodyPr/>
          <a:lstStyle/>
          <a:p>
            <a:pPr algn="ctr"/>
            <a:r>
              <a:rPr lang="ru-RU" b="1" dirty="0" smtClean="0"/>
              <a:t>Химик-технолог</a:t>
            </a:r>
            <a:endParaRPr lang="ru-RU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05" y="1020899"/>
            <a:ext cx="6311154" cy="409274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05717" y="2404944"/>
            <a:ext cx="6624918" cy="4405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3716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995082"/>
          </a:xfrm>
        </p:spPr>
        <p:txBody>
          <a:bodyPr/>
          <a:lstStyle/>
          <a:p>
            <a:pPr algn="ctr"/>
            <a:r>
              <a:rPr lang="ru-RU" b="1" dirty="0" smtClean="0"/>
              <a:t>Лаборант химического анализа</a:t>
            </a:r>
            <a:endParaRPr lang="ru-RU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86471"/>
            <a:ext cx="5585011" cy="371970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12540" y="886471"/>
            <a:ext cx="5486401" cy="371242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70729" y="3641089"/>
            <a:ext cx="4823011" cy="3216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8070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98612"/>
            <a:ext cx="10515600" cy="654423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Биохимик</a:t>
            </a:r>
            <a:endParaRPr lang="ru-RU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541" y="668991"/>
            <a:ext cx="6858000" cy="51435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04964" y="2913953"/>
            <a:ext cx="5884769" cy="3944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2525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887506"/>
          </a:xfrm>
        </p:spPr>
        <p:txBody>
          <a:bodyPr>
            <a:normAutofit/>
          </a:bodyPr>
          <a:lstStyle/>
          <a:p>
            <a:pPr algn="ctr"/>
            <a:r>
              <a:rPr lang="ru-RU" b="1" dirty="0" err="1" smtClean="0"/>
              <a:t>Биотехнолог</a:t>
            </a:r>
            <a:endParaRPr lang="ru-RU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646" y="887507"/>
            <a:ext cx="6113929" cy="458544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2212" y="3250826"/>
            <a:ext cx="6149788" cy="3459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489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Химик-эколог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44235" y="941619"/>
            <a:ext cx="5325036" cy="355002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2729" y="1027906"/>
            <a:ext cx="5290297" cy="352686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36894" y="3629258"/>
            <a:ext cx="4762500" cy="3176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38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69289"/>
            <a:ext cx="10515600" cy="755463"/>
          </a:xfrm>
        </p:spPr>
        <p:txBody>
          <a:bodyPr/>
          <a:lstStyle/>
          <a:p>
            <a:pPr algn="ctr"/>
            <a:r>
              <a:rPr lang="ru-RU" b="1" dirty="0" smtClean="0"/>
              <a:t>Фармацевт</a:t>
            </a:r>
            <a:endParaRPr lang="ru-RU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7905" y="824752"/>
            <a:ext cx="5818095" cy="387762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4831"/>
          <a:stretch/>
        </p:blipFill>
        <p:spPr>
          <a:xfrm>
            <a:off x="6096000" y="2423129"/>
            <a:ext cx="5665695" cy="4434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52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98612"/>
            <a:ext cx="10515600" cy="905436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/>
              <a:t>Провизор</a:t>
            </a:r>
            <a:endParaRPr lang="ru-RU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841" y="1004048"/>
            <a:ext cx="6477000" cy="431482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93222" y="2832077"/>
            <a:ext cx="5691469" cy="3821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6172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2870" y="193046"/>
            <a:ext cx="9070039" cy="48652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Учитель химии</a:t>
            </a:r>
            <a:endParaRPr lang="ru-RU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196" y="87847"/>
            <a:ext cx="4763620" cy="366432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77776" y="997255"/>
            <a:ext cx="3160059" cy="476705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58006" y="2956604"/>
            <a:ext cx="5521152" cy="3793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1055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0927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554"/>
          <a:stretch/>
        </p:blipFill>
        <p:spPr>
          <a:xfrm>
            <a:off x="3919964" y="163407"/>
            <a:ext cx="4881562" cy="183776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5226" y="2118981"/>
            <a:ext cx="5773271" cy="432995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29285" y="2118981"/>
            <a:ext cx="5077665" cy="133747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6346" y="3262507"/>
            <a:ext cx="2840781" cy="325269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60745" y="3518654"/>
            <a:ext cx="2895601" cy="274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299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147500" y="3244334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Какие ассоциации у Вас возникают при слове «химия»? </a:t>
            </a:r>
            <a:endParaRPr lang="ru-RU" b="1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5859" y="0"/>
            <a:ext cx="12263718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31781" y="1972253"/>
            <a:ext cx="1185672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dirty="0" smtClean="0"/>
              <a:t>Результаты анкетирования показали, что у большинства старшеклассников слово «химия» ассоциируется с опытами, уроком химии, учителем химии, веществами.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3549736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5482" y="196230"/>
            <a:ext cx="5325035" cy="450127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0494" y="2446866"/>
            <a:ext cx="5862918" cy="4255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053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064" y="99731"/>
            <a:ext cx="5225863" cy="447931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2257" y="1639435"/>
            <a:ext cx="6501093" cy="4916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5905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65295" y="221797"/>
            <a:ext cx="7715810" cy="433675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1160" y="4929186"/>
            <a:ext cx="9534525" cy="157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3160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680" y="587296"/>
            <a:ext cx="6130365" cy="415282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0874" y="2988383"/>
            <a:ext cx="5597361" cy="370825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25130" y="106124"/>
            <a:ext cx="2791105" cy="2557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3680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081" y="191857"/>
            <a:ext cx="4408917" cy="240979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1114" y="985602"/>
            <a:ext cx="6072824" cy="504044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0154" y="2712522"/>
            <a:ext cx="5311137" cy="3988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2641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4117" y="210670"/>
            <a:ext cx="5558117" cy="277905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62165" y="210670"/>
            <a:ext cx="4912659" cy="104497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24918" y="1976157"/>
            <a:ext cx="5405717" cy="304071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6164" y="3190382"/>
            <a:ext cx="4867835" cy="3243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2788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1547" y="303877"/>
            <a:ext cx="5184962" cy="98349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717" y="1714854"/>
            <a:ext cx="5604621" cy="403880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97905" y="195081"/>
            <a:ext cx="2184587" cy="218458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64889" y="2671483"/>
            <a:ext cx="5909168" cy="3935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7939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29247" cy="6833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2329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политех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52778" y="0"/>
            <a:ext cx="4039167" cy="29182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6099468" y="116632"/>
            <a:ext cx="4461028" cy="244827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Стерлитамакский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политехнический техникум создан 5 июля 2011 года в результате реорганизации двух образовательных учреждений: Государственного образовательного учреждения среднего профессионального образования «</a:t>
            </a:r>
            <a:r>
              <a:rPr lang="ru-RU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Стерлитамакский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станкостроительный техникум» и Государственного образовательного учреждения начального профессионального образования «Профессиональный лицей №15»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788225" y="2918298"/>
            <a:ext cx="8365033" cy="388843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Техникум ведет подготовку по следующим специальностям и профессиям:</a:t>
            </a:r>
          </a:p>
          <a:p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    Технология машиностроения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Наладчик контрольно-измерительных приборов и автоматики</a:t>
            </a:r>
          </a:p>
          <a:p>
            <a:pPr marL="285750" indent="-285750">
              <a:buFontTx/>
              <a:buChar char="-"/>
            </a:pPr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Аппаратчик</a:t>
            </a:r>
          </a:p>
          <a:p>
            <a:pPr marL="285750" indent="-285750">
              <a:buFontTx/>
              <a:buChar char="-"/>
            </a:pPr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Сварщик(электросварочные и газосварочные работы)</a:t>
            </a:r>
          </a:p>
          <a:p>
            <a:pPr marL="285750" indent="-285750">
              <a:buFontTx/>
              <a:buChar char="-"/>
            </a:pPr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Литейное производство черных и цветных металлов</a:t>
            </a:r>
          </a:p>
          <a:p>
            <a:pPr marL="285750" indent="-285750">
              <a:buFontTx/>
              <a:buChar char="-"/>
            </a:pPr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Технология машиностроения</a:t>
            </a:r>
          </a:p>
          <a:p>
            <a:pPr marL="285750" indent="-285750">
              <a:buFontTx/>
              <a:buChar char="-"/>
            </a:pPr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Монтаж и техническая эксплуатация промышленного оборудования</a:t>
            </a:r>
          </a:p>
          <a:p>
            <a:pPr marL="285750" indent="-285750">
              <a:buFontTx/>
              <a:buChar char="-"/>
            </a:pPr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Лаборант химического анализа</a:t>
            </a:r>
          </a:p>
          <a:p>
            <a:pPr marL="285750" indent="-285750">
              <a:buFontTx/>
              <a:buChar char="-"/>
            </a:pPr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Станочник (металлообработка)</a:t>
            </a:r>
          </a:p>
          <a:p>
            <a:pPr marL="285750" indent="-285750">
              <a:buFontTx/>
              <a:buChar char="-"/>
            </a:pPr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Слесарь-ремонтник</a:t>
            </a:r>
          </a:p>
          <a:p>
            <a:pPr marL="285750" indent="-285750">
              <a:buFontTx/>
              <a:buChar char="-"/>
            </a:pPr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Автомеханик (слесарь по ремонту автомобилей)</a:t>
            </a:r>
          </a:p>
          <a:p>
            <a:pPr marL="285750" indent="-285750">
              <a:buFontTx/>
              <a:buChar char="-"/>
            </a:pPr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Электромонтер по ремонту и обслуживанию электрооборудования</a:t>
            </a:r>
          </a:p>
          <a:p>
            <a:pPr marL="285750" indent="-285750">
              <a:buFontTx/>
              <a:buChar char="-"/>
            </a:pPr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Слесарь по ремонту автомобилей</a:t>
            </a:r>
          </a:p>
          <a:p>
            <a:pPr marL="285750" indent="-285750">
              <a:buFontTx/>
              <a:buChar char="-"/>
            </a:pPr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Станочник широкого профиля</a:t>
            </a:r>
          </a:p>
          <a:p>
            <a:pPr marL="285750" indent="-285750">
              <a:buFontTx/>
              <a:buChar char="-"/>
            </a:pPr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Швея</a:t>
            </a:r>
          </a:p>
          <a:p>
            <a:pPr marL="285750" indent="-285750">
              <a:buFontTx/>
              <a:buChar char="-"/>
            </a:pPr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Лаборант-эколог</a:t>
            </a:r>
          </a:p>
          <a:p>
            <a:pPr marL="285750" indent="-285750">
              <a:buFontTx/>
              <a:buChar char="-"/>
            </a:pPr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Слесарь</a:t>
            </a:r>
          </a:p>
          <a:p>
            <a:pPr marL="285750" indent="-285750">
              <a:buFontTx/>
              <a:buChar char="-"/>
            </a:pPr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Слесарь-электрик по ремонту электрооборудования</a:t>
            </a:r>
          </a:p>
          <a:p>
            <a:pPr marL="285750" indent="-285750">
              <a:buFontTx/>
              <a:buChar char="-"/>
            </a:pPr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Оператор электронно-вычислительных машин (ЭВМ)</a:t>
            </a:r>
          </a:p>
          <a:p>
            <a:pPr marL="285750" indent="-285750">
              <a:buFontTx/>
              <a:buChar char="-"/>
            </a:pPr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Газосварщик</a:t>
            </a:r>
          </a:p>
          <a:p>
            <a:pPr marL="285750" indent="-285750">
              <a:buFontTx/>
              <a:buChar char="-"/>
            </a:pPr>
            <a:r>
              <a:rPr lang="ru-RU" sz="1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Электрогазосварщик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486410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www.informio.ru/imgs/fotos/med.koledzh_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42829" y="0"/>
            <a:ext cx="5338524" cy="30963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6888088" y="166328"/>
            <a:ext cx="3544524" cy="276368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err="1"/>
              <a:t>Стерлитамакский</a:t>
            </a:r>
            <a:r>
              <a:rPr lang="ru-RU" sz="2000" dirty="0"/>
              <a:t> медицинский колледж</a:t>
            </a:r>
          </a:p>
          <a:p>
            <a:pPr algn="ctr"/>
            <a:r>
              <a:rPr lang="ru-RU" sz="2000" dirty="0"/>
              <a:t>– старейшее учебное заведение города и республики. История образовательного учреждения начинается с открытия в 1935 году акушерской школы. 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775521" y="3429000"/>
            <a:ext cx="8365033" cy="288032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Стерлитамакский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медицинский колледж осуществляет подготовку по следующим специальностям: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Специальность 060101 Лечебное дело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Специальность 060102 Акушерское дело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Специальность 060203 Стоматология ортопедическая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Специальность 060205 Стоматология профилактическая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Специальность 060501 Сестринское дело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Специальность 060604 Лабораторная диагностика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Специальность 060301 Фармация</a:t>
            </a:r>
          </a:p>
        </p:txBody>
      </p:sp>
    </p:spTree>
    <p:extLst>
      <p:ext uri="{BB962C8B-B14F-4D97-AF65-F5344CB8AC3E}">
        <p14:creationId xmlns:p14="http://schemas.microsoft.com/office/powerpoint/2010/main" val="3507768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Какое впечатление у Вас сложилось об этом предмете после 1-ого года обучения? </a:t>
            </a:r>
            <a:endParaRPr lang="ru-RU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335741"/>
            <a:ext cx="10515600" cy="484122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4800" dirty="0" smtClean="0"/>
          </a:p>
          <a:p>
            <a:pPr marL="0" indent="0" algn="ctr">
              <a:buNone/>
            </a:pPr>
            <a:r>
              <a:rPr lang="ru-RU" sz="4800" dirty="0" smtClean="0"/>
              <a:t>Большинство учащихся ответили, что это слишком сложный предмет, но познавательный.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2494782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6023992" y="404664"/>
            <a:ext cx="4176464" cy="208823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/>
              <a:t>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Стерлитамакский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химико-технологический колледж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767353" y="3068961"/>
            <a:ext cx="8335899" cy="361665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240107 Химическая технология неорганических веществ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Срок обучения на базе 9 классов - 3 года 10 мес.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240113Химическая технология органических веществ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Срок обучения на базе 9 классов - 3года 10 мес., 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базе 11 классов - 2 года 10 мес.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151031 Монтаж и техническая эксплуатация промышленного оборудования (по отраслям)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Срок обучения на базе 9 классов - 3года 10 мес., 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базе 11 классов - 2 года 10 мес.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151022 Монтаж и техническая эксплуатация холодильно- компрессорных машин и установок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Срок обучения на базе 9 классов - 3 года 10 мес.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140448 Техническая эксплуатация и обслуживание электрического и электромеханического оборудования (по отраслям)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Срок обучения на базе 9 классов - 3года 10 мес., 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базе 11 классов - 2 года 10 мес.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080114 Экономика и бухгалтерский учет (по отраслям)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Срок обучения на базе 9 классов - 2 года 10 мес., 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базе 11 классов - 1 год 10 мес.</a:t>
            </a:r>
          </a:p>
        </p:txBody>
      </p:sp>
      <p:pic>
        <p:nvPicPr>
          <p:cNvPr id="18436" name="Picture 4" descr="http://www.bashinform.ru/upload/img_res1280/520fb1a0ccf27d8f/zdanie-kolledzha-_ejw_1280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67353" y="260648"/>
            <a:ext cx="4106060" cy="27363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8540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pl-60.ru/image/Fpl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39776" y="23377"/>
            <a:ext cx="3648404" cy="27363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5188180" y="260648"/>
            <a:ext cx="5300308" cy="259228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осударственное бюджетное образовательное учреждение </a:t>
            </a:r>
            <a:b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среднего профессионального образования </a:t>
            </a:r>
            <a:r>
              <a:rPr lang="ru-RU" sz="1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ru-RU" sz="1400" b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Стерлитамакский</a:t>
            </a:r>
            <a:r>
              <a:rPr lang="ru-RU" sz="1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химико-технологический техникум"</a:t>
            </a:r>
            <a:br>
              <a:rPr lang="ru-RU" sz="1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государственное бюджетное образовательное учреждение </a:t>
            </a:r>
            <a:b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начального профессионального образования </a:t>
            </a:r>
            <a:r>
              <a:rPr lang="ru-RU" sz="1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Профессиональный лицей №60 </a:t>
            </a:r>
            <a:r>
              <a:rPr lang="ru-RU" sz="1400" b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г.Стерлитамак</a:t>
            </a:r>
            <a:r>
              <a:rPr lang="ru-RU" sz="1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РБ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3 декабря 2013 г. приступили к реорганизации путем присоединения  Профессионального лицея №60 к </a:t>
            </a:r>
            <a:r>
              <a:rPr lang="ru-RU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Стерлитамакскому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химико-технологическому техникуму</a:t>
            </a:r>
          </a:p>
          <a:p>
            <a:pPr algn="ctr"/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631505" y="2861073"/>
            <a:ext cx="4680519" cy="3672407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Профессии </a:t>
            </a:r>
          </a:p>
          <a:p>
            <a:pPr marL="171450" indent="-171450">
              <a:buFontTx/>
              <a:buChar char="-"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Электромонтер по ремонту и обслуживанию электрооборудования 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(по отраслям)</a:t>
            </a:r>
          </a:p>
          <a:p>
            <a:pPr marL="171450" indent="-171450">
              <a:buFontTx/>
              <a:buChar char="-"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Сварщик (электросварочные и газосварочные работы)</a:t>
            </a:r>
          </a:p>
          <a:p>
            <a:pPr marL="171450" indent="-171450">
              <a:buFontTx/>
              <a:buChar char="-"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Наладчик контрольно-измерительных приборов и автоматики</a:t>
            </a:r>
          </a:p>
          <a:p>
            <a:pPr marL="171450" indent="-171450">
              <a:buFontTx/>
              <a:buChar char="-"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Аппаратчик-оператор производства неорганических веществ</a:t>
            </a:r>
          </a:p>
          <a:p>
            <a:pPr marL="171450" indent="-171450">
              <a:buFontTx/>
              <a:buChar char="-"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Лаборант-аналитик</a:t>
            </a:r>
          </a:p>
          <a:p>
            <a:pPr marL="171450" indent="-171450">
              <a:buFontTx/>
              <a:buChar char="-"/>
            </a:pP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1508" name="Picture 4" descr="http://pl-60.ru/foto/140446_03%20elektr/1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6909" y="2564904"/>
            <a:ext cx="2582003" cy="193650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0" name="Picture 6" descr="http://pl-60.ru/foto/150709_06%20sv/1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70640" y="4689139"/>
            <a:ext cx="2448272" cy="18362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2" name="Picture 8" descr="http://pl-60.ru/foto/240700_01laborant/1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35961" y="3908639"/>
            <a:ext cx="2334783" cy="17510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7223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Какие профессии, связанные с химией, Вы знаете?</a:t>
            </a:r>
            <a:endParaRPr lang="ru-RU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568824"/>
            <a:ext cx="10515600" cy="460813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4800" dirty="0" smtClean="0"/>
          </a:p>
          <a:p>
            <a:pPr marL="0" indent="0" algn="ctr">
              <a:buNone/>
            </a:pPr>
            <a:r>
              <a:rPr lang="ru-RU" sz="4800" dirty="0" smtClean="0"/>
              <a:t>Среди химических профессий большинство участников анкеты </a:t>
            </a:r>
            <a:r>
              <a:rPr lang="ru-RU" sz="4800" dirty="0"/>
              <a:t>назвали </a:t>
            </a:r>
            <a:r>
              <a:rPr lang="ru-RU" sz="4800" dirty="0" smtClean="0"/>
              <a:t>врача, лаборанта и учителя химии.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1034388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800" b="1" dirty="0" smtClean="0"/>
              <a:t>Какую химическую специальность Вы бы хотели получить?</a:t>
            </a:r>
            <a:endParaRPr lang="ru-RU" sz="48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359460"/>
            <a:ext cx="10515600" cy="4351338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 </a:t>
            </a:r>
          </a:p>
          <a:p>
            <a:pPr marL="0" indent="0" algn="ctr">
              <a:buNone/>
            </a:pPr>
            <a:r>
              <a:rPr lang="ru-RU" sz="4800" dirty="0" smtClean="0"/>
              <a:t>В отношении будущей специальности учащиеся написали, что хотят стать врачами, лаборантами, инженерами-химиками, косметологом.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2438445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Как вы думаете, можно ли сейчас</a:t>
            </a:r>
            <a:br>
              <a:rPr lang="ru-RU" b="1" dirty="0" smtClean="0"/>
            </a:br>
            <a:r>
              <a:rPr lang="ru-RU" b="1" dirty="0" smtClean="0"/>
              <a:t>обойтись без химии?</a:t>
            </a:r>
            <a:endParaRPr lang="ru-RU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30593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579548" y="1825625"/>
            <a:ext cx="10869769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4800" dirty="0" smtClean="0"/>
          </a:p>
          <a:p>
            <a:pPr marL="0" indent="0" algn="ctr">
              <a:buNone/>
            </a:pPr>
            <a:r>
              <a:rPr lang="ru-RU" sz="4800" dirty="0" smtClean="0"/>
              <a:t>Практически все участники анкетирования считают, что жизнь современного общества без химии </a:t>
            </a:r>
            <a:r>
              <a:rPr lang="ru-RU" sz="4800" dirty="0" smtClean="0"/>
              <a:t>невозможна</a:t>
            </a:r>
            <a:r>
              <a:rPr lang="ru-RU" sz="4800" dirty="0" smtClean="0"/>
              <a:t>.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3389169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8965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7151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0480"/>
            <a:ext cx="12192000" cy="688848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52400" y="1"/>
            <a:ext cx="11698941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4800" dirty="0" smtClean="0"/>
          </a:p>
          <a:p>
            <a:pPr algn="ctr"/>
            <a:r>
              <a:rPr lang="ru-RU" sz="4800" dirty="0" smtClean="0"/>
              <a:t>«Широко распростирает  химия руки свои в дела человеческие… Куда ни посмотрим, куда не оглянемся, везде обращаются перед очами нашими успехи ее прилежания.»</a:t>
            </a:r>
          </a:p>
          <a:p>
            <a:pPr algn="ctr"/>
            <a:r>
              <a:rPr lang="ru-RU" sz="4800" dirty="0" smtClean="0"/>
              <a:t>Михаил Васильевич Ломоносов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3925181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1885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438</TotalTime>
  <Words>416</Words>
  <Application>Microsoft Office PowerPoint</Application>
  <PresentationFormat>Широкоэкранный</PresentationFormat>
  <Paragraphs>92</Paragraphs>
  <Slides>31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6" baseType="lpstr">
      <vt:lpstr>Arial</vt:lpstr>
      <vt:lpstr>Calibri</vt:lpstr>
      <vt:lpstr>Calibri Light</vt:lpstr>
      <vt:lpstr>Times New Roman</vt:lpstr>
      <vt:lpstr>Тема Office</vt:lpstr>
      <vt:lpstr>                Химия в профессиях</vt:lpstr>
      <vt:lpstr>Какие ассоциации у Вас возникают при слове «химия»? </vt:lpstr>
      <vt:lpstr>Какое впечатление у Вас сложилось об этом предмете после 1-ого года обучения? </vt:lpstr>
      <vt:lpstr>Какие профессии, связанные с химией, Вы знаете?</vt:lpstr>
      <vt:lpstr>Какую химическую специальность Вы бы хотели получить?</vt:lpstr>
      <vt:lpstr>Как вы думаете, можно ли сейчас обойтись без химии?</vt:lpstr>
      <vt:lpstr>Презентация PowerPoint</vt:lpstr>
      <vt:lpstr>Презентация PowerPoint</vt:lpstr>
      <vt:lpstr>Презентация PowerPoint</vt:lpstr>
      <vt:lpstr>Химик-технолог</vt:lpstr>
      <vt:lpstr>Лаборант химического анализа</vt:lpstr>
      <vt:lpstr>Биохимик</vt:lpstr>
      <vt:lpstr>Биотехнолог</vt:lpstr>
      <vt:lpstr>Химик-эколог </vt:lpstr>
      <vt:lpstr>Фармацевт</vt:lpstr>
      <vt:lpstr>Провизор</vt:lpstr>
      <vt:lpstr>Учитель химии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Химия в профессиях</dc:title>
  <dc:creator>Татьяна</dc:creator>
  <cp:lastModifiedBy>Татьяна</cp:lastModifiedBy>
  <cp:revision>25</cp:revision>
  <dcterms:created xsi:type="dcterms:W3CDTF">2018-12-23T17:05:48Z</dcterms:created>
  <dcterms:modified xsi:type="dcterms:W3CDTF">2023-02-07T07:42:06Z</dcterms:modified>
</cp:coreProperties>
</file>