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9" autoAdjust="0"/>
  </p:normalViewPr>
  <p:slideViewPr>
    <p:cSldViewPr>
      <p:cViewPr>
        <p:scale>
          <a:sx n="100" d="100"/>
          <a:sy n="100" d="100"/>
        </p:scale>
        <p:origin x="-28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DB431-15DB-4414-BE02-6E1CAC47AC93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C7842CD-7E0C-4172-9722-CFC5B58DEAD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DB431-15DB-4414-BE02-6E1CAC47AC93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842CD-7E0C-4172-9722-CFC5B58DEA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DB431-15DB-4414-BE02-6E1CAC47AC93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842CD-7E0C-4172-9722-CFC5B58DEA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36DB431-15DB-4414-BE02-6E1CAC47AC93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C7842CD-7E0C-4172-9722-CFC5B58DEAD5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DB431-15DB-4414-BE02-6E1CAC47AC93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842CD-7E0C-4172-9722-CFC5B58DEAD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DB431-15DB-4414-BE02-6E1CAC47AC93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842CD-7E0C-4172-9722-CFC5B58DEAD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842CD-7E0C-4172-9722-CFC5B58DEAD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DB431-15DB-4414-BE02-6E1CAC47AC93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DB431-15DB-4414-BE02-6E1CAC47AC93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842CD-7E0C-4172-9722-CFC5B58DEAD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DB431-15DB-4414-BE02-6E1CAC47AC93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842CD-7E0C-4172-9722-CFC5B58DEA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36DB431-15DB-4414-BE02-6E1CAC47AC93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C7842CD-7E0C-4172-9722-CFC5B58DEAD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DB431-15DB-4414-BE02-6E1CAC47AC93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C7842CD-7E0C-4172-9722-CFC5B58DEAD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1000"/>
            <a:duotone>
              <a:schemeClr val="bg2">
                <a:shade val="12000"/>
                <a:satMod val="240000"/>
              </a:schemeClr>
              <a:schemeClr val="bg2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36DB431-15DB-4414-BE02-6E1CAC47AC93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C7842CD-7E0C-4172-9722-CFC5B58DEAD5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250"/>
    </mc:Choice>
    <mc:Fallback xmlns="">
      <p:transition spd="slow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88640"/>
            <a:ext cx="4431792" cy="6224016"/>
          </a:xfrm>
        </p:spPr>
      </p:pic>
      <p:pic>
        <p:nvPicPr>
          <p:cNvPr id="3" name="klassicheskoy_muzyiki_muzyika_.. (q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1196752"/>
            <a:ext cx="2746648" cy="158417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Чему меня научила книга Ильи </a:t>
            </a:r>
            <a:r>
              <a:rPr lang="ru-RU" sz="2400" dirty="0" err="1" smtClean="0">
                <a:solidFill>
                  <a:schemeClr val="bg1"/>
                </a:solidFill>
              </a:rPr>
              <a:t>Миксон</a:t>
            </a:r>
            <a:r>
              <a:rPr lang="ru-RU" sz="2400" dirty="0" smtClean="0">
                <a:solidFill>
                  <a:schemeClr val="bg1"/>
                </a:solidFill>
              </a:rPr>
              <a:t> «Жила, была»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80112" y="4221088"/>
            <a:ext cx="3106688" cy="1798712"/>
          </a:xfrm>
        </p:spPr>
        <p:txBody>
          <a:bodyPr>
            <a:normAutofit fontScale="92500" lnSpcReduction="20000"/>
          </a:bodyPr>
          <a:lstStyle/>
          <a:p>
            <a:r>
              <a:rPr lang="ru-RU" sz="1700" b="1" dirty="0" err="1" smtClean="0">
                <a:solidFill>
                  <a:schemeClr val="bg1"/>
                </a:solidFill>
              </a:rPr>
              <a:t>Куленков</a:t>
            </a:r>
            <a:r>
              <a:rPr lang="ru-RU" sz="1700" b="1" dirty="0" smtClean="0">
                <a:solidFill>
                  <a:schemeClr val="bg1"/>
                </a:solidFill>
              </a:rPr>
              <a:t> </a:t>
            </a:r>
            <a:r>
              <a:rPr lang="ru-RU" sz="1700" b="1" dirty="0" smtClean="0">
                <a:solidFill>
                  <a:schemeClr val="bg1"/>
                </a:solidFill>
              </a:rPr>
              <a:t>Захар</a:t>
            </a:r>
          </a:p>
          <a:p>
            <a:r>
              <a:rPr lang="ru-RU" sz="1500" b="1" dirty="0">
                <a:solidFill>
                  <a:schemeClr val="bg1"/>
                </a:solidFill>
              </a:rPr>
              <a:t>у</a:t>
            </a:r>
            <a:r>
              <a:rPr lang="ru-RU" sz="1500" b="1" dirty="0" smtClean="0">
                <a:solidFill>
                  <a:schemeClr val="bg1"/>
                </a:solidFill>
              </a:rPr>
              <a:t>ченик </a:t>
            </a:r>
            <a:r>
              <a:rPr lang="ru-RU" sz="1500" b="1" dirty="0" smtClean="0">
                <a:solidFill>
                  <a:schemeClr val="bg1"/>
                </a:solidFill>
              </a:rPr>
              <a:t>4 </a:t>
            </a:r>
            <a:r>
              <a:rPr lang="ru-RU" sz="1500" b="1" dirty="0" smtClean="0">
                <a:solidFill>
                  <a:schemeClr val="bg1"/>
                </a:solidFill>
              </a:rPr>
              <a:t>«Б» </a:t>
            </a:r>
            <a:r>
              <a:rPr lang="ru-RU" sz="1500" b="1" dirty="0" smtClean="0">
                <a:solidFill>
                  <a:schemeClr val="bg1"/>
                </a:solidFill>
              </a:rPr>
              <a:t>класса</a:t>
            </a:r>
          </a:p>
          <a:p>
            <a:r>
              <a:rPr lang="ru-RU" sz="1500" b="1" dirty="0" smtClean="0">
                <a:solidFill>
                  <a:schemeClr val="bg1"/>
                </a:solidFill>
              </a:rPr>
              <a:t>МБОУ «СОШ№ 96 г. </a:t>
            </a:r>
            <a:r>
              <a:rPr lang="ru-RU" sz="1500" b="1" dirty="0" smtClean="0">
                <a:solidFill>
                  <a:schemeClr val="bg1"/>
                </a:solidFill>
              </a:rPr>
              <a:t>Кемерово</a:t>
            </a:r>
          </a:p>
          <a:p>
            <a:r>
              <a:rPr lang="ru-RU" sz="1500" b="1" dirty="0" smtClean="0">
                <a:solidFill>
                  <a:schemeClr val="bg1"/>
                </a:solidFill>
              </a:rPr>
              <a:t>Руководитель</a:t>
            </a:r>
            <a:r>
              <a:rPr lang="ru-RU" sz="1500" b="1" smtClean="0">
                <a:solidFill>
                  <a:schemeClr val="bg1"/>
                </a:solidFill>
              </a:rPr>
              <a:t>: Агеева Е.В.</a:t>
            </a:r>
            <a:endParaRPr lang="ru-RU" sz="1500" b="1" dirty="0" smtClean="0">
              <a:solidFill>
                <a:schemeClr val="bg1"/>
              </a:solidFill>
            </a:endParaRPr>
          </a:p>
          <a:p>
            <a:endParaRPr lang="ru-RU" sz="1700" b="1" dirty="0">
              <a:solidFill>
                <a:schemeClr val="bg1"/>
              </a:solidFill>
            </a:endParaRPr>
          </a:p>
        </p:txBody>
      </p:sp>
      <p:pic>
        <p:nvPicPr>
          <p:cNvPr id="5" name="klassicheskoy_muzyiki_muzyika_.. (q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37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 advClick="0" advTm="7222"/>
    </mc:Choice>
    <mc:Fallback xmlns="">
      <p:transition spd="slow" advClick="0" advTm="72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2153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4" grpId="0" build="p"/>
    </p:bldLst>
  </p:timing>
  <p:extLst mod="1"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40769"/>
            <a:ext cx="5688632" cy="381642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28184" y="1196752"/>
            <a:ext cx="2458616" cy="4464496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         Таня завершает дневник тремя страницами. На каждой странице боль, отчаяние, безысходность. 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«С» – «Савичевы умерли»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«У» - «Умерли все»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«О» - «Осталась одна Таня»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       Я сопереживаю Тане. Прочитанное заставляет меня задуматься над тем, что жизнь конечна.</a:t>
            </a:r>
            <a:endParaRPr lang="ru-RU" dirty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2782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Tm="17576"/>
    </mc:Choice>
    <mc:Fallback xmlns="">
      <p:transition spd="slow" advTm="175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36712"/>
            <a:ext cx="5544616" cy="475252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40152" y="620688"/>
            <a:ext cx="2880320" cy="5688632"/>
          </a:xfrm>
        </p:spPr>
        <p:txBody>
          <a:bodyPr>
            <a:noAutofit/>
          </a:bodyPr>
          <a:lstStyle/>
          <a:p>
            <a:pPr algn="just"/>
            <a:r>
              <a:rPr lang="ru-RU" sz="1100" dirty="0">
                <a:solidFill>
                  <a:schemeClr val="bg1"/>
                </a:solidFill>
              </a:rPr>
              <a:t>     </a:t>
            </a:r>
            <a:r>
              <a:rPr lang="ru-RU" sz="1100" dirty="0" smtClean="0">
                <a:solidFill>
                  <a:schemeClr val="bg1"/>
                </a:solidFill>
              </a:rPr>
              <a:t>   </a:t>
            </a:r>
            <a:r>
              <a:rPr lang="ru-RU" sz="1100" dirty="0">
                <a:solidFill>
                  <a:schemeClr val="bg1"/>
                </a:solidFill>
              </a:rPr>
              <a:t>Оставшись одна, девочка чудом смогла добраться до бабушкиной племянницы - тёти Дуси. К тому времени у  Тани была дистрофия самой тяжелой формы. </a:t>
            </a:r>
          </a:p>
          <a:p>
            <a:pPr algn="just"/>
            <a:r>
              <a:rPr lang="ru-RU" sz="1100" dirty="0">
                <a:solidFill>
                  <a:schemeClr val="bg1"/>
                </a:solidFill>
              </a:rPr>
              <a:t> </a:t>
            </a:r>
            <a:r>
              <a:rPr lang="ru-RU" sz="1100" dirty="0" smtClean="0">
                <a:solidFill>
                  <a:schemeClr val="bg1"/>
                </a:solidFill>
              </a:rPr>
              <a:t>        В </a:t>
            </a:r>
            <a:r>
              <a:rPr lang="ru-RU" sz="1100" dirty="0">
                <a:solidFill>
                  <a:schemeClr val="bg1"/>
                </a:solidFill>
              </a:rPr>
              <a:t>начале июля </a:t>
            </a:r>
            <a:r>
              <a:rPr lang="ru-RU" sz="1100" dirty="0" smtClean="0">
                <a:solidFill>
                  <a:schemeClr val="bg1"/>
                </a:solidFill>
              </a:rPr>
              <a:t>1942 г. </a:t>
            </a:r>
            <a:r>
              <a:rPr lang="ru-RU" sz="1100" dirty="0">
                <a:solidFill>
                  <a:schemeClr val="bg1"/>
                </a:solidFill>
              </a:rPr>
              <a:t>тётя </a:t>
            </a:r>
            <a:r>
              <a:rPr lang="ru-RU" sz="1100" dirty="0" smtClean="0">
                <a:solidFill>
                  <a:schemeClr val="bg1"/>
                </a:solidFill>
              </a:rPr>
              <a:t>Дуся определяет </a:t>
            </a:r>
            <a:r>
              <a:rPr lang="ru-RU" sz="1100" dirty="0">
                <a:solidFill>
                  <a:schemeClr val="bg1"/>
                </a:solidFill>
              </a:rPr>
              <a:t>её в детский </a:t>
            </a:r>
            <a:r>
              <a:rPr lang="ru-RU" sz="1100" dirty="0" smtClean="0">
                <a:solidFill>
                  <a:schemeClr val="bg1"/>
                </a:solidFill>
              </a:rPr>
              <a:t> дом, из которого, по состоянию здоровья, девочку перенаправят </a:t>
            </a:r>
            <a:r>
              <a:rPr lang="ru-RU" sz="1100" dirty="0">
                <a:solidFill>
                  <a:schemeClr val="bg1"/>
                </a:solidFill>
              </a:rPr>
              <a:t>в </a:t>
            </a:r>
            <a:r>
              <a:rPr lang="ru-RU" sz="1100" dirty="0" smtClean="0">
                <a:solidFill>
                  <a:schemeClr val="bg1"/>
                </a:solidFill>
              </a:rPr>
              <a:t>дом инвалидов</a:t>
            </a:r>
            <a:r>
              <a:rPr lang="ru-RU" sz="1100" dirty="0">
                <a:solidFill>
                  <a:schemeClr val="bg1"/>
                </a:solidFill>
              </a:rPr>
              <a:t>, </a:t>
            </a:r>
            <a:r>
              <a:rPr lang="ru-RU" sz="1100" dirty="0" smtClean="0">
                <a:solidFill>
                  <a:schemeClr val="bg1"/>
                </a:solidFill>
              </a:rPr>
              <a:t> а потом в районную больницу. Но </a:t>
            </a:r>
            <a:r>
              <a:rPr lang="ru-RU" sz="1100" dirty="0">
                <a:solidFill>
                  <a:schemeClr val="bg1"/>
                </a:solidFill>
              </a:rPr>
              <a:t>прогрессирующие дистрофия, </a:t>
            </a:r>
            <a:r>
              <a:rPr lang="ru-RU" sz="1100" dirty="0" smtClean="0">
                <a:solidFill>
                  <a:schemeClr val="bg1"/>
                </a:solidFill>
              </a:rPr>
              <a:t>цинга, нервное потрясение, слепота сделали </a:t>
            </a:r>
            <a:r>
              <a:rPr lang="ru-RU" sz="1100" dirty="0">
                <a:solidFill>
                  <a:schemeClr val="bg1"/>
                </a:solidFill>
              </a:rPr>
              <a:t>своё дело. Из всех детей, эвакуированных из Ленинграда в Горьковскую область, не удалось спасти только Таню </a:t>
            </a:r>
            <a:r>
              <a:rPr lang="ru-RU" sz="1100" dirty="0" smtClean="0">
                <a:solidFill>
                  <a:schemeClr val="bg1"/>
                </a:solidFill>
              </a:rPr>
              <a:t>Савичеву.</a:t>
            </a:r>
          </a:p>
          <a:p>
            <a:pPr algn="just"/>
            <a:r>
              <a:rPr lang="ru-RU" sz="1100" dirty="0">
                <a:solidFill>
                  <a:schemeClr val="bg1"/>
                </a:solidFill>
              </a:rPr>
              <a:t> </a:t>
            </a:r>
            <a:r>
              <a:rPr lang="ru-RU" sz="1100" dirty="0" smtClean="0">
                <a:solidFill>
                  <a:schemeClr val="bg1"/>
                </a:solidFill>
              </a:rPr>
              <a:t>       Таня </a:t>
            </a:r>
            <a:r>
              <a:rPr lang="ru-RU" sz="1100" dirty="0">
                <a:solidFill>
                  <a:schemeClr val="bg1"/>
                </a:solidFill>
              </a:rPr>
              <a:t>умерла в возрасте 14 с половиной </a:t>
            </a:r>
            <a:r>
              <a:rPr lang="ru-RU" sz="1100" dirty="0" smtClean="0">
                <a:solidFill>
                  <a:schemeClr val="bg1"/>
                </a:solidFill>
              </a:rPr>
              <a:t>лет с диагнозом - туберкулёз кишок.</a:t>
            </a:r>
          </a:p>
          <a:p>
            <a:pPr algn="just"/>
            <a:r>
              <a:rPr lang="ru-RU" sz="1100" dirty="0">
                <a:solidFill>
                  <a:schemeClr val="bg1"/>
                </a:solidFill>
              </a:rPr>
              <a:t> </a:t>
            </a:r>
            <a:r>
              <a:rPr lang="ru-RU" sz="1100" dirty="0" smtClean="0">
                <a:solidFill>
                  <a:schemeClr val="bg1"/>
                </a:solidFill>
              </a:rPr>
              <a:t>        </a:t>
            </a:r>
            <a:r>
              <a:rPr lang="ru-RU" sz="1100" dirty="0">
                <a:solidFill>
                  <a:schemeClr val="bg1"/>
                </a:solidFill>
              </a:rPr>
              <a:t>С дрожью в сердце и со слезами на глазах я читал  о смерти девочки. Есть </a:t>
            </a:r>
            <a:r>
              <a:rPr lang="ru-RU" sz="1100" dirty="0" smtClean="0">
                <a:solidFill>
                  <a:schemeClr val="bg1"/>
                </a:solidFill>
              </a:rPr>
              <a:t>вещи, которые </a:t>
            </a:r>
            <a:r>
              <a:rPr lang="ru-RU" sz="1100" dirty="0">
                <a:solidFill>
                  <a:schemeClr val="bg1"/>
                </a:solidFill>
              </a:rPr>
              <a:t>невозможно забыть и простить</a:t>
            </a:r>
            <a:r>
              <a:rPr lang="ru-RU" sz="1100" dirty="0" smtClean="0">
                <a:solidFill>
                  <a:schemeClr val="bg1"/>
                </a:solidFill>
              </a:rPr>
              <a:t>. Невозможно </a:t>
            </a:r>
            <a:r>
              <a:rPr lang="ru-RU" sz="1100" dirty="0">
                <a:solidFill>
                  <a:schemeClr val="bg1"/>
                </a:solidFill>
              </a:rPr>
              <a:t>забыть войну и простить фашизму смерть </a:t>
            </a:r>
            <a:r>
              <a:rPr lang="ru-RU" sz="1100" dirty="0" smtClean="0">
                <a:solidFill>
                  <a:schemeClr val="bg1"/>
                </a:solidFill>
              </a:rPr>
              <a:t>детей и взрослых. Надо </a:t>
            </a:r>
            <a:r>
              <a:rPr lang="ru-RU" sz="1100" dirty="0">
                <a:solidFill>
                  <a:schemeClr val="bg1"/>
                </a:solidFill>
              </a:rPr>
              <a:t>помнить об этом</a:t>
            </a:r>
            <a:r>
              <a:rPr lang="ru-RU" sz="1100" dirty="0" smtClean="0">
                <a:solidFill>
                  <a:schemeClr val="bg1"/>
                </a:solidFill>
              </a:rPr>
              <a:t>, обязательно помнить!</a:t>
            </a:r>
            <a:endParaRPr lang="ru-RU" sz="1100" dirty="0">
              <a:solidFill>
                <a:schemeClr val="bg1"/>
              </a:solidFill>
            </a:endParaRPr>
          </a:p>
          <a:p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92605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Tm="36188"/>
    </mc:Choice>
    <mc:Fallback xmlns="">
      <p:transition spd="slow" advTm="361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8" r="9418"/>
          <a:stretch>
            <a:fillRect/>
          </a:stretch>
        </p:blipFill>
        <p:spPr>
          <a:xfrm>
            <a:off x="467544" y="908720"/>
            <a:ext cx="4680520" cy="475252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52120" y="836712"/>
            <a:ext cx="3034680" cy="5183088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         Увы, Таня не успела узнать, что ни все Савичевы умерли.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       Чудом остались в живых брат Миша и сестра Нина.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        Миша был партизаном, а Нина была эвакуирована с заводом, на котором работала. Когда им удалось вернуться в  Ленинград, они пытались разыскать сестру, но, к сожалению, было слишком поздно….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        Память о таких детях, как Таня, навсегда останется в наших сердцах. А история ее семьи – это урок преданности, мужества, любви, борьбы до последнего вздоха за свою жизнь и жизнь родных, за свой город, за свою страну.</a:t>
            </a:r>
          </a:p>
          <a:p>
            <a:pPr algn="just"/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32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7875">
        <p:split orient="vert"/>
      </p:transition>
    </mc:Choice>
    <mc:Fallback xmlns="">
      <p:transition spd="slow" advTm="27875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8" r="9418"/>
          <a:stretch>
            <a:fillRect/>
          </a:stretch>
        </p:blipFill>
        <p:spPr>
          <a:xfrm>
            <a:off x="395536" y="1052736"/>
            <a:ext cx="5626968" cy="455597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28184" y="476672"/>
            <a:ext cx="2417440" cy="4419600"/>
          </a:xfrm>
        </p:spPr>
        <p:txBody>
          <a:bodyPr>
            <a:norm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pPr algn="just"/>
            <a:r>
              <a:rPr lang="ru-RU" b="1" dirty="0" smtClean="0"/>
              <a:t>      </a:t>
            </a:r>
          </a:p>
          <a:p>
            <a:pPr algn="just"/>
            <a:endParaRPr lang="ru-RU" b="1" dirty="0"/>
          </a:p>
          <a:p>
            <a:pPr algn="just"/>
            <a:r>
              <a:rPr lang="ru-RU" b="1" dirty="0" smtClean="0">
                <a:solidFill>
                  <a:schemeClr val="bg1"/>
                </a:solidFill>
              </a:rPr>
              <a:t>       </a:t>
            </a:r>
            <a:r>
              <a:rPr lang="ru-RU" dirty="0">
                <a:solidFill>
                  <a:schemeClr val="bg1"/>
                </a:solidFill>
              </a:rPr>
              <a:t>В мае </a:t>
            </a:r>
            <a:r>
              <a:rPr lang="ru-RU" dirty="0" smtClean="0">
                <a:solidFill>
                  <a:schemeClr val="bg1"/>
                </a:solidFill>
              </a:rPr>
              <a:t>1972 г. </a:t>
            </a:r>
            <a:r>
              <a:rPr lang="ru-RU" dirty="0">
                <a:solidFill>
                  <a:schemeClr val="bg1"/>
                </a:solidFill>
              </a:rPr>
              <a:t>в </a:t>
            </a:r>
            <a:r>
              <a:rPr lang="ru-RU" dirty="0" err="1">
                <a:solidFill>
                  <a:schemeClr val="bg1"/>
                </a:solidFill>
              </a:rPr>
              <a:t>Шатках</a:t>
            </a:r>
            <a:r>
              <a:rPr lang="ru-RU" dirty="0">
                <a:solidFill>
                  <a:schemeClr val="bg1"/>
                </a:solidFill>
              </a:rPr>
              <a:t>, рядом с могилой Тани, был сооружён памятник, запечатлевший страницы её блокадного </a:t>
            </a:r>
            <a:r>
              <a:rPr lang="ru-RU" dirty="0" smtClean="0">
                <a:solidFill>
                  <a:schemeClr val="bg1"/>
                </a:solidFill>
              </a:rPr>
              <a:t>дневника. </a:t>
            </a:r>
            <a:endParaRPr lang="ru-RU" dirty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316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Tm="13948"/>
    </mc:Choice>
    <mc:Fallback xmlns="">
      <p:transition spd="slow" advTm="139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56176" y="1600200"/>
            <a:ext cx="2530624" cy="4419600"/>
          </a:xfrm>
        </p:spPr>
        <p:txBody>
          <a:bodyPr/>
          <a:lstStyle/>
          <a:p>
            <a:pPr algn="just"/>
            <a:r>
              <a:rPr lang="ru-RU" dirty="0" smtClean="0"/>
              <a:t>      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     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В 1982 г. </a:t>
            </a:r>
            <a:r>
              <a:rPr lang="ru-RU" dirty="0">
                <a:solidFill>
                  <a:schemeClr val="bg1"/>
                </a:solidFill>
              </a:rPr>
              <a:t>на могиле был сооружён гранитный памятник с бронзовым барельефом Тани. </a:t>
            </a:r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08720"/>
            <a:ext cx="5400600" cy="4680520"/>
          </a:xfrm>
        </p:spPr>
      </p:pic>
    </p:spTree>
    <p:extLst>
      <p:ext uri="{BB962C8B-B14F-4D97-AF65-F5344CB8AC3E}">
        <p14:creationId xmlns:p14="http://schemas.microsoft.com/office/powerpoint/2010/main" val="160757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Tm="7371"/>
    </mc:Choice>
    <mc:Fallback xmlns="">
      <p:transition spd="slow" advTm="73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80728"/>
            <a:ext cx="5904656" cy="453650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72200" y="1600200"/>
            <a:ext cx="2314600" cy="4419600"/>
          </a:xfrm>
        </p:spPr>
        <p:txBody>
          <a:bodyPr/>
          <a:lstStyle/>
          <a:p>
            <a:r>
              <a:rPr lang="ru-RU" dirty="0" smtClean="0"/>
              <a:t> </a:t>
            </a:r>
          </a:p>
          <a:p>
            <a:endParaRPr lang="ru-RU" dirty="0"/>
          </a:p>
          <a:p>
            <a:r>
              <a:rPr lang="ru-RU" dirty="0" smtClean="0"/>
              <a:t>      </a:t>
            </a:r>
            <a:r>
              <a:rPr lang="ru-RU" dirty="0" smtClean="0">
                <a:solidFill>
                  <a:schemeClr val="bg1"/>
                </a:solidFill>
              </a:rPr>
              <a:t>Рядом  с кладбищем оформили площадь. 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17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Tm="5456"/>
    </mc:Choice>
    <mc:Fallback xmlns="">
      <p:transition spd="slow" advTm="54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48" b="15348"/>
          <a:stretch>
            <a:fillRect/>
          </a:stretch>
        </p:blipFill>
        <p:spPr>
          <a:xfrm>
            <a:off x="457200" y="836712"/>
            <a:ext cx="5123204" cy="518308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28184" y="548680"/>
            <a:ext cx="2458616" cy="547112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>
                <a:solidFill>
                  <a:schemeClr val="bg1"/>
                </a:solidFill>
              </a:rPr>
              <a:t>       </a:t>
            </a:r>
          </a:p>
          <a:p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Одну </a:t>
            </a:r>
            <a:r>
              <a:rPr lang="ru-RU" dirty="0">
                <a:solidFill>
                  <a:schemeClr val="bg1"/>
                </a:solidFill>
              </a:rPr>
              <a:t>из улиц назвали именем Тани Савичевой. </a:t>
            </a:r>
          </a:p>
        </p:txBody>
      </p:sp>
    </p:spTree>
    <p:extLst>
      <p:ext uri="{BB962C8B-B14F-4D97-AF65-F5344CB8AC3E}">
        <p14:creationId xmlns:p14="http://schemas.microsoft.com/office/powerpoint/2010/main" val="192540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Tm="5350"/>
    </mc:Choice>
    <mc:Fallback xmlns="">
      <p:transition spd="slow" advTm="535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8" r="9418"/>
          <a:stretch>
            <a:fillRect/>
          </a:stretch>
        </p:blipFill>
        <p:spPr>
          <a:xfrm>
            <a:off x="395536" y="908720"/>
            <a:ext cx="5410944" cy="506003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40152" y="980728"/>
            <a:ext cx="2746648" cy="5039072"/>
          </a:xfrm>
        </p:spPr>
        <p:txBody>
          <a:bodyPr/>
          <a:lstStyle/>
          <a:p>
            <a:pPr algn="just"/>
            <a:r>
              <a:rPr lang="ru-RU" dirty="0" smtClean="0"/>
              <a:t>         </a:t>
            </a:r>
          </a:p>
          <a:p>
            <a:pPr algn="just"/>
            <a:r>
              <a:rPr lang="ru-RU" dirty="0" smtClean="0"/>
              <a:t>         </a:t>
            </a:r>
            <a:r>
              <a:rPr lang="ru-RU" dirty="0" smtClean="0">
                <a:solidFill>
                  <a:schemeClr val="bg1"/>
                </a:solidFill>
              </a:rPr>
              <a:t>Подлинный документ, блокадный дневник, до сегодняшнего дня хранится в Государственном музее истории Санкт-Петербурга.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       Музеи и памятники помогают нам хранить память о тех далеких событиях и людях, благодаря которым мы живем в мирное время.</a:t>
            </a:r>
          </a:p>
        </p:txBody>
      </p:sp>
    </p:spTree>
    <p:extLst>
      <p:ext uri="{BB962C8B-B14F-4D97-AF65-F5344CB8AC3E}">
        <p14:creationId xmlns:p14="http://schemas.microsoft.com/office/powerpoint/2010/main" val="195296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Tm="10613"/>
    </mc:Choice>
    <mc:Fallback xmlns="">
      <p:transition spd="slow" advTm="106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1" r="12601"/>
          <a:stretch>
            <a:fillRect/>
          </a:stretch>
        </p:blipFill>
        <p:spPr>
          <a:xfrm>
            <a:off x="467544" y="836712"/>
            <a:ext cx="4978896" cy="511256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24128" y="1340768"/>
            <a:ext cx="2962672" cy="4320480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         В 1968 г. дневник Тани Савичевой увековечен в камне на третьем километре Дороги Жизни, является составной частью мемориального комплекса «Цветок жизни» на Поклонной горе, посвящен всем детям, погибшим в блокадном кольце. 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         Именем Тани Савичевой в 1971 г. названа одна из малых планет Солнечной системы, № 2127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05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Tm="15949"/>
    </mc:Choice>
    <mc:Fallback xmlns="">
      <p:transition spd="slow" advTm="159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404664"/>
            <a:ext cx="8291264" cy="6048672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           </a:t>
            </a:r>
            <a:r>
              <a:rPr lang="ru-RU" b="1" dirty="0">
                <a:solidFill>
                  <a:schemeClr val="bg1"/>
                </a:solidFill>
              </a:rPr>
              <a:t>Тема моей работы  - «Чему меня научила книга Ильи </a:t>
            </a:r>
            <a:r>
              <a:rPr lang="ru-RU" b="1" dirty="0" err="1">
                <a:solidFill>
                  <a:schemeClr val="bg1"/>
                </a:solidFill>
              </a:rPr>
              <a:t>Миксон</a:t>
            </a:r>
            <a:r>
              <a:rPr lang="ru-RU" b="1" dirty="0">
                <a:solidFill>
                  <a:schemeClr val="bg1"/>
                </a:solidFill>
              </a:rPr>
              <a:t> «Жила, была».</a:t>
            </a:r>
          </a:p>
          <a:p>
            <a:r>
              <a:rPr lang="ru-RU" b="1" dirty="0">
                <a:solidFill>
                  <a:schemeClr val="bg1"/>
                </a:solidFill>
              </a:rPr>
              <a:t>           Прочитав и проанализировав это произведение, я точно могу сказать, что книга научила меня ценить жизнь, но не только свою, а близких, родных, знакомых, просто чужих людей. В нашем мире ничего важнее жизни человека не существует. </a:t>
            </a:r>
          </a:p>
          <a:p>
            <a:r>
              <a:rPr lang="ru-RU" b="1" dirty="0">
                <a:solidFill>
                  <a:schemeClr val="bg1"/>
                </a:solidFill>
              </a:rPr>
              <a:t>           Также повесть учит до конца оставаться человеком, даже в таких немыслимо тяжелых  жизненных обстоятельствах как война, голод, холод, смерть.</a:t>
            </a:r>
          </a:p>
          <a:p>
            <a:r>
              <a:rPr lang="ru-RU" b="1" dirty="0">
                <a:solidFill>
                  <a:schemeClr val="bg1"/>
                </a:solidFill>
              </a:rPr>
              <a:t>            Благодаря книге, начинаешь осознавать ценность каждого ломтика хлеба, которого так не хватало во время блокады. Сейчас уже рука не поднимется просто выбросить в мусорное ведро недоеденный кусочек.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           Я </a:t>
            </a:r>
            <a:r>
              <a:rPr lang="ru-RU" b="1" dirty="0" smtClean="0">
                <a:solidFill>
                  <a:schemeClr val="bg1"/>
                </a:solidFill>
              </a:rPr>
              <a:t>хотел бы</a:t>
            </a:r>
            <a:r>
              <a:rPr lang="ru-RU" b="1" dirty="0">
                <a:solidFill>
                  <a:schemeClr val="bg1"/>
                </a:solidFill>
              </a:rPr>
              <a:t>, чтобы каждый мой сверстник прочитал это произведение. Ведь, возможно, в будущем, от кого-то из нас будут зависеть жизни людей, будущее нашей страны. И тогда, я уверен, человек, прочитавший данную книгу, просто не сможет допустить повторения того ужаса, что пережила </a:t>
            </a:r>
            <a:r>
              <a:rPr lang="ru-RU" b="1" dirty="0" smtClean="0">
                <a:solidFill>
                  <a:schemeClr val="bg1"/>
                </a:solidFill>
              </a:rPr>
              <a:t>маленькая, </a:t>
            </a:r>
            <a:r>
              <a:rPr lang="ru-RU" b="1" dirty="0">
                <a:solidFill>
                  <a:schemeClr val="bg1"/>
                </a:solidFill>
              </a:rPr>
              <a:t>хрупкая девочка Таня.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           Эта книга навсегда останется в моем сердце….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08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Tm="39693"/>
    </mc:Choice>
    <mc:Fallback xmlns="">
      <p:transition spd="slow" advTm="396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36096" y="476672"/>
            <a:ext cx="3250704" cy="5543128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            </a:t>
            </a:r>
          </a:p>
          <a:p>
            <a:pPr algn="just"/>
            <a:r>
              <a:rPr lang="ru-RU" sz="1500" dirty="0" smtClean="0">
                <a:solidFill>
                  <a:schemeClr val="bg1"/>
                </a:solidFill>
              </a:rPr>
              <a:t>            Я хотел бы рассказать Вам о недавно прочтенной мною книге  Ильи </a:t>
            </a:r>
            <a:r>
              <a:rPr lang="ru-RU" sz="1500" dirty="0" err="1" smtClean="0">
                <a:solidFill>
                  <a:schemeClr val="bg1"/>
                </a:solidFill>
              </a:rPr>
              <a:t>Миксон</a:t>
            </a:r>
            <a:r>
              <a:rPr lang="ru-RU" sz="1500" dirty="0" smtClean="0">
                <a:solidFill>
                  <a:schemeClr val="bg1"/>
                </a:solidFill>
              </a:rPr>
              <a:t> «Жила, была».</a:t>
            </a:r>
          </a:p>
          <a:p>
            <a:pPr algn="just"/>
            <a:r>
              <a:rPr lang="ru-RU" sz="1500" dirty="0">
                <a:solidFill>
                  <a:schemeClr val="bg1"/>
                </a:solidFill>
              </a:rPr>
              <a:t> </a:t>
            </a:r>
            <a:r>
              <a:rPr lang="ru-RU" sz="1500" dirty="0" smtClean="0">
                <a:solidFill>
                  <a:schemeClr val="bg1"/>
                </a:solidFill>
              </a:rPr>
              <a:t>           Признаюсь, это произведение потрясло меня до глубины души. Главная героиня книги – не вымышленный персонаж, а реальная</a:t>
            </a:r>
            <a:r>
              <a:rPr lang="ru-RU" sz="1500" dirty="0">
                <a:solidFill>
                  <a:schemeClr val="bg1"/>
                </a:solidFill>
              </a:rPr>
              <a:t> одиннадцатилетняя девочка из блокадного </a:t>
            </a:r>
            <a:r>
              <a:rPr lang="ru-RU" sz="1500" dirty="0" smtClean="0">
                <a:solidFill>
                  <a:schemeClr val="bg1"/>
                </a:solidFill>
              </a:rPr>
              <a:t>Ленинграда, Таня Савичева.</a:t>
            </a:r>
          </a:p>
          <a:p>
            <a:pPr algn="just"/>
            <a:r>
              <a:rPr lang="ru-RU" sz="1500" dirty="0" smtClean="0">
                <a:solidFill>
                  <a:schemeClr val="bg1"/>
                </a:solidFill>
              </a:rPr>
              <a:t>            Во время блокады Таня вела дневник тех страшных событий. </a:t>
            </a:r>
          </a:p>
          <a:p>
            <a:pPr algn="just"/>
            <a:r>
              <a:rPr lang="ru-RU" sz="1500" dirty="0" smtClean="0">
                <a:solidFill>
                  <a:schemeClr val="bg1"/>
                </a:solidFill>
              </a:rPr>
              <a:t>           Дневник Тани Савичевой – это крик души о помощи, о том, что нет ничего страшнее войны!</a:t>
            </a:r>
            <a:endParaRPr lang="ru-RU" sz="1500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56792"/>
            <a:ext cx="4824536" cy="3816424"/>
          </a:xfrm>
        </p:spPr>
      </p:pic>
    </p:spTree>
    <p:extLst>
      <p:ext uri="{BB962C8B-B14F-4D97-AF65-F5344CB8AC3E}">
        <p14:creationId xmlns:p14="http://schemas.microsoft.com/office/powerpoint/2010/main" val="3641166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8765">
        <p14:reveal/>
      </p:transition>
    </mc:Choice>
    <mc:Fallback xmlns="">
      <p:transition spd="slow" advTm="187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3" r="14983"/>
          <a:stretch>
            <a:fillRect/>
          </a:stretch>
        </p:blipFill>
        <p:spPr>
          <a:xfrm>
            <a:off x="467544" y="548680"/>
            <a:ext cx="5194300" cy="55626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868144" y="476672"/>
            <a:ext cx="2818656" cy="6048672"/>
          </a:xfrm>
        </p:spPr>
        <p:txBody>
          <a:bodyPr>
            <a:noAutofit/>
          </a:bodyPr>
          <a:lstStyle/>
          <a:p>
            <a:pPr algn="just"/>
            <a:r>
              <a:rPr lang="ru-RU" sz="1200" dirty="0" smtClean="0"/>
              <a:t>          </a:t>
            </a:r>
            <a:r>
              <a:rPr lang="ru-RU" sz="1150" dirty="0" smtClean="0">
                <a:solidFill>
                  <a:schemeClr val="bg1"/>
                </a:solidFill>
              </a:rPr>
              <a:t>Таня  </a:t>
            </a:r>
            <a:r>
              <a:rPr lang="ru-RU" sz="1150" dirty="0">
                <a:solidFill>
                  <a:schemeClr val="bg1"/>
                </a:solidFill>
              </a:rPr>
              <a:t>родилась </a:t>
            </a:r>
            <a:r>
              <a:rPr lang="ru-RU" sz="1150" dirty="0" smtClean="0">
                <a:solidFill>
                  <a:schemeClr val="bg1"/>
                </a:solidFill>
              </a:rPr>
              <a:t>23.01.1930 г</a:t>
            </a:r>
            <a:r>
              <a:rPr lang="ru-RU" sz="1150" dirty="0">
                <a:solidFill>
                  <a:schemeClr val="bg1"/>
                </a:solidFill>
              </a:rPr>
              <a:t>. </a:t>
            </a:r>
            <a:r>
              <a:rPr lang="ru-RU" sz="1150" dirty="0" smtClean="0">
                <a:solidFill>
                  <a:schemeClr val="bg1"/>
                </a:solidFill>
              </a:rPr>
              <a:t>Как </a:t>
            </a:r>
            <a:r>
              <a:rPr lang="ru-RU" sz="1150" dirty="0">
                <a:solidFill>
                  <a:schemeClr val="bg1"/>
                </a:solidFill>
              </a:rPr>
              <a:t>и её братья и сёстры, выросла в Ленинграде. Она была пятым и самым младшим ребёнком. У Тани было две сестры и два брата: Женя, Леонид «</a:t>
            </a:r>
            <a:r>
              <a:rPr lang="ru-RU" sz="1150" dirty="0" err="1">
                <a:solidFill>
                  <a:schemeClr val="bg1"/>
                </a:solidFill>
              </a:rPr>
              <a:t>Лёка</a:t>
            </a:r>
            <a:r>
              <a:rPr lang="ru-RU" sz="1150" dirty="0">
                <a:solidFill>
                  <a:schemeClr val="bg1"/>
                </a:solidFill>
              </a:rPr>
              <a:t>», Нина и </a:t>
            </a:r>
            <a:r>
              <a:rPr lang="ru-RU" sz="1150" dirty="0" smtClean="0">
                <a:solidFill>
                  <a:schemeClr val="bg1"/>
                </a:solidFill>
              </a:rPr>
              <a:t>Миша, два </a:t>
            </a:r>
            <a:r>
              <a:rPr lang="ru-RU" sz="1150" dirty="0">
                <a:solidFill>
                  <a:schemeClr val="bg1"/>
                </a:solidFill>
              </a:rPr>
              <a:t>дяди (братья отца</a:t>
            </a:r>
            <a:r>
              <a:rPr lang="ru-RU" sz="1150" dirty="0" smtClean="0">
                <a:solidFill>
                  <a:schemeClr val="bg1"/>
                </a:solidFill>
              </a:rPr>
              <a:t>). В сентябре 1941 г. Таня должна была пойти в четвертый класс. Но этому не суждено было случиться. Началась война.  Бросив </a:t>
            </a:r>
            <a:r>
              <a:rPr lang="ru-RU" sz="1150" dirty="0">
                <a:solidFill>
                  <a:schemeClr val="bg1"/>
                </a:solidFill>
              </a:rPr>
              <a:t>огромные силы на Ленинград, фашисты </a:t>
            </a:r>
            <a:r>
              <a:rPr lang="ru-RU" sz="1150" dirty="0" smtClean="0">
                <a:solidFill>
                  <a:schemeClr val="bg1"/>
                </a:solidFill>
              </a:rPr>
              <a:t> отрезали город от </a:t>
            </a:r>
            <a:r>
              <a:rPr lang="ru-RU" sz="1150" dirty="0">
                <a:solidFill>
                  <a:schemeClr val="bg1"/>
                </a:solidFill>
              </a:rPr>
              <a:t>всей страны. Началась блокада. </a:t>
            </a:r>
            <a:r>
              <a:rPr lang="ru-RU" sz="1150" dirty="0" smtClean="0">
                <a:solidFill>
                  <a:schemeClr val="bg1"/>
                </a:solidFill>
              </a:rPr>
              <a:t>Не </a:t>
            </a:r>
            <a:r>
              <a:rPr lang="ru-RU" sz="1150" dirty="0">
                <a:solidFill>
                  <a:schemeClr val="bg1"/>
                </a:solidFill>
              </a:rPr>
              <a:t>было топлива. Замерло электричество. Вышел из строя водопровод. Начался голод. </a:t>
            </a:r>
            <a:r>
              <a:rPr lang="ru-RU" sz="1150" dirty="0" smtClean="0">
                <a:solidFill>
                  <a:schemeClr val="bg1"/>
                </a:solidFill>
              </a:rPr>
              <a:t>Наступило </a:t>
            </a:r>
            <a:r>
              <a:rPr lang="ru-RU" sz="1150" dirty="0">
                <a:solidFill>
                  <a:schemeClr val="bg1"/>
                </a:solidFill>
              </a:rPr>
              <a:t>время, когда рабочие получали по </a:t>
            </a:r>
            <a:r>
              <a:rPr lang="ru-RU" sz="1150" dirty="0" smtClean="0">
                <a:solidFill>
                  <a:schemeClr val="bg1"/>
                </a:solidFill>
              </a:rPr>
              <a:t>250 г. </a:t>
            </a:r>
            <a:r>
              <a:rPr lang="ru-RU" sz="1150" dirty="0">
                <a:solidFill>
                  <a:schemeClr val="bg1"/>
                </a:solidFill>
              </a:rPr>
              <a:t>хлеба в сутки, а все остальные по </a:t>
            </a:r>
            <a:r>
              <a:rPr lang="ru-RU" sz="1150" dirty="0" smtClean="0">
                <a:solidFill>
                  <a:schemeClr val="bg1"/>
                </a:solidFill>
              </a:rPr>
              <a:t>125 г</a:t>
            </a:r>
            <a:r>
              <a:rPr lang="ru-RU" sz="1150" dirty="0">
                <a:solidFill>
                  <a:schemeClr val="bg1"/>
                </a:solidFill>
              </a:rPr>
              <a:t>. Люди не знали, чем заполнить пустые желудки. Они ловили голубей, </a:t>
            </a:r>
            <a:r>
              <a:rPr lang="ru-RU" sz="1150" dirty="0" smtClean="0">
                <a:solidFill>
                  <a:schemeClr val="bg1"/>
                </a:solidFill>
              </a:rPr>
              <a:t>охотились на кошек и собак, </a:t>
            </a:r>
            <a:r>
              <a:rPr lang="ru-RU" sz="1150" dirty="0">
                <a:solidFill>
                  <a:schemeClr val="bg1"/>
                </a:solidFill>
              </a:rPr>
              <a:t>варили из столярного клея суп, ели вазелин. Ленинградцы испытывали ни с чем несравнимые страдания от голода. Особенно тяжело было детям</a:t>
            </a:r>
            <a:r>
              <a:rPr lang="ru-RU" sz="1150" dirty="0" smtClean="0">
                <a:solidFill>
                  <a:schemeClr val="bg1"/>
                </a:solidFill>
              </a:rPr>
              <a:t>. </a:t>
            </a:r>
          </a:p>
          <a:p>
            <a:pPr algn="just"/>
            <a:r>
              <a:rPr lang="ru-RU" sz="1150" dirty="0">
                <a:solidFill>
                  <a:schemeClr val="bg1"/>
                </a:solidFill>
              </a:rPr>
              <a:t> </a:t>
            </a:r>
            <a:r>
              <a:rPr lang="ru-RU" sz="1150" dirty="0" smtClean="0">
                <a:solidFill>
                  <a:schemeClr val="bg1"/>
                </a:solidFill>
              </a:rPr>
              <a:t>       Все эти </a:t>
            </a:r>
            <a:r>
              <a:rPr lang="ru-RU" sz="1150" dirty="0">
                <a:solidFill>
                  <a:schemeClr val="bg1"/>
                </a:solidFill>
              </a:rPr>
              <a:t>трудности жестоко проверяли силу характера человека.</a:t>
            </a:r>
          </a:p>
          <a:p>
            <a:pPr algn="just"/>
            <a:endParaRPr lang="ru-RU" sz="11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8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Click="0" advTm="41935"/>
    </mc:Choice>
    <mc:Fallback xmlns="">
      <p:transition spd="slow" advClick="0" advTm="419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08720"/>
            <a:ext cx="5040560" cy="482453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52120" y="476672"/>
            <a:ext cx="3240360" cy="5544616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      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          Первой </a:t>
            </a:r>
            <a:r>
              <a:rPr lang="ru-RU" dirty="0">
                <a:solidFill>
                  <a:schemeClr val="bg1"/>
                </a:solidFill>
              </a:rPr>
              <a:t>не стало Жени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</a:t>
            </a:r>
            <a:r>
              <a:rPr lang="ru-RU" dirty="0">
                <a:solidFill>
                  <a:schemeClr val="bg1"/>
                </a:solidFill>
              </a:rPr>
              <a:t>К декабрю </a:t>
            </a:r>
            <a:r>
              <a:rPr lang="ru-RU" dirty="0" smtClean="0">
                <a:solidFill>
                  <a:schemeClr val="bg1"/>
                </a:solidFill>
              </a:rPr>
              <a:t>1941 г. </a:t>
            </a:r>
            <a:r>
              <a:rPr lang="ru-RU" dirty="0">
                <a:solidFill>
                  <a:schemeClr val="bg1"/>
                </a:solidFill>
              </a:rPr>
              <a:t>в Ленинграде полностью прекратил работать транспорт, улицы были </a:t>
            </a:r>
            <a:r>
              <a:rPr lang="ru-RU" dirty="0" smtClean="0">
                <a:solidFill>
                  <a:schemeClr val="bg1"/>
                </a:solidFill>
              </a:rPr>
              <a:t>заметены </a:t>
            </a:r>
            <a:r>
              <a:rPr lang="ru-RU" dirty="0">
                <a:solidFill>
                  <a:schemeClr val="bg1"/>
                </a:solidFill>
              </a:rPr>
              <a:t>снегом. Чтобы попасть на </a:t>
            </a:r>
            <a:r>
              <a:rPr lang="ru-RU" dirty="0" smtClean="0">
                <a:solidFill>
                  <a:schemeClr val="bg1"/>
                </a:solidFill>
              </a:rPr>
              <a:t>завод, </a:t>
            </a:r>
            <a:r>
              <a:rPr lang="ru-RU" dirty="0">
                <a:solidFill>
                  <a:schemeClr val="bg1"/>
                </a:solidFill>
              </a:rPr>
              <a:t>Жене приходилось идти от дома пешком почти семь километров. </a:t>
            </a:r>
            <a:r>
              <a:rPr lang="ru-RU" dirty="0" smtClean="0">
                <a:solidFill>
                  <a:schemeClr val="bg1"/>
                </a:solidFill>
              </a:rPr>
              <a:t>Но с каждым днем делать это было все сложнее и сложнее. Сил практически не оставалось. 28 декабря Женя не смогла выйти на работу. Девушка умерла на руках сестры Нины. </a:t>
            </a:r>
            <a:r>
              <a:rPr lang="ru-RU" dirty="0">
                <a:solidFill>
                  <a:schemeClr val="bg1"/>
                </a:solidFill>
              </a:rPr>
              <a:t>Ей было 32 года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        Так,  </a:t>
            </a:r>
            <a:r>
              <a:rPr lang="ru-RU" dirty="0">
                <a:solidFill>
                  <a:schemeClr val="bg1"/>
                </a:solidFill>
              </a:rPr>
              <a:t>в маленьком </a:t>
            </a:r>
            <a:r>
              <a:rPr lang="ru-RU" dirty="0" smtClean="0">
                <a:solidFill>
                  <a:schemeClr val="bg1"/>
                </a:solidFill>
              </a:rPr>
              <a:t>блокноте в </a:t>
            </a:r>
            <a:r>
              <a:rPr lang="ru-RU" dirty="0">
                <a:solidFill>
                  <a:schemeClr val="bg1"/>
                </a:solidFill>
              </a:rPr>
              <a:t>алфавитном порядке на букву "Ж" появилась первая трагическая запись, сделанная рукой Тани: "Женя умерла 28 дек в 12.30 </a:t>
            </a:r>
            <a:r>
              <a:rPr lang="ru-RU" dirty="0" smtClean="0">
                <a:solidFill>
                  <a:schemeClr val="bg1"/>
                </a:solidFill>
              </a:rPr>
              <a:t>часов </a:t>
            </a:r>
            <a:r>
              <a:rPr lang="ru-RU" dirty="0">
                <a:solidFill>
                  <a:schemeClr val="bg1"/>
                </a:solidFill>
              </a:rPr>
              <a:t>утра 1941 г". </a:t>
            </a:r>
            <a:endParaRPr lang="ru-RU" dirty="0" smtClean="0">
              <a:solidFill>
                <a:schemeClr val="bg1"/>
              </a:solidFill>
            </a:endParaRP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         Потеря близких – это одна из самых тяжелых утрат человека.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42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Tm="30484"/>
    </mc:Choice>
    <mc:Fallback xmlns="">
      <p:transition spd="slow" advTm="304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4" r="12664"/>
          <a:stretch>
            <a:fillRect/>
          </a:stretch>
        </p:blipFill>
        <p:spPr>
          <a:xfrm>
            <a:off x="467544" y="908720"/>
            <a:ext cx="5266928" cy="462798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868144" y="476672"/>
            <a:ext cx="2818656" cy="554312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      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         Бабушке </a:t>
            </a:r>
            <a:r>
              <a:rPr lang="ru-RU" dirty="0">
                <a:solidFill>
                  <a:schemeClr val="bg1"/>
                </a:solidFill>
              </a:rPr>
              <a:t>- Евдокии Григорьевне </a:t>
            </a:r>
            <a:r>
              <a:rPr lang="ru-RU" dirty="0" smtClean="0">
                <a:solidFill>
                  <a:schemeClr val="bg1"/>
                </a:solidFill>
              </a:rPr>
              <a:t>Фёдоровой</a:t>
            </a:r>
            <a:r>
              <a:rPr lang="ru-RU" dirty="0">
                <a:solidFill>
                  <a:schemeClr val="bg1"/>
                </a:solidFill>
              </a:rPr>
              <a:t> 22 июня</a:t>
            </a:r>
            <a:r>
              <a:rPr lang="ru-RU" dirty="0" smtClean="0">
                <a:solidFill>
                  <a:schemeClr val="bg1"/>
                </a:solidFill>
              </a:rPr>
              <a:t> 1941 г., </a:t>
            </a:r>
            <a:r>
              <a:rPr lang="ru-RU" dirty="0">
                <a:solidFill>
                  <a:schemeClr val="bg1"/>
                </a:solidFill>
              </a:rPr>
              <a:t>в день начала войны, исполнилось 74 года. </a:t>
            </a:r>
            <a:r>
              <a:rPr lang="ru-RU" dirty="0" smtClean="0">
                <a:solidFill>
                  <a:schemeClr val="bg1"/>
                </a:solidFill>
              </a:rPr>
              <a:t>К январю 1942 г., от голода, у бабушки была уже третья степень дистрофии. Она понимала, что скоро умрет. Просила только об одном, не хоронить ее сразу, </a:t>
            </a:r>
            <a:r>
              <a:rPr lang="ru-RU" dirty="0">
                <a:solidFill>
                  <a:schemeClr val="bg1"/>
                </a:solidFill>
              </a:rPr>
              <a:t>а оставить в холодной комнате и получать хлеб по её карточке</a:t>
            </a:r>
            <a:r>
              <a:rPr lang="ru-RU" dirty="0" smtClean="0">
                <a:solidFill>
                  <a:schemeClr val="bg1"/>
                </a:solidFill>
              </a:rPr>
              <a:t>. Это показывает безграничную любовь и заботу о своих близких.                          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В </a:t>
            </a:r>
            <a:r>
              <a:rPr lang="ru-RU" dirty="0">
                <a:solidFill>
                  <a:schemeClr val="bg1"/>
                </a:solidFill>
              </a:rPr>
              <a:t>блокнотике на странице с буквой "Б" Таня пишет : "Бабушка умерла 25 янв. 3 ч. дня 1942 </a:t>
            </a:r>
            <a:r>
              <a:rPr lang="ru-RU" dirty="0" smtClean="0">
                <a:solidFill>
                  <a:schemeClr val="bg1"/>
                </a:solidFill>
              </a:rPr>
              <a:t>г."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16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Tm="24942"/>
    </mc:Choice>
    <mc:Fallback xmlns="">
      <p:transition spd="slow" advTm="249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" r="324"/>
          <a:stretch>
            <a:fillRect/>
          </a:stretch>
        </p:blipFill>
        <p:spPr>
          <a:xfrm>
            <a:off x="251520" y="1052736"/>
            <a:ext cx="5050904" cy="448396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80112" y="476672"/>
            <a:ext cx="3106688" cy="554312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          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       Брату </a:t>
            </a:r>
            <a:r>
              <a:rPr lang="ru-RU" dirty="0">
                <a:solidFill>
                  <a:schemeClr val="bg1"/>
                </a:solidFill>
              </a:rPr>
              <a:t>Леониду (</a:t>
            </a:r>
            <a:r>
              <a:rPr lang="ru-RU" dirty="0" err="1">
                <a:solidFill>
                  <a:schemeClr val="bg1"/>
                </a:solidFill>
              </a:rPr>
              <a:t>Лёке</a:t>
            </a:r>
            <a:r>
              <a:rPr lang="ru-RU" dirty="0">
                <a:solidFill>
                  <a:schemeClr val="bg1"/>
                </a:solidFill>
              </a:rPr>
              <a:t>) было 24 </a:t>
            </a:r>
            <a:r>
              <a:rPr lang="ru-RU" dirty="0" smtClean="0">
                <a:solidFill>
                  <a:schemeClr val="bg1"/>
                </a:solidFill>
              </a:rPr>
              <a:t>года. Он </a:t>
            </a:r>
            <a:r>
              <a:rPr lang="ru-RU" dirty="0">
                <a:solidFill>
                  <a:schemeClr val="bg1"/>
                </a:solidFill>
              </a:rPr>
              <a:t>работал строгальщиком на Судомеханическом </a:t>
            </a:r>
            <a:r>
              <a:rPr lang="ru-RU" dirty="0" smtClean="0">
                <a:solidFill>
                  <a:schemeClr val="bg1"/>
                </a:solidFill>
              </a:rPr>
              <a:t>заводе</a:t>
            </a:r>
            <a:r>
              <a:rPr lang="ru-RU" dirty="0">
                <a:solidFill>
                  <a:schemeClr val="bg1"/>
                </a:solidFill>
              </a:rPr>
              <a:t>. В </a:t>
            </a:r>
            <a:r>
              <a:rPr lang="ru-RU" dirty="0" smtClean="0">
                <a:solidFill>
                  <a:schemeClr val="bg1"/>
                </a:solidFill>
              </a:rPr>
              <a:t>армию его не </a:t>
            </a:r>
            <a:r>
              <a:rPr lang="ru-RU" dirty="0">
                <a:solidFill>
                  <a:schemeClr val="bg1"/>
                </a:solidFill>
              </a:rPr>
              <a:t>взяли из-за зрения - был очень близорук. Его оставили на заводе - нужно выполнять срочные военные заказы, необходимы специалисты</a:t>
            </a:r>
            <a:r>
              <a:rPr lang="ru-RU" dirty="0" smtClean="0">
                <a:solidFill>
                  <a:schemeClr val="bg1"/>
                </a:solidFill>
              </a:rPr>
              <a:t>. Неделями </a:t>
            </a:r>
            <a:r>
              <a:rPr lang="ru-RU" dirty="0">
                <a:solidFill>
                  <a:schemeClr val="bg1"/>
                </a:solidFill>
              </a:rPr>
              <a:t>жил там, работая днём и ночью. </a:t>
            </a:r>
            <a:r>
              <a:rPr lang="ru-RU" dirty="0" smtClean="0">
                <a:solidFill>
                  <a:schemeClr val="bg1"/>
                </a:solidFill>
              </a:rPr>
              <a:t>Здесь </a:t>
            </a:r>
            <a:r>
              <a:rPr lang="ru-RU" dirty="0">
                <a:solidFill>
                  <a:schemeClr val="bg1"/>
                </a:solidFill>
              </a:rPr>
              <a:t>же, в заводском стационаре, он и умер от </a:t>
            </a:r>
            <a:r>
              <a:rPr lang="ru-RU" dirty="0" smtClean="0">
                <a:solidFill>
                  <a:schemeClr val="bg1"/>
                </a:solidFill>
              </a:rPr>
              <a:t>дистрофии, отдав свои последние силы во имя Победы. 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Это пример высокого чувства патриотизма, который учит нас любви к Родине, стойкости</a:t>
            </a:r>
            <a:r>
              <a:rPr lang="ru-RU" dirty="0">
                <a:solidFill>
                  <a:schemeClr val="bg1"/>
                </a:solidFill>
              </a:rPr>
              <a:t>. </a:t>
            </a:r>
            <a:endParaRPr lang="ru-RU" dirty="0" smtClean="0">
              <a:solidFill>
                <a:schemeClr val="bg1"/>
              </a:solidFill>
            </a:endParaRPr>
          </a:p>
          <a:p>
            <a:pPr algn="just"/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В блокнотик, на </a:t>
            </a:r>
            <a:r>
              <a:rPr lang="ru-RU" dirty="0">
                <a:solidFill>
                  <a:schemeClr val="bg1"/>
                </a:solidFill>
              </a:rPr>
              <a:t>букву "Л" Таня записывает: </a:t>
            </a:r>
            <a:r>
              <a:rPr lang="ru-RU" dirty="0" smtClean="0">
                <a:solidFill>
                  <a:schemeClr val="bg1"/>
                </a:solidFill>
              </a:rPr>
              <a:t>«Лека </a:t>
            </a:r>
            <a:r>
              <a:rPr lang="ru-RU" dirty="0">
                <a:solidFill>
                  <a:schemeClr val="bg1"/>
                </a:solidFill>
              </a:rPr>
              <a:t>умер 17 марта в 5 </a:t>
            </a:r>
            <a:r>
              <a:rPr lang="ru-RU" dirty="0" smtClean="0">
                <a:solidFill>
                  <a:schemeClr val="bg1"/>
                </a:solidFill>
              </a:rPr>
              <a:t>часу утра </a:t>
            </a:r>
            <a:r>
              <a:rPr lang="ru-RU" dirty="0">
                <a:solidFill>
                  <a:schemeClr val="bg1"/>
                </a:solidFill>
              </a:rPr>
              <a:t>в 1942 </a:t>
            </a:r>
            <a:r>
              <a:rPr lang="ru-RU" dirty="0" smtClean="0">
                <a:solidFill>
                  <a:schemeClr val="bg1"/>
                </a:solidFill>
              </a:rPr>
              <a:t>г.»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84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Tm="32984"/>
    </mc:Choice>
    <mc:Fallback xmlns="">
      <p:transition spd="slow" advTm="329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1124744"/>
            <a:ext cx="5328591" cy="442798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52120" y="1196752"/>
            <a:ext cx="3312368" cy="4823048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      </a:t>
            </a:r>
            <a:r>
              <a:rPr lang="ru-RU" dirty="0" smtClean="0">
                <a:solidFill>
                  <a:schemeClr val="bg1"/>
                </a:solidFill>
              </a:rPr>
              <a:t>С приходом весны 1942 г. исчезла </a:t>
            </a:r>
            <a:r>
              <a:rPr lang="ru-RU" dirty="0">
                <a:solidFill>
                  <a:schemeClr val="bg1"/>
                </a:solidFill>
              </a:rPr>
              <a:t>угроза смерти от холода, однако не отступала угроза со стороны </a:t>
            </a:r>
            <a:r>
              <a:rPr lang="ru-RU" dirty="0" smtClean="0">
                <a:solidFill>
                  <a:schemeClr val="bg1"/>
                </a:solidFill>
              </a:rPr>
              <a:t>голода. Люди гибли от дистрофии, цинги, кишечных заболеваний, туберкулеза. Савичевых также не обошла </a:t>
            </a:r>
            <a:r>
              <a:rPr lang="ru-RU" dirty="0">
                <a:solidFill>
                  <a:schemeClr val="bg1"/>
                </a:solidFill>
              </a:rPr>
              <a:t>стороной </a:t>
            </a:r>
            <a:r>
              <a:rPr lang="ru-RU" dirty="0" smtClean="0">
                <a:solidFill>
                  <a:schemeClr val="bg1"/>
                </a:solidFill>
              </a:rPr>
              <a:t>эта беда.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      13 </a:t>
            </a:r>
            <a:r>
              <a:rPr lang="ru-RU" dirty="0">
                <a:solidFill>
                  <a:schemeClr val="bg1"/>
                </a:solidFill>
              </a:rPr>
              <a:t>апреля в 56 лет умер Василий</a:t>
            </a:r>
            <a:r>
              <a:rPr lang="ru-RU" dirty="0" smtClean="0">
                <a:solidFill>
                  <a:schemeClr val="bg1"/>
                </a:solidFill>
              </a:rPr>
              <a:t>. 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Таня делает соответствующую запись на </a:t>
            </a:r>
            <a:r>
              <a:rPr lang="ru-RU" dirty="0">
                <a:solidFill>
                  <a:schemeClr val="bg1"/>
                </a:solidFill>
              </a:rPr>
              <a:t>букве «В</a:t>
            </a:r>
            <a:r>
              <a:rPr lang="ru-RU" dirty="0" smtClean="0">
                <a:solidFill>
                  <a:schemeClr val="bg1"/>
                </a:solidFill>
              </a:rPr>
              <a:t>».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55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Tm="17160"/>
    </mc:Choice>
    <mc:Fallback xmlns="">
      <p:transition spd="slow" advTm="171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980728"/>
            <a:ext cx="5832647" cy="475252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12160" y="836712"/>
            <a:ext cx="2674640" cy="5183088"/>
          </a:xfrm>
        </p:spPr>
        <p:txBody>
          <a:bodyPr/>
          <a:lstStyle/>
          <a:p>
            <a:r>
              <a:rPr lang="ru-RU" dirty="0" smtClean="0"/>
              <a:t>    </a:t>
            </a:r>
          </a:p>
          <a:p>
            <a:endParaRPr lang="ru-RU" dirty="0"/>
          </a:p>
          <a:p>
            <a:endParaRPr lang="ru-RU" dirty="0" smtClean="0"/>
          </a:p>
          <a:p>
            <a:pPr algn="just"/>
            <a:r>
              <a:rPr lang="ru-RU" dirty="0" smtClean="0"/>
              <a:t>        </a:t>
            </a:r>
            <a:r>
              <a:rPr lang="ru-RU" dirty="0" smtClean="0">
                <a:solidFill>
                  <a:schemeClr val="bg1"/>
                </a:solidFill>
              </a:rPr>
              <a:t>Почти </a:t>
            </a:r>
            <a:r>
              <a:rPr lang="ru-RU" dirty="0">
                <a:solidFill>
                  <a:schemeClr val="bg1"/>
                </a:solidFill>
              </a:rPr>
              <a:t>через месяц </a:t>
            </a:r>
            <a:r>
              <a:rPr lang="ru-RU" dirty="0" smtClean="0">
                <a:solidFill>
                  <a:schemeClr val="bg1"/>
                </a:solidFill>
              </a:rPr>
              <a:t> Таня делает очередную запись в своем блокнотике: </a:t>
            </a:r>
            <a:r>
              <a:rPr lang="ru-RU" dirty="0">
                <a:solidFill>
                  <a:schemeClr val="bg1"/>
                </a:solidFill>
              </a:rPr>
              <a:t>"Дядя Леша 10 мая в 4 </a:t>
            </a:r>
            <a:r>
              <a:rPr lang="ru-RU" dirty="0" smtClean="0">
                <a:solidFill>
                  <a:schemeClr val="bg1"/>
                </a:solidFill>
              </a:rPr>
              <a:t>ч. </a:t>
            </a:r>
            <a:r>
              <a:rPr lang="ru-RU" dirty="0">
                <a:solidFill>
                  <a:schemeClr val="bg1"/>
                </a:solidFill>
              </a:rPr>
              <a:t>дня 1942 </a:t>
            </a:r>
            <a:r>
              <a:rPr lang="ru-RU" dirty="0" smtClean="0">
                <a:solidFill>
                  <a:schemeClr val="bg1"/>
                </a:solidFill>
              </a:rPr>
              <a:t>г."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14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Tm="7089"/>
    </mc:Choice>
    <mc:Fallback xmlns="">
      <p:transition spd="slow" advTm="70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52736"/>
            <a:ext cx="5256584" cy="460851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96136" y="692696"/>
            <a:ext cx="2890664" cy="5327104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    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        Мамы Тани не стало через  </a:t>
            </a:r>
            <a:r>
              <a:rPr lang="ru-RU" dirty="0">
                <a:solidFill>
                  <a:schemeClr val="bg1"/>
                </a:solidFill>
              </a:rPr>
              <a:t>три дня после смерти дяди </a:t>
            </a:r>
            <a:r>
              <a:rPr lang="ru-RU" dirty="0" smtClean="0">
                <a:solidFill>
                  <a:schemeClr val="bg1"/>
                </a:solidFill>
              </a:rPr>
              <a:t>Леши. Марии </a:t>
            </a:r>
            <a:r>
              <a:rPr lang="ru-RU" dirty="0">
                <a:solidFill>
                  <a:schemeClr val="bg1"/>
                </a:solidFill>
              </a:rPr>
              <a:t>Игнатьевне было 52 </a:t>
            </a:r>
            <a:r>
              <a:rPr lang="ru-RU" dirty="0" smtClean="0">
                <a:solidFill>
                  <a:schemeClr val="bg1"/>
                </a:solidFill>
              </a:rPr>
              <a:t>года.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       Когда </a:t>
            </a:r>
            <a:r>
              <a:rPr lang="ru-RU" dirty="0">
                <a:solidFill>
                  <a:schemeClr val="bg1"/>
                </a:solidFill>
              </a:rPr>
              <a:t>мама была рядом, </a:t>
            </a:r>
            <a:r>
              <a:rPr lang="ru-RU" dirty="0" smtClean="0">
                <a:solidFill>
                  <a:schemeClr val="bg1"/>
                </a:solidFill>
              </a:rPr>
              <a:t>казалось, </a:t>
            </a:r>
            <a:r>
              <a:rPr lang="ru-RU" dirty="0">
                <a:solidFill>
                  <a:schemeClr val="bg1"/>
                </a:solidFill>
              </a:rPr>
              <a:t>что всё можно преодолеть, </a:t>
            </a:r>
            <a:r>
              <a:rPr lang="ru-RU" dirty="0" smtClean="0">
                <a:solidFill>
                  <a:schemeClr val="bg1"/>
                </a:solidFill>
              </a:rPr>
              <a:t>даже </a:t>
            </a:r>
            <a:r>
              <a:rPr lang="ru-RU" dirty="0">
                <a:solidFill>
                  <a:schemeClr val="bg1"/>
                </a:solidFill>
              </a:rPr>
              <a:t>голод. С мамой </a:t>
            </a:r>
            <a:r>
              <a:rPr lang="ru-RU" dirty="0" smtClean="0">
                <a:solidFill>
                  <a:schemeClr val="bg1"/>
                </a:solidFill>
              </a:rPr>
              <a:t>верилось в то, что когда-нибудь этот ад закончится. Но </a:t>
            </a:r>
            <a:r>
              <a:rPr lang="ru-RU" dirty="0">
                <a:solidFill>
                  <a:schemeClr val="bg1"/>
                </a:solidFill>
              </a:rPr>
              <a:t>мамы не </a:t>
            </a:r>
            <a:r>
              <a:rPr lang="ru-RU" dirty="0" smtClean="0">
                <a:solidFill>
                  <a:schemeClr val="bg1"/>
                </a:solidFill>
              </a:rPr>
              <a:t>стало, все надежды рухнули.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       Ребенок без мамы, как птица без крыла.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        Девочка делает запись в дневнике не употребляя слово </a:t>
            </a:r>
            <a:r>
              <a:rPr lang="ru-RU" dirty="0">
                <a:solidFill>
                  <a:schemeClr val="bg1"/>
                </a:solidFill>
              </a:rPr>
              <a:t>"умерла" - "Мама </a:t>
            </a:r>
            <a:r>
              <a:rPr lang="ru-RU" dirty="0" smtClean="0">
                <a:solidFill>
                  <a:schemeClr val="bg1"/>
                </a:solidFill>
              </a:rPr>
              <a:t>13 </a:t>
            </a:r>
            <a:r>
              <a:rPr lang="ru-RU" dirty="0">
                <a:solidFill>
                  <a:schemeClr val="bg1"/>
                </a:solidFill>
              </a:rPr>
              <a:t>мая </a:t>
            </a:r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>
                <a:solidFill>
                  <a:schemeClr val="bg1"/>
                </a:solidFill>
              </a:rPr>
              <a:t>7.30 час утра 1942 </a:t>
            </a:r>
            <a:r>
              <a:rPr lang="ru-RU" dirty="0" smtClean="0">
                <a:solidFill>
                  <a:schemeClr val="bg1"/>
                </a:solidFill>
              </a:rPr>
              <a:t>г."</a:t>
            </a:r>
            <a:endParaRPr lang="ru-RU" dirty="0">
              <a:solidFill>
                <a:schemeClr val="bg1"/>
              </a:solidFill>
            </a:endParaRPr>
          </a:p>
          <a:p>
            <a:pPr algn="just"/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23534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Tm="22059"/>
    </mc:Choice>
    <mc:Fallback xmlns="">
      <p:transition spd="slow" advTm="220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1180</TotalTime>
  <Words>1474</Words>
  <Application>Microsoft Office PowerPoint</Application>
  <PresentationFormat>Экран (4:3)</PresentationFormat>
  <Paragraphs>76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Бумажная</vt:lpstr>
      <vt:lpstr>Чему меня научила книга Ильи Миксон «Жила, была»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kulenkova.os</dc:creator>
  <cp:lastModifiedBy>User</cp:lastModifiedBy>
  <cp:revision>89</cp:revision>
  <cp:lastPrinted>2019-02-06T03:05:58Z</cp:lastPrinted>
  <dcterms:created xsi:type="dcterms:W3CDTF">2019-02-04T05:22:39Z</dcterms:created>
  <dcterms:modified xsi:type="dcterms:W3CDTF">2023-01-31T09:00:05Z</dcterms:modified>
</cp:coreProperties>
</file>