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070"/>
    <a:srgbClr val="99CCFF"/>
    <a:srgbClr val="005392"/>
    <a:srgbClr val="B6B20A"/>
    <a:srgbClr val="C1C10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3F290A-4459-476D-B60B-6C3AE8CB1258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A6137B7-82AD-4223-8EBB-7488FCC24C96}">
      <dgm:prSet custT="1"/>
      <dgm:spPr/>
      <dgm:t>
        <a:bodyPr/>
        <a:lstStyle/>
        <a:p>
          <a:pPr algn="just" rtl="0"/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Этот праздник в России учрежден по инициативе депутатов Государственной Думы. Идея праздника возникла несколько лет назад у жителей города Мурома (Владимирской области), где покоятся мощи святых супругов Петра и </a:t>
          </a:r>
          <a:r>
            <a:rPr lang="ru-RU" sz="20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Февронии</a:t>
          </a:r>
          <a:r>
            <a: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покровителей христианского брака.</a:t>
          </a:r>
          <a:endParaRPr lang="ru-RU" sz="20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53D2F3-3D45-4C87-BB0D-AAE82704468C}" type="parTrans" cxnId="{8FAA9ABD-455B-4907-B0FD-714312E7B79A}">
      <dgm:prSet/>
      <dgm:spPr/>
      <dgm:t>
        <a:bodyPr/>
        <a:lstStyle/>
        <a:p>
          <a:endParaRPr lang="ru-RU"/>
        </a:p>
      </dgm:t>
    </dgm:pt>
    <dgm:pt modelId="{0B993490-33C5-4F17-8445-CCF483BEDCE5}" type="sibTrans" cxnId="{8FAA9ABD-455B-4907-B0FD-714312E7B79A}">
      <dgm:prSet/>
      <dgm:spPr/>
      <dgm:t>
        <a:bodyPr/>
        <a:lstStyle/>
        <a:p>
          <a:endParaRPr lang="ru-RU"/>
        </a:p>
      </dgm:t>
    </dgm:pt>
    <dgm:pt modelId="{231E730B-DC9B-4E8D-9459-8E402625DC6A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Всероссийский день семьи, любви и верности впервые отмечался в 2008 году, который был объявлен годом семьи.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1FA433AE-629E-4B04-9CAF-34A696523752}" type="parTrans" cxnId="{F3DE1145-AD9C-4C98-B882-655632506830}">
      <dgm:prSet/>
      <dgm:spPr/>
      <dgm:t>
        <a:bodyPr/>
        <a:lstStyle/>
        <a:p>
          <a:endParaRPr lang="ru-RU"/>
        </a:p>
      </dgm:t>
    </dgm:pt>
    <dgm:pt modelId="{78931D6F-522A-468F-B9B3-00444E8BBB2F}" type="sibTrans" cxnId="{F3DE1145-AD9C-4C98-B882-655632506830}">
      <dgm:prSet/>
      <dgm:spPr/>
      <dgm:t>
        <a:bodyPr/>
        <a:lstStyle/>
        <a:p>
          <a:endParaRPr lang="ru-RU"/>
        </a:p>
      </dgm:t>
    </dgm:pt>
    <dgm:pt modelId="{0685CB73-C49A-43A3-9C6D-D2E57CD1AE4D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 нового семейного праздника есть медаль, которую будут вручать 8 июля, и очень нежный символ — ромашка.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B29D2E-6EEF-43D1-8D7C-8B77C8EF97DB}" type="parTrans" cxnId="{FB57454D-BEE2-4688-8F13-63670AA2F465}">
      <dgm:prSet/>
      <dgm:spPr/>
      <dgm:t>
        <a:bodyPr/>
        <a:lstStyle/>
        <a:p>
          <a:endParaRPr lang="ru-RU"/>
        </a:p>
      </dgm:t>
    </dgm:pt>
    <dgm:pt modelId="{D9C21125-9E4E-4B1C-8D7D-03B2D0A7C629}" type="sibTrans" cxnId="{FB57454D-BEE2-4688-8F13-63670AA2F465}">
      <dgm:prSet/>
      <dgm:spPr/>
      <dgm:t>
        <a:bodyPr/>
        <a:lstStyle/>
        <a:p>
          <a:endParaRPr lang="ru-RU"/>
        </a:p>
      </dgm:t>
    </dgm:pt>
    <dgm:pt modelId="{2AFDEFFF-DDD0-40F4-BCC7-98487F5144C1}">
      <dgm:prSet/>
      <dgm:spPr/>
      <dgm:t>
        <a:bodyPr/>
        <a:lstStyle/>
        <a:p>
          <a:pPr rtl="0"/>
          <a:r>
            <a: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Уже есть примета: молодые люди, заключившие брак в этот день будут счастливы.</a:t>
          </a:r>
          <a:endParaRPr lang="ru-RU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987050E6-854E-4177-AB9F-6FD5B2A1BD82}" type="parTrans" cxnId="{634AD107-85B7-4580-9B2F-8A330B838218}">
      <dgm:prSet/>
      <dgm:spPr/>
      <dgm:t>
        <a:bodyPr/>
        <a:lstStyle/>
        <a:p>
          <a:endParaRPr lang="ru-RU"/>
        </a:p>
      </dgm:t>
    </dgm:pt>
    <dgm:pt modelId="{B65A50B6-D82F-4AFA-9FE7-4FF5350FF8A3}" type="sibTrans" cxnId="{634AD107-85B7-4580-9B2F-8A330B838218}">
      <dgm:prSet/>
      <dgm:spPr/>
      <dgm:t>
        <a:bodyPr/>
        <a:lstStyle/>
        <a:p>
          <a:endParaRPr lang="ru-RU"/>
        </a:p>
      </dgm:t>
    </dgm:pt>
    <dgm:pt modelId="{8143C60D-B513-4C6F-BD81-0882FDDFC076}" type="pres">
      <dgm:prSet presAssocID="{3C3F290A-4459-476D-B60B-6C3AE8CB125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46CE7B2F-B88F-43EA-9DE8-D7CE32417E3E}" type="pres">
      <dgm:prSet presAssocID="{3C3F290A-4459-476D-B60B-6C3AE8CB1258}" presName="Name1" presStyleCnt="0"/>
      <dgm:spPr/>
    </dgm:pt>
    <dgm:pt modelId="{E1E7A804-6FE8-4A37-860F-92A0D18DB51E}" type="pres">
      <dgm:prSet presAssocID="{3C3F290A-4459-476D-B60B-6C3AE8CB1258}" presName="cycle" presStyleCnt="0"/>
      <dgm:spPr/>
    </dgm:pt>
    <dgm:pt modelId="{1C4920D8-5418-4B57-9923-2B8BF8694D62}" type="pres">
      <dgm:prSet presAssocID="{3C3F290A-4459-476D-B60B-6C3AE8CB1258}" presName="srcNode" presStyleLbl="node1" presStyleIdx="0" presStyleCnt="4"/>
      <dgm:spPr/>
    </dgm:pt>
    <dgm:pt modelId="{15300F24-43A8-4C76-81A4-C9148DF831AB}" type="pres">
      <dgm:prSet presAssocID="{3C3F290A-4459-476D-B60B-6C3AE8CB1258}" presName="conn" presStyleLbl="parChTrans1D2" presStyleIdx="0" presStyleCnt="1"/>
      <dgm:spPr/>
      <dgm:t>
        <a:bodyPr/>
        <a:lstStyle/>
        <a:p>
          <a:endParaRPr lang="ru-RU"/>
        </a:p>
      </dgm:t>
    </dgm:pt>
    <dgm:pt modelId="{25A32C91-1A75-432E-A3B2-0BD3A8BD43C9}" type="pres">
      <dgm:prSet presAssocID="{3C3F290A-4459-476D-B60B-6C3AE8CB1258}" presName="extraNode" presStyleLbl="node1" presStyleIdx="0" presStyleCnt="4"/>
      <dgm:spPr/>
    </dgm:pt>
    <dgm:pt modelId="{7ACE86EB-6CE6-437E-AF8F-06A568F53AED}" type="pres">
      <dgm:prSet presAssocID="{3C3F290A-4459-476D-B60B-6C3AE8CB1258}" presName="dstNode" presStyleLbl="node1" presStyleIdx="0" presStyleCnt="4"/>
      <dgm:spPr/>
    </dgm:pt>
    <dgm:pt modelId="{AE81AA99-AA2C-429D-AA64-5C13A24B30F8}" type="pres">
      <dgm:prSet presAssocID="{9A6137B7-82AD-4223-8EBB-7488FCC24C96}" presName="text_1" presStyleLbl="node1" presStyleIdx="0" presStyleCnt="4" custScaleY="1710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A4438-7A75-4425-AD52-BB9C8454A5F0}" type="pres">
      <dgm:prSet presAssocID="{9A6137B7-82AD-4223-8EBB-7488FCC24C96}" presName="accent_1" presStyleCnt="0"/>
      <dgm:spPr/>
    </dgm:pt>
    <dgm:pt modelId="{DDE2932D-E9C5-420A-AC4E-30A311A1C9D8}" type="pres">
      <dgm:prSet presAssocID="{9A6137B7-82AD-4223-8EBB-7488FCC24C96}" presName="accentRepeatNode" presStyleLbl="solidFgAcc1" presStyleIdx="0" presStyleCnt="4" custScaleX="51215" custScaleY="34183"/>
      <dgm:spPr/>
    </dgm:pt>
    <dgm:pt modelId="{E766BF37-60EB-4EB2-AA25-81CD0AD3CE60}" type="pres">
      <dgm:prSet presAssocID="{231E730B-DC9B-4E8D-9459-8E402625DC6A}" presName="text_2" presStyleLbl="node1" presStyleIdx="1" presStyleCnt="4" custLinFactNeighborX="494" custLinFactNeighborY="212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013E97-76AC-48BE-AE30-E287B37533B8}" type="pres">
      <dgm:prSet presAssocID="{231E730B-DC9B-4E8D-9459-8E402625DC6A}" presName="accent_2" presStyleCnt="0"/>
      <dgm:spPr/>
    </dgm:pt>
    <dgm:pt modelId="{901FDBEB-343D-483F-BD7B-2CB0638BDE99}" type="pres">
      <dgm:prSet presAssocID="{231E730B-DC9B-4E8D-9459-8E402625DC6A}" presName="accentRepeatNode" presStyleLbl="solidFgAcc1" presStyleIdx="1" presStyleCnt="4" custScaleX="50278" custScaleY="36500" custLinFactNeighborX="-3796" custLinFactNeighborY="10483"/>
      <dgm:spPr/>
    </dgm:pt>
    <dgm:pt modelId="{C5741E50-7F79-4AC6-9E28-7AB1C54B62FC}" type="pres">
      <dgm:prSet presAssocID="{0685CB73-C49A-43A3-9C6D-D2E57CD1AE4D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A40D8-B891-4597-AFB1-95C0FA198298}" type="pres">
      <dgm:prSet presAssocID="{0685CB73-C49A-43A3-9C6D-D2E57CD1AE4D}" presName="accent_3" presStyleCnt="0"/>
      <dgm:spPr/>
    </dgm:pt>
    <dgm:pt modelId="{9684CFF2-225F-47DE-B04F-B8A19BC9110D}" type="pres">
      <dgm:prSet presAssocID="{0685CB73-C49A-43A3-9C6D-D2E57CD1AE4D}" presName="accentRepeatNode" presStyleLbl="solidFgAcc1" presStyleIdx="2" presStyleCnt="4" custScaleX="56554" custScaleY="52187"/>
      <dgm:spPr/>
    </dgm:pt>
    <dgm:pt modelId="{F42AD28D-5C1E-4F91-AB22-EA15088D844B}" type="pres">
      <dgm:prSet presAssocID="{2AFDEFFF-DDD0-40F4-BCC7-98487F5144C1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78EB0-F22B-44DC-851A-49AD93EDE436}" type="pres">
      <dgm:prSet presAssocID="{2AFDEFFF-DDD0-40F4-BCC7-98487F5144C1}" presName="accent_4" presStyleCnt="0"/>
      <dgm:spPr/>
    </dgm:pt>
    <dgm:pt modelId="{9974BBF5-FCCA-4F67-87E7-6F35D80648F7}" type="pres">
      <dgm:prSet presAssocID="{2AFDEFFF-DDD0-40F4-BCC7-98487F5144C1}" presName="accentRepeatNode" presStyleLbl="solidFgAcc1" presStyleIdx="3" presStyleCnt="4" custScaleX="51215" custScaleY="20315"/>
      <dgm:spPr/>
    </dgm:pt>
  </dgm:ptLst>
  <dgm:cxnLst>
    <dgm:cxn modelId="{C1255213-3B31-4726-9C6B-CB96FE55E495}" type="presOf" srcId="{231E730B-DC9B-4E8D-9459-8E402625DC6A}" destId="{E766BF37-60EB-4EB2-AA25-81CD0AD3CE60}" srcOrd="0" destOrd="0" presId="urn:microsoft.com/office/officeart/2008/layout/VerticalCurvedList"/>
    <dgm:cxn modelId="{F3DE1145-AD9C-4C98-B882-655632506830}" srcId="{3C3F290A-4459-476D-B60B-6C3AE8CB1258}" destId="{231E730B-DC9B-4E8D-9459-8E402625DC6A}" srcOrd="1" destOrd="0" parTransId="{1FA433AE-629E-4B04-9CAF-34A696523752}" sibTransId="{78931D6F-522A-468F-B9B3-00444E8BBB2F}"/>
    <dgm:cxn modelId="{634AD107-85B7-4580-9B2F-8A330B838218}" srcId="{3C3F290A-4459-476D-B60B-6C3AE8CB1258}" destId="{2AFDEFFF-DDD0-40F4-BCC7-98487F5144C1}" srcOrd="3" destOrd="0" parTransId="{987050E6-854E-4177-AB9F-6FD5B2A1BD82}" sibTransId="{B65A50B6-D82F-4AFA-9FE7-4FF5350FF8A3}"/>
    <dgm:cxn modelId="{C59D1498-70C1-43BC-846C-4A3BFFC87FDE}" type="presOf" srcId="{0685CB73-C49A-43A3-9C6D-D2E57CD1AE4D}" destId="{C5741E50-7F79-4AC6-9E28-7AB1C54B62FC}" srcOrd="0" destOrd="0" presId="urn:microsoft.com/office/officeart/2008/layout/VerticalCurvedList"/>
    <dgm:cxn modelId="{9FC92D83-8CFA-4614-98C0-40482AB776CF}" type="presOf" srcId="{3C3F290A-4459-476D-B60B-6C3AE8CB1258}" destId="{8143C60D-B513-4C6F-BD81-0882FDDFC076}" srcOrd="0" destOrd="0" presId="urn:microsoft.com/office/officeart/2008/layout/VerticalCurvedList"/>
    <dgm:cxn modelId="{9F41EAA1-FCB5-45E5-8546-28E66B9E6CEC}" type="presOf" srcId="{9A6137B7-82AD-4223-8EBB-7488FCC24C96}" destId="{AE81AA99-AA2C-429D-AA64-5C13A24B30F8}" srcOrd="0" destOrd="0" presId="urn:microsoft.com/office/officeart/2008/layout/VerticalCurvedList"/>
    <dgm:cxn modelId="{8FAA9ABD-455B-4907-B0FD-714312E7B79A}" srcId="{3C3F290A-4459-476D-B60B-6C3AE8CB1258}" destId="{9A6137B7-82AD-4223-8EBB-7488FCC24C96}" srcOrd="0" destOrd="0" parTransId="{7453D2F3-3D45-4C87-BB0D-AAE82704468C}" sibTransId="{0B993490-33C5-4F17-8445-CCF483BEDCE5}"/>
    <dgm:cxn modelId="{9477D597-8E98-483D-B1B0-AB2FA75970C1}" type="presOf" srcId="{0B993490-33C5-4F17-8445-CCF483BEDCE5}" destId="{15300F24-43A8-4C76-81A4-C9148DF831AB}" srcOrd="0" destOrd="0" presId="urn:microsoft.com/office/officeart/2008/layout/VerticalCurvedList"/>
    <dgm:cxn modelId="{762A826A-C221-48FB-8D47-DB02F8B5E53D}" type="presOf" srcId="{2AFDEFFF-DDD0-40F4-BCC7-98487F5144C1}" destId="{F42AD28D-5C1E-4F91-AB22-EA15088D844B}" srcOrd="0" destOrd="0" presId="urn:microsoft.com/office/officeart/2008/layout/VerticalCurvedList"/>
    <dgm:cxn modelId="{FB57454D-BEE2-4688-8F13-63670AA2F465}" srcId="{3C3F290A-4459-476D-B60B-6C3AE8CB1258}" destId="{0685CB73-C49A-43A3-9C6D-D2E57CD1AE4D}" srcOrd="2" destOrd="0" parTransId="{2DB29D2E-6EEF-43D1-8D7C-8B77C8EF97DB}" sibTransId="{D9C21125-9E4E-4B1C-8D7D-03B2D0A7C629}"/>
    <dgm:cxn modelId="{B23D7180-1DDB-4F6D-96BD-5E596B3A6F76}" type="presParOf" srcId="{8143C60D-B513-4C6F-BD81-0882FDDFC076}" destId="{46CE7B2F-B88F-43EA-9DE8-D7CE32417E3E}" srcOrd="0" destOrd="0" presId="urn:microsoft.com/office/officeart/2008/layout/VerticalCurvedList"/>
    <dgm:cxn modelId="{8B0838FC-82D8-4E36-A02F-124608B9F11A}" type="presParOf" srcId="{46CE7B2F-B88F-43EA-9DE8-D7CE32417E3E}" destId="{E1E7A804-6FE8-4A37-860F-92A0D18DB51E}" srcOrd="0" destOrd="0" presId="urn:microsoft.com/office/officeart/2008/layout/VerticalCurvedList"/>
    <dgm:cxn modelId="{0A2B9DC0-911A-4775-8D49-9B5B53857D39}" type="presParOf" srcId="{E1E7A804-6FE8-4A37-860F-92A0D18DB51E}" destId="{1C4920D8-5418-4B57-9923-2B8BF8694D62}" srcOrd="0" destOrd="0" presId="urn:microsoft.com/office/officeart/2008/layout/VerticalCurvedList"/>
    <dgm:cxn modelId="{5DA47AF2-2115-46F2-AB24-FF34080CEC90}" type="presParOf" srcId="{E1E7A804-6FE8-4A37-860F-92A0D18DB51E}" destId="{15300F24-43A8-4C76-81A4-C9148DF831AB}" srcOrd="1" destOrd="0" presId="urn:microsoft.com/office/officeart/2008/layout/VerticalCurvedList"/>
    <dgm:cxn modelId="{4A1F4905-B6C2-4FA2-9FCF-8DF875C40000}" type="presParOf" srcId="{E1E7A804-6FE8-4A37-860F-92A0D18DB51E}" destId="{25A32C91-1A75-432E-A3B2-0BD3A8BD43C9}" srcOrd="2" destOrd="0" presId="urn:microsoft.com/office/officeart/2008/layout/VerticalCurvedList"/>
    <dgm:cxn modelId="{AA64D7D2-CD29-4473-B2EC-E82157278E7E}" type="presParOf" srcId="{E1E7A804-6FE8-4A37-860F-92A0D18DB51E}" destId="{7ACE86EB-6CE6-437E-AF8F-06A568F53AED}" srcOrd="3" destOrd="0" presId="urn:microsoft.com/office/officeart/2008/layout/VerticalCurvedList"/>
    <dgm:cxn modelId="{E8FC5CE2-2E29-4EA7-BC03-9882E698B4C7}" type="presParOf" srcId="{46CE7B2F-B88F-43EA-9DE8-D7CE32417E3E}" destId="{AE81AA99-AA2C-429D-AA64-5C13A24B30F8}" srcOrd="1" destOrd="0" presId="urn:microsoft.com/office/officeart/2008/layout/VerticalCurvedList"/>
    <dgm:cxn modelId="{B841F196-1461-4340-B22B-159229B92766}" type="presParOf" srcId="{46CE7B2F-B88F-43EA-9DE8-D7CE32417E3E}" destId="{6F4A4438-7A75-4425-AD52-BB9C8454A5F0}" srcOrd="2" destOrd="0" presId="urn:microsoft.com/office/officeart/2008/layout/VerticalCurvedList"/>
    <dgm:cxn modelId="{54397CD1-B838-46DE-87B2-2127E97BFE93}" type="presParOf" srcId="{6F4A4438-7A75-4425-AD52-BB9C8454A5F0}" destId="{DDE2932D-E9C5-420A-AC4E-30A311A1C9D8}" srcOrd="0" destOrd="0" presId="urn:microsoft.com/office/officeart/2008/layout/VerticalCurvedList"/>
    <dgm:cxn modelId="{459488A1-240B-4D4D-9321-AD49357953BB}" type="presParOf" srcId="{46CE7B2F-B88F-43EA-9DE8-D7CE32417E3E}" destId="{E766BF37-60EB-4EB2-AA25-81CD0AD3CE60}" srcOrd="3" destOrd="0" presId="urn:microsoft.com/office/officeart/2008/layout/VerticalCurvedList"/>
    <dgm:cxn modelId="{652B2167-F5FA-4782-BF16-8F548FC4F919}" type="presParOf" srcId="{46CE7B2F-B88F-43EA-9DE8-D7CE32417E3E}" destId="{B2013E97-76AC-48BE-AE30-E287B37533B8}" srcOrd="4" destOrd="0" presId="urn:microsoft.com/office/officeart/2008/layout/VerticalCurvedList"/>
    <dgm:cxn modelId="{0BD53A1B-AD4F-4130-878C-D4DB6B1EDF24}" type="presParOf" srcId="{B2013E97-76AC-48BE-AE30-E287B37533B8}" destId="{901FDBEB-343D-483F-BD7B-2CB0638BDE99}" srcOrd="0" destOrd="0" presId="urn:microsoft.com/office/officeart/2008/layout/VerticalCurvedList"/>
    <dgm:cxn modelId="{64CA2433-FE5A-4164-99E8-5F0173ACCC65}" type="presParOf" srcId="{46CE7B2F-B88F-43EA-9DE8-D7CE32417E3E}" destId="{C5741E50-7F79-4AC6-9E28-7AB1C54B62FC}" srcOrd="5" destOrd="0" presId="urn:microsoft.com/office/officeart/2008/layout/VerticalCurvedList"/>
    <dgm:cxn modelId="{DD95C97B-AD7D-45E1-AE80-AFFB66D04434}" type="presParOf" srcId="{46CE7B2F-B88F-43EA-9DE8-D7CE32417E3E}" destId="{525A40D8-B891-4597-AFB1-95C0FA198298}" srcOrd="6" destOrd="0" presId="urn:microsoft.com/office/officeart/2008/layout/VerticalCurvedList"/>
    <dgm:cxn modelId="{48FEF31D-526B-4099-9ACC-8C2E196461CF}" type="presParOf" srcId="{525A40D8-B891-4597-AFB1-95C0FA198298}" destId="{9684CFF2-225F-47DE-B04F-B8A19BC9110D}" srcOrd="0" destOrd="0" presId="urn:microsoft.com/office/officeart/2008/layout/VerticalCurvedList"/>
    <dgm:cxn modelId="{A2DC0A2C-7B64-4704-8346-E0CE0C2DB2D4}" type="presParOf" srcId="{46CE7B2F-B88F-43EA-9DE8-D7CE32417E3E}" destId="{F42AD28D-5C1E-4F91-AB22-EA15088D844B}" srcOrd="7" destOrd="0" presId="urn:microsoft.com/office/officeart/2008/layout/VerticalCurvedList"/>
    <dgm:cxn modelId="{2FBD6967-77EF-4951-8CB0-DF1EE8A9B28D}" type="presParOf" srcId="{46CE7B2F-B88F-43EA-9DE8-D7CE32417E3E}" destId="{48478EB0-F22B-44DC-851A-49AD93EDE436}" srcOrd="8" destOrd="0" presId="urn:microsoft.com/office/officeart/2008/layout/VerticalCurvedList"/>
    <dgm:cxn modelId="{D2DF3288-322B-4A0A-B7A6-BFA7E6B1CAE8}" type="presParOf" srcId="{48478EB0-F22B-44DC-851A-49AD93EDE436}" destId="{9974BBF5-FCCA-4F67-87E7-6F35D80648F7}" srcOrd="0" destOrd="0" presId="urn:microsoft.com/office/officeart/2008/layout/VerticalCurvedList"/>
  </dgm:cxnLst>
  <dgm:bg/>
  <dgm:whole/>
  <dgm:extLst>
    <a:ext uri="{C62137D5-CB1D-491B-B009-E17868A290BF}">
      <dgm14:recolorImg xmlns:dgm14="http://schemas.microsoft.com/office/drawing/2010/diagram" xmlns="" val="1"/>
    </a:ex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5300F24-43A8-4C76-81A4-C9148DF831AB}">
      <dsp:nvSpPr>
        <dsp:cNvPr id="0" name=""/>
        <dsp:cNvSpPr/>
      </dsp:nvSpPr>
      <dsp:spPr>
        <a:xfrm>
          <a:off x="-6106540" y="-934303"/>
          <a:ext cx="7269206" cy="7269206"/>
        </a:xfrm>
        <a:prstGeom prst="blockArc">
          <a:avLst>
            <a:gd name="adj1" fmla="val 18900000"/>
            <a:gd name="adj2" fmla="val 2700000"/>
            <a:gd name="adj3" fmla="val 297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1AA99-AA2C-429D-AA64-5C13A24B30F8}">
      <dsp:nvSpPr>
        <dsp:cNvPr id="0" name=""/>
        <dsp:cNvSpPr/>
      </dsp:nvSpPr>
      <dsp:spPr>
        <a:xfrm>
          <a:off x="608499" y="120050"/>
          <a:ext cx="7822491" cy="14211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470" tIns="50800" rIns="50800" bIns="508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Этот праздник в России учрежден по инициативе депутатов Государственной Думы. Идея праздника возникла несколько лет назад у жителей города Мурома (Владимирской области), где покоятся мощи святых супругов Петра и </a:t>
          </a:r>
          <a:r>
            <a:rPr lang="ru-RU" sz="2000" kern="1200" dirty="0" err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Февронии</a:t>
          </a: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, покровителей христианского брака.</a:t>
          </a: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8499" y="120050"/>
        <a:ext cx="7822491" cy="1421123"/>
      </dsp:txXfrm>
    </dsp:sp>
    <dsp:sp modelId="{DDE2932D-E9C5-420A-AC4E-30A311A1C9D8}">
      <dsp:nvSpPr>
        <dsp:cNvPr id="0" name=""/>
        <dsp:cNvSpPr/>
      </dsp:nvSpPr>
      <dsp:spPr>
        <a:xfrm>
          <a:off x="342556" y="653111"/>
          <a:ext cx="531885" cy="355002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766BF37-60EB-4EB2-AA25-81CD0AD3CE60}">
      <dsp:nvSpPr>
        <dsp:cNvPr id="0" name=""/>
        <dsp:cNvSpPr/>
      </dsp:nvSpPr>
      <dsp:spPr>
        <a:xfrm>
          <a:off x="1121122" y="1838523"/>
          <a:ext cx="7346158" cy="8308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470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Всероссийский день семьи, любви и верности впервые отмечался в 2008 году, который был объявлен годом семьи.</a:t>
          </a: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121122" y="1838523"/>
        <a:ext cx="7346158" cy="830828"/>
      </dsp:txXfrm>
    </dsp:sp>
    <dsp:sp modelId="{901FDBEB-343D-483F-BD7B-2CB0638BDE99}">
      <dsp:nvSpPr>
        <dsp:cNvPr id="0" name=""/>
        <dsp:cNvSpPr/>
      </dsp:nvSpPr>
      <dsp:spPr>
        <a:xfrm>
          <a:off x="784332" y="1996407"/>
          <a:ext cx="522154" cy="379065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5741E50-7F79-4AC6-9E28-7AB1C54B62FC}">
      <dsp:nvSpPr>
        <dsp:cNvPr id="0" name=""/>
        <dsp:cNvSpPr/>
      </dsp:nvSpPr>
      <dsp:spPr>
        <a:xfrm>
          <a:off x="1084832" y="2908115"/>
          <a:ext cx="7346158" cy="8308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470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 нового семейного праздника есть медаль, которую будут вручать 8 июля, и очень нежный символ — ромашка.</a:t>
          </a: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084832" y="2908115"/>
        <a:ext cx="7346158" cy="830828"/>
      </dsp:txXfrm>
    </dsp:sp>
    <dsp:sp modelId="{9684CFF2-225F-47DE-B04F-B8A19BC9110D}">
      <dsp:nvSpPr>
        <dsp:cNvPr id="0" name=""/>
        <dsp:cNvSpPr/>
      </dsp:nvSpPr>
      <dsp:spPr>
        <a:xfrm>
          <a:off x="791165" y="3052539"/>
          <a:ext cx="587333" cy="541980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2AD28D-5C1E-4F91-AB22-EA15088D844B}">
      <dsp:nvSpPr>
        <dsp:cNvPr id="0" name=""/>
        <dsp:cNvSpPr/>
      </dsp:nvSpPr>
      <dsp:spPr>
        <a:xfrm>
          <a:off x="608499" y="4154573"/>
          <a:ext cx="7822491" cy="83082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59470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Уже есть примета: молодые люди, заключившие брак в этот день будут счастливы.</a:t>
          </a:r>
          <a:endParaRPr lang="ru-RU" sz="200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08499" y="4154573"/>
        <a:ext cx="7822491" cy="830828"/>
      </dsp:txXfrm>
    </dsp:sp>
    <dsp:sp modelId="{9974BBF5-FCCA-4F67-87E7-6F35D80648F7}">
      <dsp:nvSpPr>
        <dsp:cNvPr id="0" name=""/>
        <dsp:cNvSpPr/>
      </dsp:nvSpPr>
      <dsp:spPr>
        <a:xfrm>
          <a:off x="342556" y="4464498"/>
          <a:ext cx="531885" cy="21097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836776-500A-44B4-8286-0F1CC669E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2678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B3D6B-FD8D-4351-96AD-1D92F54C18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778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C8649-F148-4E91-B778-A305498E31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684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BC149-844B-430F-89A8-6D514B8A7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391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4CB56A-0BA1-49AE-9974-23FF3CEEE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7603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9F9E1-1403-4782-B2F9-D7BFD9847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0221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5D222A-A5B6-45BE-B165-B7037E9F6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2296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BDC1C5-6628-4361-8011-1BEF38375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6508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9C955-4AA4-45A2-9AA1-C5006A06B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02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F2B2FD-6C04-4433-A4FE-BCE5D641A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6464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21007-D1D3-42E1-99EE-BA1D5000D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5698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021F4F57-B7FA-47B5-9D19-F5F1C76671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4;&#1041;&#1051;&#1040;&#1057;&#1058;&#1068;%20&#1050;&#1054;&#1053;&#1050;&#1059;&#1056;&#1057;\&#1084;&#1086;&#1103;%20&#1089;&#1077;&#1084;&#1100;&#1103;\&#1048;&#1075;&#1086;&#1088;&#1100;%20&#1050;&#1086;&#1088;&#1085;&#1077;&#1083;&#1102;&#1082;%20-%20&#1055;&#1088;&#1086;%20&#1089;&#1077;&#1084;&#1100;&#1102;%20%20(audiopoisk.com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93%D0%B5%D0%BD%D0%B5%D1%80%D0%B0%D0%BB%D1%8C%D0%BD%D0%B0%D1%8F_%D0%90%D1%81%D1%81%D0%B0%D0%BC%D0%B1%D0%BB%D0%B5%D1%8F_%D0%9E%D0%9E%D0%9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54;&#1041;&#1051;&#1040;&#1057;&#1058;&#1068;%20&#1050;&#1054;&#1053;&#1050;&#1059;&#1056;&#1057;\&#1084;&#1086;&#1103;%20&#1089;&#1077;&#1084;&#1100;&#1103;\&#1042;&#1086;&#1083;&#1096;&#1077;&#1073;&#1085;&#1080;&#1082;&#1080;%20&#1044;&#1074;&#1086;&#1088;&#1072;%20-%20&#1052;&#1099;%20&#1076;&#1077;&#1090;&#1080;%20&#1090;&#1074;&#1086;&#1080;,%20&#1056;&#1086;&#1089;&#1089;&#1080;&#1103;%20%20(audiopoisk.com)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/>
              <a:t>Проект </a:t>
            </a:r>
            <a:br>
              <a:rPr lang="ru-RU" sz="3200" dirty="0" smtClean="0"/>
            </a:br>
            <a:r>
              <a:rPr lang="ru-RU" sz="3200" dirty="0" smtClean="0"/>
              <a:t>«Моя семья»</a:t>
            </a:r>
            <a:br>
              <a:rPr lang="ru-RU" sz="3200" dirty="0" smtClean="0"/>
            </a:br>
            <a:r>
              <a:rPr lang="ru-RU" sz="3200" dirty="0" smtClean="0"/>
              <a:t>(участники родители и их дети)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7448872" cy="1705744"/>
          </a:xfrm>
        </p:spPr>
        <p:txBody>
          <a:bodyPr/>
          <a:lstStyle/>
          <a:p>
            <a:pPr algn="r"/>
            <a:r>
              <a:rPr lang="ru-RU" sz="2400" dirty="0" smtClean="0"/>
              <a:t>Подготовила:  Коркина А.П. учитель высшей категории,  МБОУ «ОСОШ№1»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0"/>
            <a:ext cx="6923087" cy="431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Московского Кремля»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 descr="C:\Users\Админ\Desktop\img0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92375" y="765175"/>
            <a:ext cx="380365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 descr="C:\Users\Админ\Desktop\2558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364163" y="1773238"/>
            <a:ext cx="3529012" cy="2376487"/>
          </a:xfrm>
        </p:spPr>
      </p:pic>
      <p:pic>
        <p:nvPicPr>
          <p:cNvPr id="10245" name="Picture 4" descr="C:\Users\Админ\Desktop\9778816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3387725"/>
            <a:ext cx="352742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5" descr="C:\Users\Админ\Desktop\19e18677821a84fc2f0a45a7a9bf2b2f7831cd99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19425" y="4313238"/>
            <a:ext cx="3130550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6" descr="C:\Users\Админ\Desktop\e16e0a5d4d8bc6c8fa2472e32a1acfe3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8013" y="4603750"/>
            <a:ext cx="3095625" cy="220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C:\Users\Админ\Desktop\1255709586_12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84684"/>
            <a:ext cx="2304256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12775"/>
          </a:xfrm>
        </p:spPr>
        <p:txBody>
          <a:bodyPr/>
          <a:lstStyle/>
          <a:p>
            <a:r>
              <a:rPr lang="ru-RU" altLang="ru-RU" sz="2400" b="1" i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«Города России»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692150"/>
            <a:ext cx="8229600" cy="53927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>
                <a:solidFill>
                  <a:srgbClr val="004070"/>
                </a:solidFill>
                <a:latin typeface="Times New Roman" pitchFamily="18" charset="0"/>
                <a:cs typeface="Times New Roman" pitchFamily="18" charset="0"/>
              </a:rPr>
              <a:t>                        Санкт – Петербург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11268" name="Picture 2" descr="C:\Users\Админ\Desktop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038" y="1268413"/>
            <a:ext cx="2471737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C:\Users\Админ\Desktop\i (4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762250"/>
            <a:ext cx="28003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5" descr="C:\Users\Админ\Desktop\i (6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268413"/>
            <a:ext cx="25336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" descr="C:\Users\Админ\Desktop\i (7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40313" y="2889250"/>
            <a:ext cx="2736850" cy="205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4" descr="C:\Users\Админ\Desktop\i (5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7888" y="4437063"/>
            <a:ext cx="2809875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47675" y="908050"/>
            <a:ext cx="8229600" cy="541338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Иркутск</a:t>
            </a:r>
          </a:p>
        </p:txBody>
      </p:sp>
      <p:pic>
        <p:nvPicPr>
          <p:cNvPr id="12291" name="Picture 2" descr="C:\Users\Админ\Desktop\i (8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867400" y="692150"/>
            <a:ext cx="2592388" cy="2305050"/>
          </a:xfrm>
        </p:spPr>
      </p:pic>
      <p:pic>
        <p:nvPicPr>
          <p:cNvPr id="12292" name="Picture 3" descr="C:\Users\Админ\Desktop\i (9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765175"/>
            <a:ext cx="24479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C:\Users\Админ\Desktop\i (1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2239963"/>
            <a:ext cx="2736850" cy="182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C:\Users\Админ\Desktop\1298336743_im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149725"/>
            <a:ext cx="2952750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6" descr="C:\Users\Админ\Desktop\i (11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4149725"/>
            <a:ext cx="2663825" cy="221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Голубые</a:t>
            </a: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реки, озера  </a:t>
            </a: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Лена, Енисей, Волга, Иртыш, Ангара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Users\Админ\Desktop\i (29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550" y="1265238"/>
            <a:ext cx="2562225" cy="165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C:\Users\Админ\Desktop\i (3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2492375"/>
            <a:ext cx="23050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C:\Users\Админ\Desktop\i (3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463" y="3933825"/>
            <a:ext cx="24003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C:\Users\Админ\Desktop\i (32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4163" y="5013325"/>
            <a:ext cx="2339975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8" descr="C:\Users\Админ\Desktop\i (34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9713" y="1268413"/>
            <a:ext cx="21240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9" descr="C:\Users\Админ\Desktop\i (35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3573463"/>
            <a:ext cx="23050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1" name="Picture 7" descr="C:\Users\Админ\Desktop\i (33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4163" y="2312988"/>
            <a:ext cx="21685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2" name="Picture 2" descr="C:\Users\Админ\Desktop\i (28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000250" y="5049838"/>
            <a:ext cx="2570163" cy="15113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160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«Русские народные промыслы</a:t>
            </a:r>
            <a: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4070"/>
                </a:solidFill>
                <a:latin typeface="Times New Roman" pitchFamily="18" charset="0"/>
                <a:cs typeface="Times New Roman" pitchFamily="18" charset="0"/>
              </a:rPr>
              <a:t>Дымково, Гжель, Хохлома, Палех…</a:t>
            </a:r>
            <a:r>
              <a:rPr lang="ru-RU" b="1" dirty="0">
                <a:solidFill>
                  <a:srgbClr val="00407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00407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407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C:\Users\Админ\Desktop\i (18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58775" y="1160463"/>
            <a:ext cx="2233613" cy="1674812"/>
          </a:xfrm>
        </p:spPr>
      </p:pic>
      <p:pic>
        <p:nvPicPr>
          <p:cNvPr id="14340" name="Picture 4" descr="C:\Users\Админ\Desktop\i (2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61263" y="2997200"/>
            <a:ext cx="1439862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C:\Users\Админ\Desktop\i (2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863830"/>
            <a:ext cx="2448272" cy="19638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42" name="Picture 8" descr="C:\Users\Админ\Desktop\i (24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950" y="3808413"/>
            <a:ext cx="273526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9" descr="C:\Users\Админ\Desktop\i (25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803775"/>
            <a:ext cx="191135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10" descr="C:\Users\Админ\Desktop\i (26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7913" y="644525"/>
            <a:ext cx="1573212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5" name="Picture 11" descr="C:\Users\Админ\Desktop\i (27)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884363"/>
            <a:ext cx="2195512" cy="169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6" descr="C:\Users\Админ\Desktop\i (22)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9938" y="3652838"/>
            <a:ext cx="20669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3" descr="C:\Users\Админ\Desktop\i (19)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565275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91512" cy="105251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6000" dirty="0" smtClean="0">
                <a:solidFill>
                  <a:schemeClr val="bg1"/>
                </a:solidFill>
              </a:rPr>
              <a:t> </a:t>
            </a:r>
            <a:r>
              <a:rPr 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«Какие народы живут в России</a:t>
            </a: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Украинцы, буряты, башкиры, народы Кавказа, чукчи, эвенки….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\Desktop\i (12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300788" y="1412875"/>
            <a:ext cx="2111375" cy="2376488"/>
          </a:xfrm>
        </p:spPr>
      </p:pic>
      <p:pic>
        <p:nvPicPr>
          <p:cNvPr id="4100" name="Picture 4" descr="C:\Users\Админ\Desktop\i (13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475" y="4041775"/>
            <a:ext cx="18478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Админ\Desktop\i (14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425" y="4213225"/>
            <a:ext cx="2882900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 descr="C:\Users\Админ\Desktop\i (16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449388"/>
            <a:ext cx="26733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 descr="C:\Users\Админ\Desktop\i (17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014663"/>
            <a:ext cx="2736850" cy="205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79216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400" b="1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ЛУЧШЕ НЕТ РОДНОГО КРАЯ</a:t>
            </a:r>
            <a:br>
              <a:rPr lang="ru-RU" sz="2400" b="1" cap="all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П. Воронько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FontTx/>
              <a:buNone/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sz="3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Жура-жура-журавель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Облетал он сто земель.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Облетал, обходил,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Крылья, ноги натрудил.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спросили журавля: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Где же лучшая земля? -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Отвечал он, пролетая: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Лучше нет родного края!</a:t>
            </a:r>
          </a:p>
          <a:p>
            <a:pPr marL="0" indent="0">
              <a:buFontTx/>
              <a:buNone/>
              <a:defRPr/>
            </a:pPr>
            <a:endParaRPr lang="ru-RU" sz="3600" b="1" i="1" dirty="0">
              <a:solidFill>
                <a:srgbClr val="002060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276475"/>
            <a:ext cx="8229600" cy="1143000"/>
          </a:xfrm>
        </p:spPr>
        <p:txBody>
          <a:bodyPr/>
          <a:lstStyle/>
          <a:p>
            <a:r>
              <a:rPr lang="ru-RU" altLang="ru-RU" sz="80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1484784"/>
            <a:ext cx="5472608" cy="315471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coolSlan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99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7 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1174" y="2132856"/>
            <a:ext cx="4892035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2" name="TextBox 1"/>
          <p:cNvSpPr txBox="1"/>
          <p:nvPr/>
        </p:nvSpPr>
        <p:spPr>
          <a:xfrm>
            <a:off x="3275856" y="83671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Игорь Корнелюк - Про семью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093296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63" y="620713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</a:rPr>
              <a:t>Международный 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день семей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sz="quarter" idx="1"/>
          </p:nvPr>
        </p:nvSpPr>
        <p:spPr>
          <a:xfrm>
            <a:off x="341313" y="1628775"/>
            <a:ext cx="8467725" cy="36623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z="2800" dirty="0" smtClean="0"/>
              <a:t>    </a:t>
            </a:r>
            <a:r>
              <a:rPr lang="ru-RU" altLang="ru-RU" sz="2800" dirty="0" smtClean="0">
                <a:solidFill>
                  <a:srgbClr val="002060"/>
                </a:solidFill>
              </a:rPr>
              <a:t>Отмечается ежегодно 15 мая, начиная с       </a:t>
            </a:r>
          </a:p>
          <a:p>
            <a:pPr marL="0" indent="0"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</a:rPr>
              <a:t>    1993 года </a:t>
            </a:r>
          </a:p>
          <a:p>
            <a:pPr marL="0" indent="0">
              <a:buFontTx/>
              <a:buNone/>
            </a:pPr>
            <a:r>
              <a:rPr lang="ru-RU" altLang="ru-RU" sz="2800" dirty="0" smtClean="0">
                <a:solidFill>
                  <a:srgbClr val="002060"/>
                </a:solidFill>
              </a:rPr>
              <a:t>   Провозглашён Генеральной Ассамблеей ООН</a:t>
            </a:r>
            <a:endParaRPr lang="ru-RU" altLang="ru-RU" sz="2800" u="sng" dirty="0" smtClean="0">
              <a:solidFill>
                <a:srgbClr val="002060"/>
              </a:solidFill>
              <a:hlinkClick r:id="rId2"/>
            </a:endParaRPr>
          </a:p>
          <a:p>
            <a:pPr marL="0" indent="0">
              <a:buFontTx/>
              <a:buNone/>
            </a:pPr>
            <a:endParaRPr lang="ru-RU" altLang="ru-RU" dirty="0" smtClean="0"/>
          </a:p>
        </p:txBody>
      </p:sp>
      <p:pic>
        <p:nvPicPr>
          <p:cNvPr id="5" name="Picture 9" descr="pict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463874"/>
            <a:ext cx="3131840" cy="284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Picture 6" descr="sim1"/>
          <p:cNvPicPr>
            <a:picLocks noChangeAspect="1" noChangeArrowheads="1"/>
          </p:cNvPicPr>
          <p:nvPr/>
        </p:nvPicPr>
        <p:blipFill rotWithShape="1">
          <a:blip r:embed="rId4" cstate="print"/>
          <a:srcRect l="2751" r="4274"/>
          <a:stretch/>
        </p:blipFill>
        <p:spPr bwMode="auto">
          <a:xfrm>
            <a:off x="3604635" y="4511327"/>
            <a:ext cx="1690255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7" descr="xwmdkt_co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0831" y="3568394"/>
            <a:ext cx="2863917" cy="2761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9" name="4-конечная звезда 8"/>
          <p:cNvSpPr/>
          <p:nvPr/>
        </p:nvSpPr>
        <p:spPr>
          <a:xfrm>
            <a:off x="414338" y="1662113"/>
            <a:ext cx="292100" cy="503237"/>
          </a:xfrm>
          <a:prstGeom prst="star4">
            <a:avLst/>
          </a:prstGeom>
          <a:solidFill>
            <a:srgbClr val="005392"/>
          </a:solidFill>
          <a:ln w="12700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08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2588" y="2565400"/>
            <a:ext cx="323850" cy="60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Всероссийский день семьи</a:t>
            </a:r>
            <a:endParaRPr lang="ru-RU" altLang="ru-RU" sz="3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</p:nvPr>
        </p:nvGraphicFramePr>
        <p:xfrm>
          <a:off x="179512" y="1052736"/>
          <a:ext cx="8507288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100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341438"/>
            <a:ext cx="1030288" cy="1049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775" y="5157788"/>
            <a:ext cx="10302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275" y="3868738"/>
            <a:ext cx="10302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2801938"/>
            <a:ext cx="1030288" cy="1049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8_07_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196752"/>
            <a:ext cx="3543300" cy="3384376"/>
          </a:xfrm>
          <a:effectLst>
            <a:softEdge rad="112500"/>
          </a:effectLst>
        </p:spPr>
      </p:pic>
      <p:pic>
        <p:nvPicPr>
          <p:cNvPr id="5" name="Picture 11" descr="75933863_large_b1cb1628ae8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437112"/>
            <a:ext cx="3527301" cy="2232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7" descr="%C4%E5%ED%FC%20%EF%E5%F2%F0%E0%20%E8%20%D4%E5%E2%F0%EE%ED%E8%E8%200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488" y="1196751"/>
            <a:ext cx="4429125" cy="5327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5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Всероссийский день семьи</a:t>
            </a:r>
            <a:endParaRPr lang="ru-RU" altLang="ru-RU" sz="3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Празднуется с 2008 года</a:t>
            </a:r>
            <a:br>
              <a:rPr lang="ru-RU" alt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8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9" descr="0151-151-Romashka-simvol-Dnja-semi-ljubvi-i-vernost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79388" y="1341438"/>
            <a:ext cx="4765675" cy="3743325"/>
          </a:xfrm>
        </p:spPr>
      </p:pic>
      <p:pic>
        <p:nvPicPr>
          <p:cNvPr id="6148" name="Picture 8" descr="6367_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213100"/>
            <a:ext cx="3914775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8300" y="836613"/>
            <a:ext cx="34544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1873_illustr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39224"/>
            <a:ext cx="2667000" cy="558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Picture 10" descr="993da8220cd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98962" y="3816373"/>
            <a:ext cx="4320480" cy="2871848"/>
          </a:xfr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Picture 11" descr="20110708-04-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063664"/>
            <a:ext cx="3318421" cy="2512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7173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Всероссийский день семьи</a:t>
            </a:r>
            <a:endParaRPr lang="ru-RU" altLang="ru-RU" sz="36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900113" y="2276475"/>
            <a:ext cx="7772400" cy="2116138"/>
          </a:xfrm>
        </p:spPr>
        <p:txBody>
          <a:bodyPr/>
          <a:lstStyle/>
          <a:p>
            <a:r>
              <a:rPr lang="ru-RU" altLang="ru-RU" sz="48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«Наша страна Россия»</a:t>
            </a:r>
            <a: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Волшебники Двора - Мы дети твои, Россия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602128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16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6"/>
          <p:cNvSpPr>
            <a:spLocks noGrp="1"/>
          </p:cNvSpPr>
          <p:nvPr>
            <p:ph type="title"/>
          </p:nvPr>
        </p:nvSpPr>
        <p:spPr>
          <a:xfrm>
            <a:off x="5508625" y="692150"/>
            <a:ext cx="3635375" cy="360363"/>
          </a:xfrm>
        </p:spPr>
        <p:txBody>
          <a:bodyPr/>
          <a:lstStyle/>
          <a:p>
            <a:pPr algn="ctr"/>
            <a:r>
              <a:rPr lang="ru-RU" altLang="ru-RU" sz="2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Названия округов</a:t>
            </a:r>
          </a:p>
        </p:txBody>
      </p:sp>
      <p:pic>
        <p:nvPicPr>
          <p:cNvPr id="9219" name="Содержимое 9" descr="Map_of_Russian_districts,_2010-01-19_svg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825" y="1230313"/>
            <a:ext cx="5834063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Текст 7"/>
          <p:cNvSpPr txBox="1">
            <a:spLocks/>
          </p:cNvSpPr>
          <p:nvPr/>
        </p:nvSpPr>
        <p:spPr>
          <a:xfrm>
            <a:off x="6011863" y="1219200"/>
            <a:ext cx="2827337" cy="41878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0" indent="0" algn="l" rtl="0" eaLnBrk="1" latinLnBrk="0" hangingPunct="1">
              <a:lnSpc>
                <a:spcPts val="2200"/>
              </a:lnSpc>
              <a:spcBef>
                <a:spcPts val="600"/>
              </a:spcBef>
              <a:spcAft>
                <a:spcPts val="1000"/>
              </a:spcAft>
              <a:buClr>
                <a:schemeClr val="accent1"/>
              </a:buClr>
              <a:buSzPct val="76000"/>
              <a:buFont typeface="Wingdings 3"/>
              <a:buNone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None/>
              <a:defRPr kumimoji="0"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buClr>
                <a:srgbClr val="727CA3"/>
              </a:buClr>
              <a:defRPr/>
            </a:pPr>
            <a:r>
              <a:rPr lang="ru-RU" b="1" dirty="0" smtClean="0">
                <a:solidFill>
                  <a:srgbClr val="FADA7A"/>
                </a:solidFill>
                <a:latin typeface="Calibri"/>
              </a:rPr>
              <a:t>1</a:t>
            </a:r>
            <a:r>
              <a:rPr lang="ru-RU" sz="1900" b="1" dirty="0" smtClean="0">
                <a:solidFill>
                  <a:srgbClr val="FADA7A"/>
                </a:solidFill>
                <a:latin typeface="Times New Roman" pitchFamily="18" charset="0"/>
                <a:cs typeface="Times New Roman" pitchFamily="18" charset="0"/>
              </a:rPr>
              <a:t>. Центральный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F1968F"/>
                </a:solidFill>
                <a:latin typeface="Times New Roman" pitchFamily="18" charset="0"/>
                <a:cs typeface="Times New Roman" pitchFamily="18" charset="0"/>
              </a:rPr>
              <a:t>2. Южный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3. Северо -  Западный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4.Дальневосточный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Сибирский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ysClr val="window" lastClr="FFFFFF">
                    <a:lumMod val="75000"/>
                  </a:sysClr>
                </a:solidFill>
                <a:latin typeface="Times New Roman" pitchFamily="18" charset="0"/>
                <a:cs typeface="Times New Roman" pitchFamily="18" charset="0"/>
              </a:rPr>
              <a:t>6. Уральский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7.Приволжский</a:t>
            </a:r>
          </a:p>
          <a:p>
            <a:pPr fontAlgn="auto">
              <a:buClr>
                <a:srgbClr val="727CA3"/>
              </a:buClr>
              <a:defRPr/>
            </a:pPr>
            <a:r>
              <a:rPr lang="ru-RU" sz="19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8. Северо - Кавказский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873c95a5664e905d841c862861fec37ac2c7db"/>
</p:tagLst>
</file>

<file path=ppt/theme/theme1.xml><?xml version="1.0" encoding="utf-8"?>
<a:theme xmlns:a="http://schemas.openxmlformats.org/drawingml/2006/main" name="Музыкальный (голубой, шары и ноты)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Музыкальный (голубой, шары и ноты)</Template>
  <TotalTime>567</TotalTime>
  <Words>210</Words>
  <Application>Microsoft Office PowerPoint</Application>
  <PresentationFormat>Экран (4:3)</PresentationFormat>
  <Paragraphs>36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Музыкальный (голубой, шары и ноты)</vt:lpstr>
      <vt:lpstr>Проект  «Моя семья» (участники родители и их дети)</vt:lpstr>
      <vt:lpstr>Слайд 2</vt:lpstr>
      <vt:lpstr>Международный  день семей </vt:lpstr>
      <vt:lpstr>Всероссийский день семьи</vt:lpstr>
      <vt:lpstr>Всероссийский день семьи</vt:lpstr>
      <vt:lpstr>Празднуется с 2008 года </vt:lpstr>
      <vt:lpstr>Всероссийский день семьи</vt:lpstr>
      <vt:lpstr>«Наша страна Россия» </vt:lpstr>
      <vt:lpstr>Названия округов</vt:lpstr>
      <vt:lpstr>  «История Московского Кремля» </vt:lpstr>
      <vt:lpstr> «Города России»</vt:lpstr>
      <vt:lpstr>Иркутск</vt:lpstr>
      <vt:lpstr>«Голубые реки, озера  России» Лена, Енисей, Волга, Иртыш, Ангара </vt:lpstr>
      <vt:lpstr>«Русские народные промыслы» Дымково, Гжель, Хохлома, Палех… </vt:lpstr>
      <vt:lpstr> «Какие народы живут в России» Украинцы, буряты, башкиры, народы Кавказа, чукчи, эвенки…. </vt:lpstr>
      <vt:lpstr>ЛУЧШЕ НЕТ РОДНОГО КРАЯ П. Воронько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58</cp:revision>
  <dcterms:created xsi:type="dcterms:W3CDTF">2012-12-24T10:27:08Z</dcterms:created>
  <dcterms:modified xsi:type="dcterms:W3CDTF">2014-06-19T14:47:46Z</dcterms:modified>
</cp:coreProperties>
</file>