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3" r:id="rId9"/>
    <p:sldId id="265" r:id="rId10"/>
    <p:sldId id="264" r:id="rId11"/>
    <p:sldId id="267" r:id="rId12"/>
    <p:sldId id="268" r:id="rId13"/>
    <p:sldId id="261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920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458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00513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10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2518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333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6611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190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3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033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71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0516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048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6874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6552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62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3B4A1-7AEB-4523-9278-23A173D3B0B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8E209D-AE34-4CC3-908F-42F29D24F2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137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  <p:sldLayoutId id="2147483784" r:id="rId12"/>
    <p:sldLayoutId id="2147483785" r:id="rId13"/>
    <p:sldLayoutId id="2147483786" r:id="rId14"/>
    <p:sldLayoutId id="2147483787" r:id="rId15"/>
    <p:sldLayoutId id="21474837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900430" algn="ctr">
              <a:lnSpc>
                <a:spcPct val="115000"/>
              </a:lnSpc>
              <a:spcAft>
                <a:spcPts val="0"/>
              </a:spcAft>
              <a:tabLst>
                <a:tab pos="6480175" algn="l"/>
              </a:tabLs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6214" y="716973"/>
            <a:ext cx="11346287" cy="5555038"/>
          </a:xfrm>
        </p:spPr>
        <p:txBody>
          <a:bodyPr>
            <a:normAutofit fontScale="92500" lnSpcReduction="20000"/>
          </a:bodyPr>
          <a:lstStyle/>
          <a:p>
            <a:pPr marL="900430" algn="ctr">
              <a:lnSpc>
                <a:spcPct val="115000"/>
              </a:lnSpc>
              <a:tabLst>
                <a:tab pos="6480175" algn="l"/>
              </a:tabLst>
            </a:pPr>
            <a:r>
              <a:rPr lang="ru-RU" sz="4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Родительское </a:t>
            </a:r>
            <a:r>
              <a:rPr lang="ru-RU" sz="42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собрание в 9 «Г»</a:t>
            </a:r>
          </a:p>
          <a:p>
            <a:pPr marL="900430" algn="ctr">
              <a:lnSpc>
                <a:spcPct val="115000"/>
              </a:lnSpc>
              <a:tabLst>
                <a:tab pos="6480175" algn="l"/>
              </a:tabLst>
            </a:pPr>
            <a:endParaRPr lang="ru-RU" sz="2900" smtClean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430" algn="ctr">
              <a:lnSpc>
                <a:spcPct val="115000"/>
              </a:lnSpc>
              <a:tabLst>
                <a:tab pos="6480175" algn="l"/>
              </a:tabLst>
            </a:pPr>
            <a:endParaRPr lang="ru-RU" sz="29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00430" algn="ctr">
              <a:lnSpc>
                <a:spcPct val="115000"/>
              </a:lnSpc>
              <a:tabLst>
                <a:tab pos="6480175" algn="l"/>
              </a:tabLst>
            </a:pPr>
            <a:r>
              <a:rPr lang="ru-RU" sz="4200" b="1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«Причины снижения успеваемости у учащихся и пути их преодоления»</a:t>
            </a:r>
            <a:endParaRPr lang="ru-RU" sz="29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9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</a:t>
            </a:r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 Петрова Е.Б.</a:t>
            </a:r>
          </a:p>
          <a:p>
            <a:pPr algn="ctr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МБОУСОШ №7</a:t>
            </a:r>
          </a:p>
          <a:p>
            <a:pPr algn="ctr"/>
            <a:r>
              <a:rPr lang="ru-RU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</a:t>
            </a:r>
            <a:r>
              <a:rPr lang="ru-RU" sz="19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г.Серпухов</a:t>
            </a:r>
            <a:endParaRPr lang="ru-RU" sz="19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96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9099" y="850006"/>
            <a:ext cx="9156878" cy="4312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Как добиться систематического выполнения домашнего задания?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добиваться неукоснительного и систематического приготовления уроков;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относиться к урокам как к серьезному и важному делу;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нельзя откладывать выполнение уроков по любым причинам;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добиваться  выполнения домашнего задания в определенное время и в отведенном для этого месте;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добиваться, чтобы период включения в работу был коротким;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не позволять отвлекаться на посторонние дела.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5204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1521" y="1029180"/>
            <a:ext cx="946597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i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400" b="1" i="1" dirty="0">
                <a:latin typeface="Times New Roman"/>
                <a:ea typeface="Calibri"/>
                <a:cs typeface="Times New Roman"/>
              </a:rPr>
              <a:t>Общие рекомендации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Проявляйте интерес к школьным делам, обсуждайте сложные ситуации, вместе ищите выход из конфликтов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Посоветуйте ребенку в затруднительных ситуациях обращаться за помощью к классному руководителю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Не следует сразу ослаблять контроль за учебной деятельностью ребенка, если в период обучения он привык к вашему контролю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dirty="0">
                <a:latin typeface="Times New Roman"/>
                <a:ea typeface="Calibri"/>
                <a:cs typeface="Times New Roman"/>
              </a:rPr>
              <a:t> Приучайте его к самостоятельности постепенно </a:t>
            </a:r>
            <a:endParaRPr lang="ru-RU" sz="2400" dirty="0" smtClean="0">
              <a:latin typeface="Times New Roman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Основными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помощниками родителей в сложных ситуациях являются терпение, внимание и понимание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64109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8945" y="-205814"/>
            <a:ext cx="9581881" cy="7737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algn="just">
              <a:lnSpc>
                <a:spcPct val="115000"/>
              </a:lnSpc>
              <a:spcAft>
                <a:spcPts val="0"/>
              </a:spcAft>
            </a:pPr>
            <a:endParaRPr lang="ru-RU" b="1" dirty="0" smtClean="0">
              <a:latin typeface="Times New Roman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Если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вы хотите, чтобы ваш ребенок ходил в школу с удовольствием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Не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говорите о школе плохо, не критикуйте учителей в присутствии детей;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Не спешите обвинять учителей в отсутствии индивидуального подхода, задумайтесь над линией собственного поведения;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Вспомните сколько раз вы сидели с ребёнком и наблюдали за его работой над уроками, были ли случаи когда вы заметили у ребёнка неправильные приёмы работы и показали ему правильные;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В случае конфликтной ситуации в школе постарайтесь устранить её, не обсуждая все подробности с ребёнком;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Следите, чтобы ваш ребёнок вовремя ложился спать. Не выспавшийся ребёнок на уроке грустное зрелище; 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Пусть ребёнок видит, что вы интересуетесь его заданиями, книгами, которые он приносит из школы;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Читайте сами, пусть ребёнок видит, что свободное время вы проводите за книгами, а не только у телевизора;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Учите ребёнка выражать свои мысли письменно: обменивайтесь с ним записками, пишите вместе письма;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Принимайте участие в жизни класса и школы. Ребёнку приятно, если его школа станет частью вашей жизни;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"/>
              <a:tabLst>
                <a:tab pos="457200" algn="l"/>
              </a:tabLst>
            </a:pPr>
            <a:r>
              <a:rPr lang="ru-RU" dirty="0">
                <a:latin typeface="Times New Roman"/>
                <a:ea typeface="Calibri"/>
                <a:cs typeface="Times New Roman"/>
              </a:rPr>
              <a:t> В школе ваш ребёнок может столкнуться с очень критическим отношением к себе. Помогите ему не утратить веры в себя.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 marL="900430" algn="just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1739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350817"/>
            <a:ext cx="7766936" cy="1619363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6167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3846" y="1236518"/>
            <a:ext cx="10525990" cy="4322617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1"/>
                </a:solidFill>
              </a:rPr>
              <a:t>Хорошая </a:t>
            </a:r>
            <a:r>
              <a:rPr lang="ru-RU" b="1" dirty="0">
                <a:solidFill>
                  <a:schemeClr val="tx1"/>
                </a:solidFill>
              </a:rPr>
              <a:t>учеба- ключ к профессии и </a:t>
            </a:r>
            <a:r>
              <a:rPr lang="ru-RU" b="1" dirty="0" smtClean="0">
                <a:solidFill>
                  <a:schemeClr val="tx1"/>
                </a:solidFill>
              </a:rPr>
              <a:t>судьбе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b="1" dirty="0" smtClean="0">
                <a:solidFill>
                  <a:srgbClr val="FF0000"/>
                </a:solidFill>
              </a:rPr>
              <a:t>Оценка- </a:t>
            </a:r>
            <a:r>
              <a:rPr lang="ru-RU" b="1" dirty="0">
                <a:solidFill>
                  <a:srgbClr val="FF0000"/>
                </a:solidFill>
              </a:rPr>
              <a:t>это цена нашего труда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               Семья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значит гораздо больше, чем сто учителей.</a:t>
            </a:r>
            <a:br>
              <a:rPr lang="ru-RU" b="1" dirty="0">
                <a:solidFill>
                  <a:schemeClr val="accent4">
                    <a:lumMod val="75000"/>
                  </a:schemeClr>
                </a:solidFill>
              </a:rPr>
            </a:b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8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3035" y="204830"/>
            <a:ext cx="9755138" cy="57387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Усвоение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по предмету зависит от многих факторов.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них являются не только способности учащихся, но и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отношение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 к достижению учебных успехов, которое зависит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от усидчивости;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развития у школьника собственно интеллектуальных умений (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наблюдательности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умения сравнивать, обобщать, делать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 и т. д.);</a:t>
            </a: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контроля со стороны взрослых на уроке и дома.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780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155" y="205040"/>
            <a:ext cx="1006879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ПРИЧИНЫ НЕУСПЕВАЕМОСТИ:</a:t>
            </a:r>
          </a:p>
          <a:p>
            <a:pPr>
              <a:spcAft>
                <a:spcPts val="0"/>
              </a:spcAft>
            </a:pPr>
            <a:endParaRPr lang="ru-RU" sz="2000" b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Отсутствие интереса к учёбе. Помните: интерес нельзя привить насильно. Попытайтесь понять, что именно стало причиной его потери и как давно это произошло.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Пробелы в ранее усвоенных знаниях. Это серьёзное препятствие на пути овладения новым материалом. Посоветуйте ребёнку обратиться к ранее изученному.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Неумение организовать свою домашнюю работу. Попробуйте помочь ребёнку распределять время и силы. Пусть сначала он выполняет то задание, которое вызывает у него наибольшие трудности.</a:t>
            </a:r>
          </a:p>
          <a:p>
            <a:pPr marL="342900" indent="-342900" algn="just">
              <a:lnSpc>
                <a:spcPct val="150000"/>
              </a:lnSpc>
              <a:spcAft>
                <a:spcPts val="0"/>
              </a:spcAft>
              <a:buAutoNum type="arabicPeriod"/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Отвлекающие факторы. Компьютер, телевизор и прочие развлечения должны знать своё место. Не позволяйте их электронным душам слишком долго находиться в центре внимания ребёнка, если он только не использует их для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312314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5018" y="314857"/>
            <a:ext cx="10536382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A0A0A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5.</a:t>
            </a: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Недостаточное умение учиться. Основной симптом этой проблемы проявляется тогда, когда выполнение домашнего задания становится источником постоянных конфликтов в семье.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Для начала спросите ребёнка о том, зачем он учится и попытайтесь объяснить, для кого он это делает.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6. Проблемы с развитием внимания и памяти. Начать исправлять можно уже сегодня. Надеюсь, легко найдёте подходящие способы. Затрудняетесь? Почему бы не посоветоваться со школьным психологом?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7.Личные проблемы. «Какие там такие проблемы могут быть в его-то возрасте. Одни фантазии!». Если вы можете согласиться с этим высказыванием, то, скорее всего, вашему ребёнку сильно не повезло – ему трудно будет поделиться с вами проблемой, ведь она для вас просто пустяк, а для него беда.</a:t>
            </a:r>
            <a:endParaRPr lang="ru-RU" sz="16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A0A0A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8. Ребёнок часто болеет. Постарайтесь укрепить его иммунитет и не давайте тратить драгоценное время впустую.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5455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6067" y="515155"/>
            <a:ext cx="9723549" cy="51622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Помните: интерес нельзя привить насильно. Попытайтесь понять, что именно стало причиной его потери и как давно это произошло.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Не понижать авторитет преподавателя в глазах ребёнка, быть осторожным при осуждении его действий. Ещё сильнее «опустив» педагога в глазах ребёнка, вы рискуете тем, что у него ваш сын или дочь уже совсем ничему не научится. Более того, ребёнок может привыкнуть списывать свои собственные неудачи на учителей и в дальнейшем.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Пробелы в  знаниях - Это серьёзное препятствие на пути овладения новым материалом. Посоветуйте ребёнку обратиться к ранее изученному.</a:t>
            </a:r>
            <a:endParaRPr lang="ru-RU" sz="2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329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1825" y="356621"/>
            <a:ext cx="9800823" cy="6781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Попробуйте помочь ребёнку распределять время и силы. Пусть сначала он выполняет то задание, которое вызывает у него наибольшие трудности.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Компьютер, телевизор и прочие развлечения должны знать своё место. Не позволяйте их электронным душам слишком долго находиться в центре внимания ребёнка, если он только не использует их для обучения.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Wingdings"/>
              <a:buChar char=""/>
              <a:tabLst>
                <a:tab pos="457200" algn="l"/>
              </a:tabLs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Мотивация — это своего рода двигатель, приводящий в движение деятельность. Почти любые действия начинаются и продолжаются благодаря мотивации. Когда у подростка она сильна, говорят, что он настойчив и добивается своих целей. Подростков, которым не хватает мотивации, часто называют «неудачниками». У них нет целей, которые бы заставляли их хорошо учиться, поэтому они не используют весь свой интеллектуальный потенциал.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90043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336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7278" y="592429"/>
            <a:ext cx="10251584" cy="6038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0430"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Как установить  контакт с ребенком?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устранить все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,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что порождает конфликт;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перестать читать нотации;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не забывать хвалить, если ребенок заслужил это;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нельзя возлагать больших надежд на исправление учебных дел;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относиться сдержанно к школьным неудачам;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интересоваться, чем живет ваш ребенок;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постепенно входить в жизнь ребенка, втягивать его в жизнь семьи;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выбрать общее  дело, которое вызывало бы интерес у школьника и было знакомо родителям;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совместно планировать бюджет.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0699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1070" y="748206"/>
            <a:ext cx="8937938" cy="40250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Как организовать  помощь ребенку в учебе?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ежедневно проверять выполнение домашних заданий;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создавать атмосферу доброжелательного отношения к просьбам о помощи;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никогда не отказывать в помощи, откладывать все дела;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родители должны сами предлагать помощь;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помнить, что немедленных результатов не будет.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 </a:t>
            </a:r>
            <a:endParaRPr lang="ru-RU" sz="28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4385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</TotalTime>
  <Words>635</Words>
  <Application>Microsoft Office PowerPoint</Application>
  <PresentationFormat>Произвольный</PresentationFormat>
  <Paragraphs>82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Грань</vt:lpstr>
      <vt:lpstr>     </vt:lpstr>
      <vt:lpstr>  Хорошая учеба- ключ к профессии и судьбе        Оценка- это цена нашего труда.                 Семья значит гораздо больше, чем сто учителей.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</dc:title>
  <dc:creator>House</dc:creator>
  <cp:lastModifiedBy>Администратор 88</cp:lastModifiedBy>
  <cp:revision>9</cp:revision>
  <dcterms:created xsi:type="dcterms:W3CDTF">2023-01-31T19:09:38Z</dcterms:created>
  <dcterms:modified xsi:type="dcterms:W3CDTF">2023-02-02T04:48:26Z</dcterms:modified>
</cp:coreProperties>
</file>