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6" r:id="rId8"/>
    <p:sldId id="267" r:id="rId9"/>
    <p:sldId id="265" r:id="rId10"/>
    <p:sldId id="261" r:id="rId11"/>
    <p:sldId id="262" r:id="rId12"/>
    <p:sldId id="269" r:id="rId13"/>
    <p:sldId id="268" r:id="rId14"/>
    <p:sldId id="270" r:id="rId15"/>
    <p:sldId id="263" r:id="rId16"/>
    <p:sldId id="271" r:id="rId17"/>
    <p:sldId id="272" r:id="rId18"/>
    <p:sldId id="273" r:id="rId19"/>
    <p:sldId id="274" r:id="rId20"/>
    <p:sldId id="275" r:id="rId21"/>
    <p:sldId id="278" r:id="rId22"/>
    <p:sldId id="276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7" r:id="rId31"/>
    <p:sldId id="291" r:id="rId32"/>
    <p:sldId id="290" r:id="rId33"/>
    <p:sldId id="293" r:id="rId34"/>
    <p:sldId id="294" r:id="rId35"/>
    <p:sldId id="310" r:id="rId36"/>
    <p:sldId id="292" r:id="rId37"/>
    <p:sldId id="285" r:id="rId38"/>
    <p:sldId id="295" r:id="rId39"/>
    <p:sldId id="297" r:id="rId40"/>
    <p:sldId id="298" r:id="rId41"/>
    <p:sldId id="300" r:id="rId42"/>
    <p:sldId id="302" r:id="rId43"/>
    <p:sldId id="299" r:id="rId44"/>
    <p:sldId id="303" r:id="rId45"/>
    <p:sldId id="296" r:id="rId46"/>
    <p:sldId id="304" r:id="rId47"/>
    <p:sldId id="305" r:id="rId48"/>
    <p:sldId id="307" r:id="rId49"/>
    <p:sldId id="308" r:id="rId50"/>
    <p:sldId id="309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user\Desktop\101PHOTO\SAM_24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00438"/>
            <a:ext cx="4191029" cy="31432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71612"/>
            <a:ext cx="4500594" cy="15716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Региональный  компонент в системе работы педагогов  МКДОУ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д</a:t>
            </a: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/с № 10 города </a:t>
            </a:r>
            <a:b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Пласта</a:t>
            </a:r>
            <a:b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подготовила старший воспитатель Ильясова З.М</a:t>
            </a:r>
            <a:r>
              <a:rPr lang="ru-RU" sz="2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.</a:t>
            </a: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endParaRPr lang="ru-RU" sz="2800" dirty="0"/>
          </a:p>
        </p:txBody>
      </p:sp>
      <p:pic>
        <p:nvPicPr>
          <p:cNvPr id="1026" name="Picture 2" descr="C:\Users\user\Desktop\101PHOTO\SAM_242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42852"/>
            <a:ext cx="4072502" cy="3054377"/>
          </a:xfrm>
          <a:prstGeom prst="rect">
            <a:avLst/>
          </a:prstGeom>
          <a:noFill/>
        </p:spPr>
      </p:pic>
      <p:pic>
        <p:nvPicPr>
          <p:cNvPr id="1030" name="Picture 6" descr="C:\Users\user\Desktop\101PHOTO\SAM_26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429000"/>
            <a:ext cx="4000528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2700" b="1" dirty="0" smtClean="0">
                <a:solidFill>
                  <a:srgbClr val="FF0000"/>
                </a:solidFill>
                <a:latin typeface="Monotype Corsiva" pitchFamily="66" charset="0"/>
              </a:rPr>
              <a:t>Знакомство с родным краем входит в образовательный процесс, выстроенный на основе доминирующих целей базовой программы, в которую гармонично вписывается краеведческий материал.</a:t>
            </a:r>
            <a:endParaRPr lang="ru-RU" sz="27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Краеведческие уголки групп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C:\Users\user\Desktop\фото НРК\P10403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285992"/>
            <a:ext cx="4476780" cy="3357586"/>
          </a:xfrm>
          <a:prstGeom prst="rect">
            <a:avLst/>
          </a:prstGeom>
          <a:noFill/>
        </p:spPr>
      </p:pic>
      <p:pic>
        <p:nvPicPr>
          <p:cNvPr id="2051" name="Picture 3" descr="C:\Users\user\Desktop\фото НРК\SAM_31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-296930" y="2203406"/>
            <a:ext cx="5020224" cy="371750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143372" y="5929330"/>
            <a:ext cx="478634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младшая группа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фото НРК\P10403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14290"/>
            <a:ext cx="4429156" cy="56920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72066" y="5572140"/>
            <a:ext cx="35004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средняя группа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C:\Users\user\Desktop\фото НРК\SAM_3172.JPG"/>
          <p:cNvPicPr>
            <a:picLocks noChangeAspect="1" noChangeArrowheads="1"/>
          </p:cNvPicPr>
          <p:nvPr/>
        </p:nvPicPr>
        <p:blipFill>
          <a:blip r:embed="rId4" cstate="print"/>
          <a:srcRect l="11904" r="14286"/>
          <a:stretch>
            <a:fillRect/>
          </a:stretch>
        </p:blipFill>
        <p:spPr bwMode="auto">
          <a:xfrm>
            <a:off x="714348" y="4000504"/>
            <a:ext cx="2643206" cy="2685810"/>
          </a:xfrm>
          <a:prstGeom prst="rect">
            <a:avLst/>
          </a:prstGeom>
          <a:noFill/>
        </p:spPr>
      </p:pic>
      <p:pic>
        <p:nvPicPr>
          <p:cNvPr id="1027" name="Picture 3" descr="C:\Users\user\Desktop\фото НРК\SAM_31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345253" y="797698"/>
            <a:ext cx="3524275" cy="2643207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cs typeface="Traditional Arabic" pitchFamily="18" charset="-78"/>
              </a:rPr>
              <a:t>Старшая группа</a:t>
            </a:r>
            <a:endParaRPr lang="ru-RU" sz="2800" b="1" dirty="0">
              <a:solidFill>
                <a:srgbClr val="FF0000"/>
              </a:solidFill>
              <a:cs typeface="Traditional Arabic" pitchFamily="18" charset="-78"/>
            </a:endParaRPr>
          </a:p>
        </p:txBody>
      </p:sp>
      <p:pic>
        <p:nvPicPr>
          <p:cNvPr id="1026" name="Picture 2" descr="C:\Users\user\Desktop\фото НРК\P104034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9501"/>
          <a:stretch>
            <a:fillRect/>
          </a:stretch>
        </p:blipFill>
        <p:spPr bwMode="auto">
          <a:xfrm>
            <a:off x="214282" y="857232"/>
            <a:ext cx="5060582" cy="4714908"/>
          </a:xfrm>
          <a:prstGeom prst="rect">
            <a:avLst/>
          </a:prstGeom>
          <a:noFill/>
        </p:spPr>
      </p:pic>
      <p:pic>
        <p:nvPicPr>
          <p:cNvPr id="6" name="Picture 2" descr="C:\Users\user\Pictures\2017-03-14\002.jpg"/>
          <p:cNvPicPr>
            <a:picLocks noChangeAspect="1" noChangeArrowheads="1"/>
          </p:cNvPicPr>
          <p:nvPr/>
        </p:nvPicPr>
        <p:blipFill>
          <a:blip r:embed="rId4" cstate="print"/>
          <a:srcRect l="52825" t="14899" r="5026"/>
          <a:stretch>
            <a:fillRect/>
          </a:stretch>
        </p:blipFill>
        <p:spPr bwMode="auto">
          <a:xfrm>
            <a:off x="7928116" y="142852"/>
            <a:ext cx="1215884" cy="3143272"/>
          </a:xfrm>
          <a:prstGeom prst="rect">
            <a:avLst/>
          </a:prstGeom>
          <a:noFill/>
        </p:spPr>
      </p:pic>
      <p:pic>
        <p:nvPicPr>
          <p:cNvPr id="7" name="Picture 2" descr="C:\Users\user\Desktop\фото НРК\P10403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2357430"/>
            <a:ext cx="3214692" cy="428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Старшая группа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2800" dirty="0"/>
          </a:p>
        </p:txBody>
      </p:sp>
      <p:pic>
        <p:nvPicPr>
          <p:cNvPr id="2050" name="Picture 2" descr="C:\Users\user\Desktop\Зульфие от Зиды\уголок народного творчества\DSCF65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535817" y="1250141"/>
            <a:ext cx="5572164" cy="3786214"/>
          </a:xfrm>
          <a:prstGeom prst="rect">
            <a:avLst/>
          </a:prstGeom>
          <a:noFill/>
        </p:spPr>
      </p:pic>
      <p:pic>
        <p:nvPicPr>
          <p:cNvPr id="2051" name="Picture 3" descr="C:\Users\user\Desktop\фото НРК\P1040358.JPG"/>
          <p:cNvPicPr>
            <a:picLocks noChangeAspect="1" noChangeArrowheads="1"/>
          </p:cNvPicPr>
          <p:nvPr/>
        </p:nvPicPr>
        <p:blipFill>
          <a:blip r:embed="rId4" cstate="print"/>
          <a:srcRect t="7291" b="7291"/>
          <a:stretch>
            <a:fillRect/>
          </a:stretch>
        </p:blipFill>
        <p:spPr bwMode="auto">
          <a:xfrm>
            <a:off x="4429124" y="1643050"/>
            <a:ext cx="4390793" cy="500066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Старшая группа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C:\Users\user\Desktop\фото НРК\P104036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3333" r="17777"/>
          <a:stretch>
            <a:fillRect/>
          </a:stretch>
        </p:blipFill>
        <p:spPr bwMode="auto">
          <a:xfrm>
            <a:off x="5929322" y="1214422"/>
            <a:ext cx="2928958" cy="4955456"/>
          </a:xfrm>
          <a:prstGeom prst="rect">
            <a:avLst/>
          </a:prstGeom>
          <a:noFill/>
        </p:spPr>
      </p:pic>
      <p:pic>
        <p:nvPicPr>
          <p:cNvPr id="1029" name="Picture 5" descr="C:\Users\user\Desktop\фото НРК\P1040360.JPG"/>
          <p:cNvPicPr>
            <a:picLocks noChangeAspect="1" noChangeArrowheads="1"/>
          </p:cNvPicPr>
          <p:nvPr/>
        </p:nvPicPr>
        <p:blipFill>
          <a:blip r:embed="rId4" cstate="print"/>
          <a:srcRect t="29167" b="10416"/>
          <a:stretch>
            <a:fillRect/>
          </a:stretch>
        </p:blipFill>
        <p:spPr bwMode="auto">
          <a:xfrm>
            <a:off x="214282" y="714356"/>
            <a:ext cx="5214942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Подготовительная 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школе группа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фото НРК\P10403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71480"/>
            <a:ext cx="4286280" cy="5526095"/>
          </a:xfrm>
          <a:prstGeom prst="rect">
            <a:avLst/>
          </a:prstGeom>
          <a:noFill/>
        </p:spPr>
      </p:pic>
      <p:pic>
        <p:nvPicPr>
          <p:cNvPr id="2051" name="Picture 3" descr="C:\Users\user\Desktop\фото НРК\P10403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500306"/>
            <a:ext cx="4000528" cy="35719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43438" y="857232"/>
            <a:ext cx="40005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Подготовительная к школе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группа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571472" y="1285860"/>
            <a:ext cx="8229600" cy="30432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3" descr="C:\Users\user\Desktop\фото НРК\P1040356.JPG"/>
          <p:cNvPicPr>
            <a:picLocks noChangeAspect="1" noChangeArrowheads="1"/>
          </p:cNvPicPr>
          <p:nvPr/>
        </p:nvPicPr>
        <p:blipFill>
          <a:blip r:embed="rId3" cstate="print"/>
          <a:srcRect t="6250" r="20312" b="5208"/>
          <a:stretch>
            <a:fillRect/>
          </a:stretch>
        </p:blipFill>
        <p:spPr bwMode="auto">
          <a:xfrm>
            <a:off x="285720" y="1071546"/>
            <a:ext cx="4357718" cy="3357586"/>
          </a:xfrm>
          <a:prstGeom prst="rect">
            <a:avLst/>
          </a:prstGeom>
          <a:noFill/>
        </p:spPr>
      </p:pic>
      <p:pic>
        <p:nvPicPr>
          <p:cNvPr id="6" name="Picture 2" descr="C:\Users\user\Desktop\фото НРК\P1040355.JPG"/>
          <p:cNvPicPr>
            <a:picLocks noChangeAspect="1" noChangeArrowheads="1"/>
          </p:cNvPicPr>
          <p:nvPr/>
        </p:nvPicPr>
        <p:blipFill>
          <a:blip r:embed="rId4" cstate="print"/>
          <a:srcRect l="7185" t="4790" r="13783"/>
          <a:stretch>
            <a:fillRect/>
          </a:stretch>
        </p:blipFill>
        <p:spPr bwMode="auto">
          <a:xfrm>
            <a:off x="5143504" y="285728"/>
            <a:ext cx="3857652" cy="3000395"/>
          </a:xfrm>
          <a:prstGeom prst="rect">
            <a:avLst/>
          </a:prstGeom>
          <a:noFill/>
        </p:spPr>
      </p:pic>
      <p:pic>
        <p:nvPicPr>
          <p:cNvPr id="8" name="Picture 4" descr="C:\Users\user\Desktop\фото НРК\P1040354.JPG"/>
          <p:cNvPicPr>
            <a:picLocks noChangeAspect="1" noChangeArrowheads="1"/>
          </p:cNvPicPr>
          <p:nvPr/>
        </p:nvPicPr>
        <p:blipFill>
          <a:blip r:embed="rId5" cstate="print"/>
          <a:srcRect t="6250" b="3125"/>
          <a:stretch>
            <a:fillRect/>
          </a:stretch>
        </p:blipFill>
        <p:spPr bwMode="auto">
          <a:xfrm>
            <a:off x="4857752" y="3571876"/>
            <a:ext cx="4139738" cy="2930496"/>
          </a:xfrm>
          <a:prstGeom prst="rect">
            <a:avLst/>
          </a:prstGeom>
          <a:noFill/>
        </p:spPr>
      </p:pic>
      <p:pic>
        <p:nvPicPr>
          <p:cNvPr id="2050" name="Picture 2" descr="C:\Users\user\Desktop\новое2\101PHOTO\SAM_1483.JPG"/>
          <p:cNvPicPr>
            <a:picLocks noChangeAspect="1" noChangeArrowheads="1"/>
          </p:cNvPicPr>
          <p:nvPr/>
        </p:nvPicPr>
        <p:blipFill>
          <a:blip r:embed="rId6" cstate="print"/>
          <a:srcRect l="19531" t="22916" r="18679"/>
          <a:stretch>
            <a:fillRect/>
          </a:stretch>
        </p:blipFill>
        <p:spPr bwMode="auto">
          <a:xfrm>
            <a:off x="285720" y="4500570"/>
            <a:ext cx="2928958" cy="235743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Подготовительная к школе группа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фото НРК\P104036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38125"/>
          <a:stretch>
            <a:fillRect/>
          </a:stretch>
        </p:blipFill>
        <p:spPr bwMode="auto">
          <a:xfrm>
            <a:off x="357158" y="714356"/>
            <a:ext cx="3071834" cy="2786082"/>
          </a:xfrm>
          <a:prstGeom prst="rect">
            <a:avLst/>
          </a:prstGeom>
          <a:noFill/>
        </p:spPr>
      </p:pic>
      <p:pic>
        <p:nvPicPr>
          <p:cNvPr id="5" name="Picture 2" descr="C:\Users\user\Desktop\фото НРК\P10403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142984"/>
            <a:ext cx="4357718" cy="5168905"/>
          </a:xfrm>
          <a:prstGeom prst="rect">
            <a:avLst/>
          </a:prstGeom>
          <a:noFill/>
        </p:spPr>
      </p:pic>
      <p:pic>
        <p:nvPicPr>
          <p:cNvPr id="3075" name="Picture 3" descr="C:\Users\user\Desktop\фото НРК\P1040348.JPG"/>
          <p:cNvPicPr>
            <a:picLocks noChangeAspect="1" noChangeArrowheads="1"/>
          </p:cNvPicPr>
          <p:nvPr/>
        </p:nvPicPr>
        <p:blipFill>
          <a:blip r:embed="rId5" cstate="print"/>
          <a:srcRect t="16477" b="8522"/>
          <a:stretch>
            <a:fillRect/>
          </a:stretch>
        </p:blipFill>
        <p:spPr bwMode="auto">
          <a:xfrm>
            <a:off x="285720" y="3571876"/>
            <a:ext cx="3143254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Оформление в фойе и холлах детского сада.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фото НРК\P10403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928670"/>
            <a:ext cx="7215238" cy="54471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flipH="1">
            <a:off x="7286644" y="5286388"/>
            <a:ext cx="185735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Русская</a:t>
            </a:r>
          </a:p>
          <a:p>
            <a:pPr algn="ctr"/>
            <a:r>
              <a:rPr lang="ru-RU" sz="2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изба.</a:t>
            </a:r>
            <a:endParaRPr lang="ru-RU" sz="28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2" descr="C:\Users\user\Pictures\2017-03-14\002.jpg"/>
          <p:cNvPicPr>
            <a:picLocks noChangeAspect="1" noChangeArrowheads="1"/>
          </p:cNvPicPr>
          <p:nvPr/>
        </p:nvPicPr>
        <p:blipFill>
          <a:blip r:embed="rId4" cstate="print"/>
          <a:srcRect l="52825" t="14899" r="5026"/>
          <a:stretch>
            <a:fillRect/>
          </a:stretch>
        </p:blipFill>
        <p:spPr bwMode="auto">
          <a:xfrm>
            <a:off x="7572396" y="928670"/>
            <a:ext cx="1358760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Совместная выставка родителей и детей на тему: «Мой любимый город»</a:t>
            </a:r>
            <a:endParaRPr lang="ru-RU" sz="3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фото НРК\P104037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9888" b="7506"/>
          <a:stretch>
            <a:fillRect/>
          </a:stretch>
        </p:blipFill>
        <p:spPr bwMode="auto">
          <a:xfrm>
            <a:off x="285720" y="928670"/>
            <a:ext cx="6034617" cy="2928958"/>
          </a:xfrm>
          <a:prstGeom prst="rect">
            <a:avLst/>
          </a:prstGeom>
          <a:noFill/>
        </p:spPr>
      </p:pic>
      <p:pic>
        <p:nvPicPr>
          <p:cNvPr id="5123" name="Picture 3" descr="C:\Users\user\Desktop\фото НРК\P1040373.JPG"/>
          <p:cNvPicPr>
            <a:picLocks noChangeAspect="1" noChangeArrowheads="1"/>
          </p:cNvPicPr>
          <p:nvPr/>
        </p:nvPicPr>
        <p:blipFill>
          <a:blip r:embed="rId4" cstate="print"/>
          <a:srcRect t="10416"/>
          <a:stretch>
            <a:fillRect/>
          </a:stretch>
        </p:blipFill>
        <p:spPr bwMode="auto">
          <a:xfrm>
            <a:off x="3714744" y="3929066"/>
            <a:ext cx="4714876" cy="279276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Детство – каждодневное открытие мира, поэтому надо сделать так, чтобы оно стало прежде всего, познанием человека и Отечества, их красоты и величия.</a:t>
            </a:r>
            <a:endParaRPr lang="ru-RU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r">
              <a:buNone/>
            </a:pPr>
            <a:r>
              <a:rPr lang="ru-RU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В. А. Сухомлинский.</a:t>
            </a:r>
          </a:p>
          <a:p>
            <a:pPr algn="r"/>
            <a:endParaRPr lang="ru-RU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endParaRPr lang="ru-RU" b="1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«Образование должно быть направлено на воспитание уважения к родителям ребенка, его культурной самобытности, языку, к национальным ценностям страны, в которой ребенок проживает»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«Конвенция о правах ребенка», статья 29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298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Фотовыставка педагогов детского сада на тему: «Наш край глазами педагогов»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фото НРК\P104037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6034617" cy="4525963"/>
          </a:xfrm>
          <a:prstGeom prst="rect">
            <a:avLst/>
          </a:prstGeom>
          <a:noFill/>
        </p:spPr>
      </p:pic>
      <p:pic>
        <p:nvPicPr>
          <p:cNvPr id="6148" name="Picture 4" descr="C:\Users\user\Desktop\фото НРК\SAM_31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4714884"/>
            <a:ext cx="2571736" cy="1928802"/>
          </a:xfrm>
          <a:prstGeom prst="rect">
            <a:avLst/>
          </a:prstGeom>
          <a:noFill/>
        </p:spPr>
      </p:pic>
      <p:pic>
        <p:nvPicPr>
          <p:cNvPr id="6149" name="Picture 5" descr="C:\Users\user\Desktop\фото НРК\SAM_31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2571744"/>
            <a:ext cx="2547956" cy="2015178"/>
          </a:xfrm>
          <a:prstGeom prst="rect">
            <a:avLst/>
          </a:prstGeom>
          <a:noFill/>
        </p:spPr>
      </p:pic>
      <p:pic>
        <p:nvPicPr>
          <p:cNvPr id="6150" name="Picture 6" descr="C:\Users\user\Desktop\фото НРК\SAM_31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642918"/>
            <a:ext cx="2381266" cy="1785950"/>
          </a:xfrm>
          <a:prstGeom prst="rect">
            <a:avLst/>
          </a:prstGeom>
          <a:noFill/>
        </p:spPr>
      </p:pic>
      <p:pic>
        <p:nvPicPr>
          <p:cNvPr id="6151" name="Picture 7" descr="C:\Users\user\Desktop\фото НРК\SAM_316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4929198"/>
            <a:ext cx="1904981" cy="1428736"/>
          </a:xfrm>
          <a:prstGeom prst="rect">
            <a:avLst/>
          </a:prstGeom>
          <a:noFill/>
        </p:spPr>
      </p:pic>
      <p:pic>
        <p:nvPicPr>
          <p:cNvPr id="6152" name="Picture 8" descr="C:\Users\user\Desktop\фото НРК\SAM_316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00232" y="5286388"/>
            <a:ext cx="2095483" cy="1571612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шефы.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фото НРК\P104037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8571"/>
          <a:stretch>
            <a:fillRect/>
          </a:stretch>
        </p:blipFill>
        <p:spPr bwMode="auto">
          <a:xfrm>
            <a:off x="714348" y="714356"/>
            <a:ext cx="8001056" cy="588133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детском саду собраны куклы разных национальностей нашего региона, которые используются в образовательной деятельности детей.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фото НРК\P104037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29990" b="10031"/>
          <a:stretch>
            <a:fillRect/>
          </a:stretch>
        </p:blipFill>
        <p:spPr bwMode="auto">
          <a:xfrm>
            <a:off x="500034" y="2000240"/>
            <a:ext cx="7858180" cy="421484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Музыкальные руководители в своей работе используют методический, дидактический и наглядный материал по национально-региональному компоненту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Users\user\Desktop\фото НРК\SAM_327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714488"/>
            <a:ext cx="2945870" cy="2209403"/>
          </a:xfrm>
          <a:prstGeom prst="rect">
            <a:avLst/>
          </a:prstGeom>
          <a:noFill/>
        </p:spPr>
      </p:pic>
      <p:pic>
        <p:nvPicPr>
          <p:cNvPr id="8195" name="Picture 3" descr="C:\Users\user\Desktop\фото НРК\SAM_32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4071942"/>
            <a:ext cx="3143238" cy="2357429"/>
          </a:xfrm>
          <a:prstGeom prst="rect">
            <a:avLst/>
          </a:prstGeom>
          <a:noFill/>
        </p:spPr>
      </p:pic>
      <p:pic>
        <p:nvPicPr>
          <p:cNvPr id="8196" name="Picture 4" descr="C:\Users\user\Desktop\фото НРК\SAM_3280.JPG"/>
          <p:cNvPicPr>
            <a:picLocks noChangeAspect="1" noChangeArrowheads="1"/>
          </p:cNvPicPr>
          <p:nvPr/>
        </p:nvPicPr>
        <p:blipFill>
          <a:blip r:embed="rId5" cstate="print"/>
          <a:srcRect l="8593"/>
          <a:stretch>
            <a:fillRect/>
          </a:stretch>
        </p:blipFill>
        <p:spPr bwMode="auto">
          <a:xfrm>
            <a:off x="3428992" y="4786322"/>
            <a:ext cx="2263670" cy="1857364"/>
          </a:xfrm>
          <a:prstGeom prst="rect">
            <a:avLst/>
          </a:prstGeom>
          <a:noFill/>
        </p:spPr>
      </p:pic>
      <p:pic>
        <p:nvPicPr>
          <p:cNvPr id="1026" name="Picture 2" descr="C:\Users\user\Desktop\фото НРК\P10403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1714488"/>
            <a:ext cx="3357568" cy="4476757"/>
          </a:xfrm>
          <a:prstGeom prst="rect">
            <a:avLst/>
          </a:prstGeom>
          <a:noFill/>
        </p:spPr>
      </p:pic>
      <p:pic>
        <p:nvPicPr>
          <p:cNvPr id="1027" name="Picture 3" descr="C:\Users\user\Desktop\фото НРК\SAM_3221.JPG"/>
          <p:cNvPicPr>
            <a:picLocks noChangeAspect="1" noChangeArrowheads="1"/>
          </p:cNvPicPr>
          <p:nvPr/>
        </p:nvPicPr>
        <p:blipFill>
          <a:blip r:embed="rId7" cstate="print"/>
          <a:srcRect t="21875" r="6250" b="11458"/>
          <a:stretch>
            <a:fillRect/>
          </a:stretch>
        </p:blipFill>
        <p:spPr bwMode="auto">
          <a:xfrm>
            <a:off x="3714744" y="2071678"/>
            <a:ext cx="2348545" cy="17859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292895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Знакомство детей с особенностями Южного Урала включает в себя интеграцию 5 образовательных областей. По каждой области разработаны темы НОД, что позволяет педагогам, учитывая возвратные и индивидуальные особенности детей своей группы, определить объем и содержание НОД в соответствии с общей темой.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8"/>
            <a:ext cx="8229600" cy="1554155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142852"/>
            <a:ext cx="9286908" cy="57150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Непосредственно-образовательная деятельность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фооото\SAM_26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214942" y="3571876"/>
            <a:ext cx="3620193" cy="2930236"/>
          </a:xfrm>
          <a:prstGeom prst="rect">
            <a:avLst/>
          </a:prstGeom>
          <a:noFill/>
        </p:spPr>
      </p:pic>
      <p:pic>
        <p:nvPicPr>
          <p:cNvPr id="3075" name="Picture 3" descr="C:\Users\user\Desktop\фооото\SAM_2620.JPG"/>
          <p:cNvPicPr>
            <a:picLocks noChangeAspect="1" noChangeArrowheads="1"/>
          </p:cNvPicPr>
          <p:nvPr/>
        </p:nvPicPr>
        <p:blipFill>
          <a:blip r:embed="rId4" cstate="print"/>
          <a:srcRect l="2499" b="6666"/>
          <a:stretch>
            <a:fillRect/>
          </a:stretch>
        </p:blipFill>
        <p:spPr bwMode="auto">
          <a:xfrm>
            <a:off x="142844" y="857232"/>
            <a:ext cx="5074649" cy="36433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72066" y="1357299"/>
            <a:ext cx="350046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НОД </a:t>
            </a:r>
            <a:r>
              <a:rPr lang="ru-RU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средней группе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«В гости к Аленке»</a:t>
            </a:r>
            <a:endParaRPr lang="ru-RU" sz="28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1" y="2967335"/>
            <a:ext cx="12355596" cy="35086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2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2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НОД в</a:t>
            </a:r>
            <a:r>
              <a:rPr lang="ru-RU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подготовительной</a:t>
            </a:r>
          </a:p>
          <a:p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 школе группе </a:t>
            </a:r>
          </a:p>
          <a:p>
            <a:r>
              <a:rPr lang="ru-RU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 По сказкам Бажова».</a:t>
            </a:r>
            <a:endParaRPr lang="ru-RU" sz="28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НОД в подготовительной к школе группе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«Наша Родина –Россия».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фото ел. вал\P10301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462" y="1000108"/>
            <a:ext cx="5524538" cy="4143404"/>
          </a:xfrm>
          <a:prstGeom prst="rect">
            <a:avLst/>
          </a:prstGeom>
          <a:noFill/>
        </p:spPr>
      </p:pic>
      <p:pic>
        <p:nvPicPr>
          <p:cNvPr id="1027" name="Picture 3" descr="D:\фото ел. вал\P1030122.JPG"/>
          <p:cNvPicPr>
            <a:picLocks noChangeAspect="1" noChangeArrowheads="1"/>
          </p:cNvPicPr>
          <p:nvPr/>
        </p:nvPicPr>
        <p:blipFill>
          <a:blip r:embed="rId4" cstate="print"/>
          <a:srcRect r="3614"/>
          <a:stretch>
            <a:fillRect/>
          </a:stretch>
        </p:blipFill>
        <p:spPr bwMode="auto">
          <a:xfrm>
            <a:off x="142844" y="3437037"/>
            <a:ext cx="3929090" cy="305732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НОД в младшей 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группе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«Посиделки»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фооото\фото НРК шашки\P103097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4255" y="428605"/>
            <a:ext cx="5429288" cy="4071966"/>
          </a:xfrm>
          <a:prstGeom prst="rect">
            <a:avLst/>
          </a:prstGeom>
          <a:noFill/>
        </p:spPr>
      </p:pic>
      <p:pic>
        <p:nvPicPr>
          <p:cNvPr id="2051" name="Picture 3" descr="C:\Users\user\Desktop\фооото\фото НРК шашки\P1030982.JPG"/>
          <p:cNvPicPr>
            <a:picLocks noChangeAspect="1" noChangeArrowheads="1"/>
          </p:cNvPicPr>
          <p:nvPr/>
        </p:nvPicPr>
        <p:blipFill>
          <a:blip r:embed="rId4" cstate="print"/>
          <a:srcRect t="29167" r="10156" b="23958"/>
          <a:stretch>
            <a:fillRect/>
          </a:stretch>
        </p:blipFill>
        <p:spPr bwMode="auto">
          <a:xfrm>
            <a:off x="214282" y="4286256"/>
            <a:ext cx="5294329" cy="23574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429256" y="4572008"/>
            <a:ext cx="328614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НОД в младшей группе</a:t>
            </a:r>
          </a:p>
          <a:p>
            <a:pPr algn="ctr"/>
            <a:r>
              <a:rPr lang="ru-RU" sz="2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 В гости к нам пришла матрешка»</a:t>
            </a:r>
            <a:endParaRPr lang="ru-RU" sz="28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500174"/>
            <a:ext cx="2258922" cy="2578836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НОД в подготовительной к школе группе «Русский быт»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Малыш ноябрь\DSCF653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786050" y="1857364"/>
            <a:ext cx="6059554" cy="4525963"/>
          </a:xfrm>
          <a:prstGeom prst="rect">
            <a:avLst/>
          </a:prstGeom>
          <a:noFill/>
        </p:spPr>
      </p:pic>
      <p:pic>
        <p:nvPicPr>
          <p:cNvPr id="1028" name="Picture 4" descr="C:\Users\user\Desktop\фото НРК\SAM_3186.JPG"/>
          <p:cNvPicPr>
            <a:picLocks noChangeAspect="1" noChangeArrowheads="1"/>
          </p:cNvPicPr>
          <p:nvPr/>
        </p:nvPicPr>
        <p:blipFill>
          <a:blip r:embed="rId4" cstate="print"/>
          <a:srcRect l="16406" r="10937"/>
          <a:stretch>
            <a:fillRect/>
          </a:stretch>
        </p:blipFill>
        <p:spPr bwMode="auto">
          <a:xfrm>
            <a:off x="500034" y="3637359"/>
            <a:ext cx="1857356" cy="2863451"/>
          </a:xfrm>
          <a:prstGeom prst="rect">
            <a:avLst/>
          </a:prstGeom>
          <a:noFill/>
        </p:spPr>
      </p:pic>
      <p:pic>
        <p:nvPicPr>
          <p:cNvPr id="1029" name="Picture 5" descr="C:\Users\user\Desktop\фото НРК\SAM_31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285860"/>
            <a:ext cx="1975750" cy="2214554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НОД в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младшей группе «Подарок </a:t>
            </a:r>
            <a:r>
              <a:rPr 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Мишке».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user\Desktop\Малыш ноябрь\P103055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664827" y="1600200"/>
            <a:ext cx="581434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   Идея воспитания патриотизма и гражданственности, приобретает все большее общественное значение, становятся задачей государственной важности. Положительные изменения произошли и в дошкольном образовании: введен региональный компонент в образовательный и воспитательный процесс ДОУ.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НОД в подготовительной к школе группе                    «Путешествие по Уралу»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фото  занятия путешествие по юж уралу\DSCF77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2451" r="26137"/>
          <a:stretch>
            <a:fillRect/>
          </a:stretch>
        </p:blipFill>
        <p:spPr bwMode="auto">
          <a:xfrm rot="16200000">
            <a:off x="4970668" y="1958762"/>
            <a:ext cx="4371571" cy="3454393"/>
          </a:xfrm>
          <a:prstGeom prst="rect">
            <a:avLst/>
          </a:prstGeom>
          <a:noFill/>
        </p:spPr>
      </p:pic>
      <p:pic>
        <p:nvPicPr>
          <p:cNvPr id="1027" name="Picture 3" descr="D:\фото  занятия путешествие по юж уралу\DSCF7736.JPG"/>
          <p:cNvPicPr>
            <a:picLocks noChangeAspect="1" noChangeArrowheads="1"/>
          </p:cNvPicPr>
          <p:nvPr/>
        </p:nvPicPr>
        <p:blipFill>
          <a:blip r:embed="rId4" cstate="print"/>
          <a:srcRect l="9375" t="11328" r="7031"/>
          <a:stretch>
            <a:fillRect/>
          </a:stretch>
        </p:blipFill>
        <p:spPr bwMode="auto">
          <a:xfrm>
            <a:off x="285720" y="857232"/>
            <a:ext cx="3704060" cy="2619372"/>
          </a:xfrm>
          <a:prstGeom prst="rect">
            <a:avLst/>
          </a:prstGeom>
          <a:noFill/>
        </p:spPr>
      </p:pic>
      <p:pic>
        <p:nvPicPr>
          <p:cNvPr id="1028" name="Picture 4" descr="D:\фото  занятия путешествие по юж уралу\DSCF77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786058"/>
            <a:ext cx="5143535" cy="407194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НОД в подготовительной к школе группе «Зимняя сказка </a:t>
            </a:r>
            <a:r>
              <a:rPr 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Урала».</a:t>
            </a:r>
            <a:endParaRPr lang="ru-RU" sz="2800" dirty="0"/>
          </a:p>
        </p:txBody>
      </p:sp>
      <p:pic>
        <p:nvPicPr>
          <p:cNvPr id="2050" name="Picture 2" descr="C:\Users\user\Desktop\фооото\P103094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00438"/>
            <a:ext cx="4024340" cy="3143272"/>
          </a:xfrm>
          <a:prstGeom prst="rect">
            <a:avLst/>
          </a:prstGeom>
          <a:noFill/>
        </p:spPr>
      </p:pic>
      <p:pic>
        <p:nvPicPr>
          <p:cNvPr id="2051" name="Picture 3" descr="C:\Users\user\Desktop\фооото\P10309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4286256"/>
            <a:ext cx="4214842" cy="2303876"/>
          </a:xfrm>
          <a:prstGeom prst="rect">
            <a:avLst/>
          </a:prstGeom>
          <a:noFill/>
        </p:spPr>
      </p:pic>
      <p:pic>
        <p:nvPicPr>
          <p:cNvPr id="2052" name="Picture 4" descr="C:\Users\user\Desktop\фооото\P1030941.JPG"/>
          <p:cNvPicPr>
            <a:picLocks noChangeAspect="1" noChangeArrowheads="1"/>
          </p:cNvPicPr>
          <p:nvPr/>
        </p:nvPicPr>
        <p:blipFill>
          <a:blip r:embed="rId5" cstate="print"/>
          <a:srcRect t="20833" r="23437"/>
          <a:stretch>
            <a:fillRect/>
          </a:stretch>
        </p:blipFill>
        <p:spPr bwMode="auto">
          <a:xfrm>
            <a:off x="4714876" y="857232"/>
            <a:ext cx="4237400" cy="3286148"/>
          </a:xfrm>
          <a:prstGeom prst="rect">
            <a:avLst/>
          </a:prstGeom>
          <a:noFill/>
        </p:spPr>
      </p:pic>
      <p:pic>
        <p:nvPicPr>
          <p:cNvPr id="2053" name="Picture 5" descr="C:\Users\user\Desktop\фооото\P1030938.JPG"/>
          <p:cNvPicPr>
            <a:picLocks noChangeAspect="1" noChangeArrowheads="1"/>
          </p:cNvPicPr>
          <p:nvPr/>
        </p:nvPicPr>
        <p:blipFill>
          <a:blip r:embed="rId6" cstate="print"/>
          <a:srcRect t="12500"/>
          <a:stretch>
            <a:fillRect/>
          </a:stretch>
        </p:blipFill>
        <p:spPr bwMode="auto">
          <a:xfrm>
            <a:off x="285720" y="785794"/>
            <a:ext cx="4027694" cy="264318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8229600" cy="10715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Развлечение по национально региональному компоненту  в средней группе «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Осенины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всее\фото патриотизм2\P103058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 rot="5400000">
            <a:off x="4571999" y="2214558"/>
            <a:ext cx="4643471" cy="3357586"/>
          </a:xfrm>
          <a:prstGeom prst="rect">
            <a:avLst/>
          </a:prstGeom>
          <a:noFill/>
        </p:spPr>
      </p:pic>
      <p:pic>
        <p:nvPicPr>
          <p:cNvPr id="2051" name="Picture 3" descr="C:\Users\user\Desktop\Малыш ноябрь\SAM_25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571612"/>
            <a:ext cx="4214842" cy="4714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Развлечение по национально региональному компоненту  в подготовительной к школе группе 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«Край родной - край любимый»</a:t>
            </a:r>
            <a:endParaRPr lang="ru-RU" sz="2800" dirty="0"/>
          </a:p>
        </p:txBody>
      </p:sp>
      <p:pic>
        <p:nvPicPr>
          <p:cNvPr id="4098" name="Picture 2" descr="C:\Users\user\Desktop\фооото\SAM_26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191035" y="1600200"/>
            <a:ext cx="6761930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эффективного взаимодействия 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семьей. Праздники.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утр 8 марта 2017\DSCF85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8723" b="10588"/>
          <a:stretch>
            <a:fillRect/>
          </a:stretch>
        </p:blipFill>
        <p:spPr bwMode="auto">
          <a:xfrm>
            <a:off x="142844" y="4214794"/>
            <a:ext cx="4367730" cy="2643206"/>
          </a:xfrm>
          <a:prstGeom prst="rect">
            <a:avLst/>
          </a:prstGeom>
          <a:noFill/>
        </p:spPr>
      </p:pic>
      <p:pic>
        <p:nvPicPr>
          <p:cNvPr id="3075" name="Picture 3" descr="D:\утр 8 марта 2017\DSCF84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785794"/>
            <a:ext cx="4214810" cy="2786082"/>
          </a:xfrm>
          <a:prstGeom prst="rect">
            <a:avLst/>
          </a:prstGeom>
          <a:noFill/>
        </p:spPr>
      </p:pic>
      <p:pic>
        <p:nvPicPr>
          <p:cNvPr id="3076" name="Picture 4" descr="C:\Users\user\Desktop\фооото\фото 23 февраля\P1040180.JPG"/>
          <p:cNvPicPr>
            <a:picLocks noChangeAspect="1" noChangeArrowheads="1"/>
          </p:cNvPicPr>
          <p:nvPr/>
        </p:nvPicPr>
        <p:blipFill>
          <a:blip r:embed="rId5" cstate="print"/>
          <a:srcRect l="3125" t="17708"/>
          <a:stretch>
            <a:fillRect/>
          </a:stretch>
        </p:blipFill>
        <p:spPr bwMode="auto">
          <a:xfrm>
            <a:off x="4572000" y="3786190"/>
            <a:ext cx="4373056" cy="2928958"/>
          </a:xfrm>
          <a:prstGeom prst="rect">
            <a:avLst/>
          </a:prstGeom>
          <a:noFill/>
        </p:spPr>
      </p:pic>
      <p:pic>
        <p:nvPicPr>
          <p:cNvPr id="3077" name="Picture 5" descr="C:\Users\user\Desktop\фооото\фото новый год и зима\SAM_2718.JPG"/>
          <p:cNvPicPr>
            <a:picLocks noChangeAspect="1" noChangeArrowheads="1"/>
          </p:cNvPicPr>
          <p:nvPr/>
        </p:nvPicPr>
        <p:blipFill>
          <a:blip r:embed="rId6" cstate="print"/>
          <a:srcRect b="12821"/>
          <a:stretch>
            <a:fillRect/>
          </a:stretch>
        </p:blipFill>
        <p:spPr bwMode="auto">
          <a:xfrm>
            <a:off x="357158" y="428604"/>
            <a:ext cx="4095747" cy="242889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4282" y="2928934"/>
            <a:ext cx="4357718" cy="12858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Поддержка со стороны родителей имеет большое значение. Необходимо чтобы процесс воспитания любви к малой родине был </a:t>
            </a:r>
            <a:r>
              <a:rPr lang="ru-RU" b="1" dirty="0" smtClean="0">
                <a:solidFill>
                  <a:srgbClr val="C00000"/>
                </a:solidFill>
              </a:rPr>
              <a:t>двухсторонним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Большое место в приобщении дошкольников к культуре родного края занимают народные праздники и традиции ( Ураза Байрам, Масленица, День птиц и т.д.)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P10103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857364"/>
            <a:ext cx="4500594" cy="3375445"/>
          </a:xfrm>
          <a:prstGeom prst="rect">
            <a:avLst/>
          </a:prstGeom>
          <a:noFill/>
        </p:spPr>
      </p:pic>
      <p:pic>
        <p:nvPicPr>
          <p:cNvPr id="1028" name="Picture 4" descr="C:\Users\user\Desktop\P10103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500438"/>
            <a:ext cx="4143372" cy="31075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режимных моментов по национально-региональному компоненту.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всее\фото патриотизм2\P10306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0334" t="14206"/>
          <a:stretch>
            <a:fillRect/>
          </a:stretch>
        </p:blipFill>
        <p:spPr bwMode="auto">
          <a:xfrm>
            <a:off x="4714876" y="2643182"/>
            <a:ext cx="4198330" cy="3883021"/>
          </a:xfrm>
          <a:prstGeom prst="rect">
            <a:avLst/>
          </a:prstGeom>
          <a:noFill/>
        </p:spPr>
      </p:pic>
      <p:sp>
        <p:nvSpPr>
          <p:cNvPr id="4" name="Прямоугольник с одним скругленным углом 3"/>
          <p:cNvSpPr/>
          <p:nvPr/>
        </p:nvSpPr>
        <p:spPr>
          <a:xfrm>
            <a:off x="5715008" y="928670"/>
            <a:ext cx="2000264" cy="1143008"/>
          </a:xfrm>
          <a:prstGeom prst="round1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Подвижные игры народов Южного Урала.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ser\Desktop\фото НРК\SAM_3224.JPG"/>
          <p:cNvPicPr>
            <a:picLocks noChangeAspect="1" noChangeArrowheads="1"/>
          </p:cNvPicPr>
          <p:nvPr/>
        </p:nvPicPr>
        <p:blipFill>
          <a:blip r:embed="rId4" cstate="print"/>
          <a:srcRect l="9734" t="6785" r="11504"/>
          <a:stretch>
            <a:fillRect/>
          </a:stretch>
        </p:blipFill>
        <p:spPr bwMode="auto">
          <a:xfrm>
            <a:off x="142844" y="1142984"/>
            <a:ext cx="4429156" cy="40719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4757742" cy="71438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Сюжетно-ролевые игры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3" descr="C:\Users\user\Desktop\101PHOTO\SAM_2638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500306"/>
            <a:ext cx="4929222" cy="3883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анмации\d51c2c8bbb12f00993c08f3b69209fe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60670">
            <a:off x="477344" y="4438112"/>
            <a:ext cx="1092149" cy="764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101PHOTO\SAM_2647.JPG"/>
          <p:cNvPicPr/>
          <p:nvPr/>
        </p:nvPicPr>
        <p:blipFill>
          <a:blip r:embed="rId5" cstate="print"/>
          <a:srcRect l="16087" r="13043" b="11969"/>
          <a:stretch>
            <a:fillRect/>
          </a:stretch>
        </p:blipFill>
        <p:spPr bwMode="auto">
          <a:xfrm>
            <a:off x="5286380" y="214290"/>
            <a:ext cx="3643338" cy="37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572132" y="4857760"/>
            <a:ext cx="2928958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Рассматривание экспонатов в краеведческом уголке.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928670"/>
            <a:ext cx="7586690" cy="92869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Реализация регионального компонента       средствами дидактической игры</a:t>
            </a:r>
            <a:b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С целью реализации вариативной части основной образовательной программы дошкольного образования МКДОУ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д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/с №10 г. Пласта нами разработаны дидактические игры, направленные на изучение природных,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социокультурных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 и экономических, национальных особенностей города.</a:t>
            </a:r>
            <a:endParaRPr lang="ru-RU" b="1" dirty="0">
              <a:solidFill>
                <a:srgbClr val="7030A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00010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фото НРК\SAM_317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71480"/>
            <a:ext cx="4129604" cy="300039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14876" y="3214686"/>
            <a:ext cx="37862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Пазлы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5" name="Picture 3" descr="C:\Users\user\Desktop\фото НРК\SAM_31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71480"/>
            <a:ext cx="3929090" cy="30003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9" y="3214687"/>
            <a:ext cx="38576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«Золотой коврик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6" name="Picture 4" descr="C:\Users\user\Desktop\фото НРК\SAM_31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857628"/>
            <a:ext cx="4143404" cy="264320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-142908" y="5929330"/>
            <a:ext cx="528641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«Составь герб, флаг России»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 descr="C:\Users\user\Desktop\фото НРК\SAM_3180.JPG"/>
          <p:cNvPicPr>
            <a:picLocks noChangeAspect="1" noChangeArrowheads="1"/>
          </p:cNvPicPr>
          <p:nvPr/>
        </p:nvPicPr>
        <p:blipFill>
          <a:blip r:embed="rId6" cstate="print"/>
          <a:srcRect t="18421"/>
          <a:stretch>
            <a:fillRect/>
          </a:stretch>
        </p:blipFill>
        <p:spPr bwMode="auto">
          <a:xfrm>
            <a:off x="4643438" y="3857628"/>
            <a:ext cx="3905246" cy="271464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500562" y="5857892"/>
            <a:ext cx="428628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«Листок с какого дерева?»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   В нашем детском саду № 10 г. Пласта ведется работа по формированию у ребенка чувства любви к Родине, воспитания у него эмоционально-положительного отношения к тем местам, где он родился и живет; развивать умение видеть и понимать красоту окружающей жизни; желание узнать больше об особенностях природы и истории родного края. Реализация регионального компонента является важнейшей составляющей современного образования, использование которого направлено на достижение определенных целей и задач</a:t>
            </a:r>
            <a:r>
              <a:rPr lang="ru-RU" sz="2400" dirty="0" smtClean="0">
                <a:solidFill>
                  <a:srgbClr val="7030A0"/>
                </a:solidFill>
                <a:latin typeface="Monotype Corsiva" pitchFamily="66" charset="0"/>
              </a:rPr>
              <a:t>.</a:t>
            </a:r>
            <a:endParaRPr lang="ru-RU" sz="240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user\Desktop\фото НРК\SAM_321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857488" y="2071678"/>
            <a:ext cx="6034617" cy="4525963"/>
          </a:xfrm>
          <a:prstGeom prst="rect">
            <a:avLst/>
          </a:prstGeom>
          <a:noFill/>
        </p:spPr>
      </p:pic>
      <p:pic>
        <p:nvPicPr>
          <p:cNvPr id="4099" name="Picture 3" descr="C:\Users\user\Desktop\фото НРК\SAM_31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65"/>
            <a:ext cx="5000660" cy="37504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" y="4136884"/>
            <a:ext cx="328611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«Составь узор»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фото НРК\SAM_318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919" r="5296"/>
          <a:stretch>
            <a:fillRect/>
          </a:stretch>
        </p:blipFill>
        <p:spPr bwMode="auto">
          <a:xfrm>
            <a:off x="214282" y="214291"/>
            <a:ext cx="4786346" cy="3357586"/>
          </a:xfrm>
          <a:prstGeom prst="rect">
            <a:avLst/>
          </a:prstGeom>
          <a:noFill/>
        </p:spPr>
      </p:pic>
      <p:pic>
        <p:nvPicPr>
          <p:cNvPr id="1026" name="Picture 2" descr="C:\Users\user\Desktop\фото НРК\SAM_3179.JPG"/>
          <p:cNvPicPr>
            <a:picLocks noChangeAspect="1" noChangeArrowheads="1"/>
          </p:cNvPicPr>
          <p:nvPr/>
        </p:nvPicPr>
        <p:blipFill>
          <a:blip r:embed="rId4" cstate="print"/>
          <a:srcRect l="8772" r="10526"/>
          <a:stretch>
            <a:fillRect/>
          </a:stretch>
        </p:blipFill>
        <p:spPr bwMode="auto">
          <a:xfrm>
            <a:off x="5357818" y="3143248"/>
            <a:ext cx="3500462" cy="3554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29190" y="1357298"/>
            <a:ext cx="30003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«Наши птицы»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2640796"/>
            <a:ext cx="4279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«Времена года»</a:t>
            </a:r>
            <a:endParaRPr lang="ru-RU" sz="28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Users\user\Desktop\фото НРК\SAM_32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643314"/>
            <a:ext cx="4786346" cy="285749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319877" y="6357958"/>
            <a:ext cx="265995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«Что лишнее?»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«Найди и узнай?»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фото НРК\SAM_32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4552" b="11049"/>
          <a:stretch>
            <a:fillRect/>
          </a:stretch>
        </p:blipFill>
        <p:spPr bwMode="auto">
          <a:xfrm rot="5400000">
            <a:off x="5155275" y="-37171"/>
            <a:ext cx="3951554" cy="40258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1071546"/>
            <a:ext cx="6349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Достопримечательности  города Пласта</a:t>
            </a:r>
            <a:r>
              <a:rPr lang="ru-RU" dirty="0" smtClean="0"/>
              <a:t>.</a:t>
            </a:r>
          </a:p>
        </p:txBody>
      </p:sp>
      <p:pic>
        <p:nvPicPr>
          <p:cNvPr id="3075" name="Picture 3" descr="C:\Users\user\Desktop\фото НРК\SAM_32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500570"/>
            <a:ext cx="2714612" cy="2035959"/>
          </a:xfrm>
          <a:prstGeom prst="rect">
            <a:avLst/>
          </a:prstGeom>
          <a:noFill/>
        </p:spPr>
      </p:pic>
      <p:pic>
        <p:nvPicPr>
          <p:cNvPr id="3076" name="Picture 4" descr="C:\Users\user\Desktop\фото НРК\SAM_32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-119091" y="1904985"/>
            <a:ext cx="2666987" cy="2000240"/>
          </a:xfrm>
          <a:prstGeom prst="rect">
            <a:avLst/>
          </a:prstGeom>
          <a:noFill/>
        </p:spPr>
      </p:pic>
      <p:pic>
        <p:nvPicPr>
          <p:cNvPr id="3077" name="Picture 5" descr="C:\Users\user\Desktop\фото НРК\SAM_32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1857364"/>
            <a:ext cx="2571736" cy="1928802"/>
          </a:xfrm>
          <a:prstGeom prst="rect">
            <a:avLst/>
          </a:prstGeom>
          <a:noFill/>
        </p:spPr>
      </p:pic>
      <p:pic>
        <p:nvPicPr>
          <p:cNvPr id="3078" name="Picture 6" descr="C:\Users\user\Desktop\фото НРК\SAM_324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7515" y="3643314"/>
            <a:ext cx="2476485" cy="1857364"/>
          </a:xfrm>
          <a:prstGeom prst="rect">
            <a:avLst/>
          </a:prstGeom>
          <a:noFill/>
        </p:spPr>
      </p:pic>
      <p:pic>
        <p:nvPicPr>
          <p:cNvPr id="3079" name="Picture 7" descr="C:\Users\user\Desktop\фото НРК\SAM_324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9058" y="4071942"/>
            <a:ext cx="2571736" cy="192880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1801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«Такси-Пласт»     </a:t>
            </a: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ул. Титова</a:t>
            </a:r>
            <a:endParaRPr lang="ru-RU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фото НРК\P104036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118" r="15670"/>
          <a:stretch>
            <a:fillRect/>
          </a:stretch>
        </p:blipFill>
        <p:spPr bwMode="auto">
          <a:xfrm>
            <a:off x="214282" y="1214422"/>
            <a:ext cx="3669894" cy="3811583"/>
          </a:xfrm>
          <a:prstGeom prst="rect">
            <a:avLst/>
          </a:prstGeom>
          <a:noFill/>
        </p:spPr>
      </p:pic>
      <p:pic>
        <p:nvPicPr>
          <p:cNvPr id="5123" name="Picture 3" descr="C:\Users\user\Desktop\фото НРК\SAM_3229.JPG"/>
          <p:cNvPicPr>
            <a:picLocks noChangeAspect="1" noChangeArrowheads="1"/>
          </p:cNvPicPr>
          <p:nvPr/>
        </p:nvPicPr>
        <p:blipFill>
          <a:blip r:embed="rId4" cstate="print"/>
          <a:srcRect b="41666"/>
          <a:stretch>
            <a:fillRect/>
          </a:stretch>
        </p:blipFill>
        <p:spPr bwMode="auto">
          <a:xfrm>
            <a:off x="4143372" y="1357298"/>
            <a:ext cx="4572000" cy="2000264"/>
          </a:xfrm>
          <a:prstGeom prst="rect">
            <a:avLst/>
          </a:prstGeom>
          <a:noFill/>
        </p:spPr>
      </p:pic>
      <p:pic>
        <p:nvPicPr>
          <p:cNvPr id="5124" name="Picture 4" descr="C:\Users\user\Desktop\фото НРК\SAM_3230.JPG"/>
          <p:cNvPicPr>
            <a:picLocks noChangeAspect="1" noChangeArrowheads="1"/>
          </p:cNvPicPr>
          <p:nvPr/>
        </p:nvPicPr>
        <p:blipFill>
          <a:blip r:embed="rId5" cstate="print"/>
          <a:srcRect l="16406" t="5208" b="45833"/>
          <a:stretch>
            <a:fillRect/>
          </a:stretch>
        </p:blipFill>
        <p:spPr bwMode="auto">
          <a:xfrm>
            <a:off x="4429124" y="3571876"/>
            <a:ext cx="4500562" cy="1976891"/>
          </a:xfrm>
          <a:prstGeom prst="rect">
            <a:avLst/>
          </a:prstGeom>
          <a:noFill/>
        </p:spPr>
      </p:pic>
      <p:pic>
        <p:nvPicPr>
          <p:cNvPr id="5125" name="Picture 5" descr="C:\Users\user\Desktop\фото НРК\SAM_3231.JPG"/>
          <p:cNvPicPr>
            <a:picLocks noChangeAspect="1" noChangeArrowheads="1"/>
          </p:cNvPicPr>
          <p:nvPr/>
        </p:nvPicPr>
        <p:blipFill>
          <a:blip r:embed="rId6" cstate="print"/>
          <a:srcRect l="10937" t="7291" b="61458"/>
          <a:stretch>
            <a:fillRect/>
          </a:stretch>
        </p:blipFill>
        <p:spPr bwMode="auto">
          <a:xfrm>
            <a:off x="142844" y="5143512"/>
            <a:ext cx="5929354" cy="156036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500198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каждой группе очень разнообразный методический и дидактический материал: народные 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кастюмы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Южного Урала,  история и быт Южного Урала, природа Урала, Труд и жизнь людей Южного Урала.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фото НРК\SAM_32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97169" y="2897443"/>
            <a:ext cx="4320105" cy="3240079"/>
          </a:xfrm>
          <a:prstGeom prst="rect">
            <a:avLst/>
          </a:prstGeom>
          <a:noFill/>
        </p:spPr>
      </p:pic>
      <p:pic>
        <p:nvPicPr>
          <p:cNvPr id="4099" name="Picture 3" descr="C:\Users\user\Desktop\фото НРК\SAM_3237.JPG"/>
          <p:cNvPicPr>
            <a:picLocks noChangeAspect="1" noChangeArrowheads="1"/>
          </p:cNvPicPr>
          <p:nvPr/>
        </p:nvPicPr>
        <p:blipFill>
          <a:blip r:embed="rId4" cstate="print"/>
          <a:srcRect l="35547" t="3822" b="10193"/>
          <a:stretch>
            <a:fillRect/>
          </a:stretch>
        </p:blipFill>
        <p:spPr bwMode="auto">
          <a:xfrm rot="5400000">
            <a:off x="2786066" y="3071794"/>
            <a:ext cx="3929057" cy="3214710"/>
          </a:xfrm>
          <a:prstGeom prst="rect">
            <a:avLst/>
          </a:prstGeom>
          <a:noFill/>
        </p:spPr>
      </p:pic>
      <p:pic>
        <p:nvPicPr>
          <p:cNvPr id="4100" name="Picture 4" descr="C:\Users\user\Desktop\фото НРК\SAM_3241.JPG"/>
          <p:cNvPicPr>
            <a:picLocks noChangeAspect="1" noChangeArrowheads="1"/>
          </p:cNvPicPr>
          <p:nvPr/>
        </p:nvPicPr>
        <p:blipFill>
          <a:blip r:embed="rId5" cstate="print"/>
          <a:srcRect b="11111"/>
          <a:stretch>
            <a:fillRect/>
          </a:stretch>
        </p:blipFill>
        <p:spPr bwMode="auto">
          <a:xfrm rot="16200000">
            <a:off x="5250653" y="2464595"/>
            <a:ext cx="4072014" cy="27146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эффективного взаимодействия дошкольного учреждения и социума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 не может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реализоваться без социума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уровне социального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партнерства (музей, библиотека и 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т.д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В нашем детском саду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уже на протяжении многих лет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идет сотрудничество с городским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музеем. Работа ведется в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соответствии с тематическим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планом культурно-образовательной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программы для детей старшего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дошкольного возраста.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user\Desktop\Зульфие от Зиды\DSCF7372.JPG"/>
          <p:cNvPicPr>
            <a:picLocks noChangeAspect="1" noChangeArrowheads="1"/>
          </p:cNvPicPr>
          <p:nvPr/>
        </p:nvPicPr>
        <p:blipFill>
          <a:blip r:embed="rId3" cstate="print"/>
          <a:srcRect l="17969" r="13281"/>
          <a:stretch>
            <a:fillRect/>
          </a:stretch>
        </p:blipFill>
        <p:spPr bwMode="auto">
          <a:xfrm>
            <a:off x="4929190" y="1285860"/>
            <a:ext cx="4000528" cy="443345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428604"/>
            <a:ext cx="3357586" cy="98903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НОД в Музее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user\Desktop\Зульфие от Зиды\DSCF73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5643603" cy="4143404"/>
          </a:xfrm>
          <a:prstGeom prst="rect">
            <a:avLst/>
          </a:prstGeom>
          <a:noFill/>
        </p:spPr>
      </p:pic>
      <p:pic>
        <p:nvPicPr>
          <p:cNvPr id="5123" name="Picture 3" descr="C:\Users\user\Desktop\Зульфие от Зиды\DSCF73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214686"/>
            <a:ext cx="5179191" cy="345279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user\Desktop\Зульфие от Зиды\DSCF736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671" r="9043"/>
          <a:stretch>
            <a:fillRect/>
          </a:stretch>
        </p:blipFill>
        <p:spPr bwMode="auto">
          <a:xfrm rot="5400000">
            <a:off x="-295727" y="581422"/>
            <a:ext cx="3857653" cy="2980512"/>
          </a:xfrm>
          <a:prstGeom prst="rect">
            <a:avLst/>
          </a:prstGeom>
          <a:noFill/>
        </p:spPr>
      </p:pic>
      <p:pic>
        <p:nvPicPr>
          <p:cNvPr id="6146" name="Picture 2" descr="C:\Users\user\Desktop\Зульфие от Зиды\DSCF73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28604"/>
            <a:ext cx="5893603" cy="4405322"/>
          </a:xfrm>
          <a:prstGeom prst="rect">
            <a:avLst/>
          </a:prstGeom>
          <a:noFill/>
        </p:spPr>
      </p:pic>
      <p:pic>
        <p:nvPicPr>
          <p:cNvPr id="6148" name="Picture 4" descr="C:\Users\user\Desktop\фото НРК\SAM_3147.JPG"/>
          <p:cNvPicPr>
            <a:picLocks noChangeAspect="1" noChangeArrowheads="1"/>
          </p:cNvPicPr>
          <p:nvPr/>
        </p:nvPicPr>
        <p:blipFill>
          <a:blip r:embed="rId5" cstate="print"/>
          <a:srcRect l="5468"/>
          <a:stretch>
            <a:fillRect/>
          </a:stretch>
        </p:blipFill>
        <p:spPr bwMode="auto">
          <a:xfrm>
            <a:off x="142844" y="4286256"/>
            <a:ext cx="3000396" cy="238047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929058" y="5214950"/>
            <a:ext cx="3286148" cy="10715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Весь накопленный материал находиться в папках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«Взаимодействие музея и ДОУ»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43577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На нас, педагогов – дошкольников, 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возложена великая миссия – воспитать подрастающее поколение патриотами своей Родины, научить их любить свою страну и гордится ею. И, прежде всего, необходимо дать детям  понимание,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 что великая страна начинается с малой Родины – с того место, где ты родился и живешь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29264"/>
            <a:ext cx="8229600" cy="69689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atin typeface="Monotype Corsiva" pitchFamily="66" charset="0"/>
              </a:rPr>
              <a:t>    </a:t>
            </a:r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Если ребенок знает историю своего города, интересуется, чем он живет сейчас и хочет стать частью происходящих в нём событий, то он вырастет настоящим патриотом не только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малой Родины, но и большой, великой страны под названием – Россия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  <a:endParaRPr lang="ru-RU" sz="2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C:\Users\user\Desktop\фото патриотизм2\P1030696.JPG"/>
          <p:cNvPicPr>
            <a:picLocks/>
          </p:cNvPicPr>
          <p:nvPr/>
        </p:nvPicPr>
        <p:blipFill>
          <a:blip r:embed="rId3" cstate="print"/>
          <a:srcRect t="15501" r="4976"/>
          <a:stretch>
            <a:fillRect/>
          </a:stretch>
        </p:blipFill>
        <p:spPr bwMode="auto">
          <a:xfrm>
            <a:off x="1142976" y="2214554"/>
            <a:ext cx="649125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Способствовать формированию первоначальных представлений об особенностях родного края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Познакомить детей с особенностями и традициями Южного Урала;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Формировать представления о родном городе, поселке: истории, улицах, профессиях;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Познакомить с именами знаменитых земляков;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Сформировать знания о живой и неживой природе Южного Урала;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Заложить основы нравственной личности, национальной гордости и национального самосознания</a:t>
            </a:r>
          </a:p>
          <a:p>
            <a:endParaRPr lang="ru-RU" b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1026" name="Picture 2" descr="C:\Users\user\Desktop\Природа ЮжногоУрала\11 (2).jpg"/>
          <p:cNvPicPr>
            <a:picLocks noChangeAspect="1" noChangeArrowheads="1"/>
          </p:cNvPicPr>
          <p:nvPr/>
        </p:nvPicPr>
        <p:blipFill>
          <a:blip r:embed="rId3" cstate="print"/>
          <a:srcRect l="9291"/>
          <a:stretch>
            <a:fillRect/>
          </a:stretch>
        </p:blipFill>
        <p:spPr bwMode="auto">
          <a:xfrm rot="16200000">
            <a:off x="7141291" y="-283299"/>
            <a:ext cx="1442818" cy="2295120"/>
          </a:xfrm>
          <a:prstGeom prst="rect">
            <a:avLst/>
          </a:prstGeom>
          <a:noFill/>
        </p:spPr>
      </p:pic>
      <p:pic>
        <p:nvPicPr>
          <p:cNvPr id="1027" name="Picture 3" descr="C:\Users\user\Desktop\Жизнь и труд людей южного Урала\мм.jpg"/>
          <p:cNvPicPr>
            <a:picLocks noChangeAspect="1" noChangeArrowheads="1"/>
          </p:cNvPicPr>
          <p:nvPr/>
        </p:nvPicPr>
        <p:blipFill>
          <a:blip r:embed="rId4" cstate="print"/>
          <a:srcRect r="8603"/>
          <a:stretch>
            <a:fillRect/>
          </a:stretch>
        </p:blipFill>
        <p:spPr bwMode="auto">
          <a:xfrm rot="5400000">
            <a:off x="7175195" y="4897772"/>
            <a:ext cx="1411943" cy="21891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142853"/>
            <a:ext cx="65722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деятельности ДОУ по реализации регионального компонента по ФГОС</a:t>
            </a:r>
          </a:p>
          <a:p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Конец!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user\Desktop\флешка собака\фото УРАЛ\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29124" y="3286124"/>
            <a:ext cx="4572000" cy="3429000"/>
          </a:xfrm>
          <a:prstGeom prst="rect">
            <a:avLst/>
          </a:prstGeom>
          <a:noFill/>
        </p:spPr>
      </p:pic>
      <p:pic>
        <p:nvPicPr>
          <p:cNvPr id="5" name="Picture 2" descr="C:\Users\user\Desktop\флешка собака\фото УРАЛ\211426-58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285860"/>
            <a:ext cx="4143372" cy="3314697"/>
          </a:xfrm>
          <a:prstGeom prst="rect">
            <a:avLst/>
          </a:prstGeom>
          <a:noFill/>
        </p:spPr>
      </p:pic>
      <p:pic>
        <p:nvPicPr>
          <p:cNvPr id="1029" name="Picture 5" descr="C:\Users\user\Desktop\101PHOTO\SAM_24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142852"/>
            <a:ext cx="3786182" cy="2839637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Начиная работу по региональному компоненту, 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        педагог сам должен знать: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культурные, исторические, природные, этнографические особенности региона, где он живет, а самое главное-педагог должен быть  патриотом своей Родины. 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user\Desktop\флешка собака\фото УРАЛ\4776588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357694"/>
            <a:ext cx="4004572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715436" cy="12858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Методический материал по национально-региональному компоненту для педагогов.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user\Desktop\фото НРК\P104038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00166" y="1785926"/>
            <a:ext cx="6088647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Методическая и художественная литература в группах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user\Desktop\фото НРК\P10403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32243" b="26447"/>
          <a:stretch>
            <a:fillRect/>
          </a:stretch>
        </p:blipFill>
        <p:spPr bwMode="auto">
          <a:xfrm>
            <a:off x="4500562" y="714356"/>
            <a:ext cx="4387226" cy="3571900"/>
          </a:xfrm>
          <a:prstGeom prst="rect">
            <a:avLst/>
          </a:prstGeom>
          <a:noFill/>
        </p:spPr>
      </p:pic>
      <p:pic>
        <p:nvPicPr>
          <p:cNvPr id="1027" name="Picture 3" descr="C:\Users\user\Desktop\фото НРК\P1040350.JPG"/>
          <p:cNvPicPr>
            <a:picLocks noChangeAspect="1" noChangeArrowheads="1"/>
          </p:cNvPicPr>
          <p:nvPr/>
        </p:nvPicPr>
        <p:blipFill>
          <a:blip r:embed="rId4" cstate="print"/>
          <a:srcRect t="25000"/>
          <a:stretch>
            <a:fillRect/>
          </a:stretch>
        </p:blipFill>
        <p:spPr bwMode="auto">
          <a:xfrm>
            <a:off x="285720" y="3786190"/>
            <a:ext cx="3571900" cy="2857520"/>
          </a:xfrm>
          <a:prstGeom prst="rect">
            <a:avLst/>
          </a:prstGeom>
          <a:noFill/>
        </p:spPr>
      </p:pic>
      <p:pic>
        <p:nvPicPr>
          <p:cNvPr id="1028" name="Picture 4" descr="C:\Users\user\Desktop\фото НРК\P1040351.JPG"/>
          <p:cNvPicPr>
            <a:picLocks noChangeAspect="1" noChangeArrowheads="1"/>
          </p:cNvPicPr>
          <p:nvPr/>
        </p:nvPicPr>
        <p:blipFill>
          <a:blip r:embed="rId5" cstate="print"/>
          <a:srcRect l="29687" t="62500" r="6250"/>
          <a:stretch>
            <a:fillRect/>
          </a:stretch>
        </p:blipFill>
        <p:spPr bwMode="auto">
          <a:xfrm>
            <a:off x="4500562" y="4500570"/>
            <a:ext cx="4353786" cy="2143140"/>
          </a:xfrm>
          <a:prstGeom prst="rect">
            <a:avLst/>
          </a:prstGeom>
          <a:noFill/>
        </p:spPr>
      </p:pic>
      <p:pic>
        <p:nvPicPr>
          <p:cNvPr id="1029" name="Picture 5" descr="C:\Users\user\Desktop\фото НРК\P1040357.JPG"/>
          <p:cNvPicPr>
            <a:picLocks noChangeAspect="1" noChangeArrowheads="1"/>
          </p:cNvPicPr>
          <p:nvPr/>
        </p:nvPicPr>
        <p:blipFill>
          <a:blip r:embed="rId6" cstate="print"/>
          <a:srcRect t="6250" b="27083"/>
          <a:stretch>
            <a:fillRect/>
          </a:stretch>
        </p:blipFill>
        <p:spPr bwMode="auto">
          <a:xfrm>
            <a:off x="285720" y="642918"/>
            <a:ext cx="3643338" cy="307183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user\Desktop\рамки\i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70000" lnSpcReduction="2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Использование регионального компонента как одного из средств социализации дошкольников предполагает следующее</a:t>
            </a:r>
            <a:r>
              <a:rPr lang="ru-RU" sz="4000" b="1" dirty="0" smtClean="0">
                <a:solidFill>
                  <a:srgbClr val="FF0000"/>
                </a:solidFill>
              </a:rPr>
              <a:t>: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1.Ознакомление дошкольников  с родным краем в ходе реализации образовательной программы МКДОУ, программно-методического комплекса «Наш дом –Южный Урал» , Е. </a:t>
            </a:r>
            <a:r>
              <a:rPr lang="ru-RU" b="1" dirty="0" err="1" smtClean="0">
                <a:solidFill>
                  <a:srgbClr val="0070C0"/>
                </a:solidFill>
                <a:latin typeface="Monotype Corsiva" pitchFamily="66" charset="0"/>
              </a:rPr>
              <a:t>Бабуновой</a:t>
            </a: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.</a:t>
            </a:r>
          </a:p>
          <a:p>
            <a:r>
              <a:rPr lang="ru-RU" b="1" dirty="0" smtClean="0">
                <a:latin typeface="Monotype Corsiva" pitchFamily="66" charset="0"/>
              </a:rPr>
              <a:t>2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. Введение регионального компонента с учётом принципа постепенного перехода  от более близкого ребёнку, личностно значимого (дом, семья) к менее близкому – культурно-историческим фактам.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3. </a:t>
            </a:r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Деятельностный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подход в приобщении детей к истории, культуре, природе родного города, когда  дети сами выбирают деятельность, в которой они хотели бы участвовать, чтобы отразить свои чувства и представления об увиденном и услышанном</a:t>
            </a:r>
            <a:r>
              <a:rPr lang="ru-RU" dirty="0" smtClean="0">
                <a:latin typeface="Monotype Corsiva" pitchFamily="66" charset="0"/>
              </a:rPr>
              <a:t>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4. Взаимодействие с родителями</a:t>
            </a:r>
            <a:r>
              <a:rPr lang="ru-RU" dirty="0" smtClean="0">
                <a:latin typeface="Monotype Corsiva" pitchFamily="66" charset="0"/>
              </a:rPr>
              <a:t>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5.Профессиональное совершенствование всех участников образовательного процесса (воспитателей,   специалистов);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Monotype Corsiva" pitchFamily="66" charset="0"/>
              </a:rPr>
              <a:t>       6.Обобщение опыта педагогической деятельности, изучение эффективности инновационной деятельности и ее результатов по основным направлениям работы  с детьми, педагогами, родителями.</a:t>
            </a:r>
          </a:p>
          <a:p>
            <a:endParaRPr lang="ru-RU" dirty="0">
              <a:latin typeface="Monotype Corsiva" pitchFamily="66" charset="0"/>
            </a:endParaRPr>
          </a:p>
        </p:txBody>
      </p:sp>
      <p:pic>
        <p:nvPicPr>
          <p:cNvPr id="5" name="Picture 2" descr="C:\Users\user\Pictures\2017-03-14\001.jpg"/>
          <p:cNvPicPr>
            <a:picLocks noChangeAspect="1" noChangeArrowheads="1"/>
          </p:cNvPicPr>
          <p:nvPr/>
        </p:nvPicPr>
        <p:blipFill>
          <a:blip r:embed="rId3" cstate="print"/>
          <a:srcRect l="11216" t="1270" b="8577"/>
          <a:stretch>
            <a:fillRect/>
          </a:stretch>
        </p:blipFill>
        <p:spPr bwMode="auto">
          <a:xfrm rot="10800000">
            <a:off x="8098562" y="714356"/>
            <a:ext cx="1045438" cy="1562839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</TotalTime>
  <Words>885</Words>
  <PresentationFormat>Экран (4:3)</PresentationFormat>
  <Paragraphs>106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Региональный  компонент в системе работы педагогов  МКДОУ д/с № 10 города  Пласта подготовила старший воспитатель Ильясова З.М. </vt:lpstr>
      <vt:lpstr>Слайд 2</vt:lpstr>
      <vt:lpstr>Слайд 3</vt:lpstr>
      <vt:lpstr>Слайд 4</vt:lpstr>
      <vt:lpstr>Слайд 5</vt:lpstr>
      <vt:lpstr>Слайд 6</vt:lpstr>
      <vt:lpstr>Методический материал по национально-региональному компоненту для педагогов.</vt:lpstr>
      <vt:lpstr>Методическая и художественная литература в группах</vt:lpstr>
      <vt:lpstr>Слайд 9</vt:lpstr>
      <vt:lpstr> Знакомство с родным краем входит в образовательный процесс, выстроенный на основе доминирующих целей базовой программы, в которую гармонично вписывается краеведческий материал.</vt:lpstr>
      <vt:lpstr>Слайд 11</vt:lpstr>
      <vt:lpstr>Старшая группа</vt:lpstr>
      <vt:lpstr>Старшая группа </vt:lpstr>
      <vt:lpstr>Старшая группа</vt:lpstr>
      <vt:lpstr>Подготовительная  к школе группа</vt:lpstr>
      <vt:lpstr>Подготовительная к школе                     группа</vt:lpstr>
      <vt:lpstr>Подготовительная к школе группа</vt:lpstr>
      <vt:lpstr>Оформление в фойе и холлах детского сада.</vt:lpstr>
      <vt:lpstr>Совместная выставка родителей и детей на тему: «Мой любимый город»</vt:lpstr>
      <vt:lpstr>Фотовыставка педагогов детского сада на тему: «Наш край глазами педагогов»</vt:lpstr>
      <vt:lpstr>Наши шефы.</vt:lpstr>
      <vt:lpstr>В детском саду собраны куклы разных национальностей нашего региона, которые используются в образовательной деятельности детей.</vt:lpstr>
      <vt:lpstr>Музыкальные руководители в своей работе используют методический, дидактический и наглядный материал по национально-региональному компоненту.</vt:lpstr>
      <vt:lpstr>  Знакомство детей с особенностями Южного Урала включает в себя интеграцию 5 образовательных областей. По каждой области разработаны темы НОД, что позволяет педагогам, учитывая возвратные и индивидуальные особенности детей своей группы, определить объем и содержание НОД в соответствии с общей темой.</vt:lpstr>
      <vt:lpstr>Непосредственно-образовательная деятельность</vt:lpstr>
      <vt:lpstr>НОД в подготовительной к школе группе  «Наша Родина –Россия».</vt:lpstr>
      <vt:lpstr>НОД в младшей  группе  «Посиделки»</vt:lpstr>
      <vt:lpstr>НОД в подготовительной к школе группе «Русский быт»</vt:lpstr>
      <vt:lpstr>НОД в II  младшей группе «Подарок Мишке».</vt:lpstr>
      <vt:lpstr>НОД в подготовительной к школе группе                    «Путешествие по Уралу»</vt:lpstr>
      <vt:lpstr>НОД в подготовительной к школе группе «Зимняя сказка Урала».</vt:lpstr>
      <vt:lpstr>Развлечение по национально региональному компоненту  в средней группе «Осенины»</vt:lpstr>
      <vt:lpstr>Развлечение по национально региональному компоненту  в подготовительной к школе группе  «Край родной - край любимый»</vt:lpstr>
      <vt:lpstr>Организация эффективного взаимодействия  с семьей. Праздники.</vt:lpstr>
      <vt:lpstr>Большое место в приобщении дошкольников к культуре родного края занимают народные праздники и традиции ( Ураза Байрам, Масленица, День птиц и т.д.)</vt:lpstr>
      <vt:lpstr>Организация режимных моментов по национально-региональному компоненту.</vt:lpstr>
      <vt:lpstr>Сюжетно-ролевые игры.</vt:lpstr>
      <vt:lpstr>        Реализация регионального компонента       средствами дидактической игры   </vt:lpstr>
      <vt:lpstr>Дидактические игры</vt:lpstr>
      <vt:lpstr>Слайд 40</vt:lpstr>
      <vt:lpstr>Слайд 41</vt:lpstr>
      <vt:lpstr>«Найди и узнай?»</vt:lpstr>
      <vt:lpstr>Игра «Такси-Пласт»     ул. Титова</vt:lpstr>
      <vt:lpstr>В каждой группе очень разнообразный методический и дидактический материал: народные  кастюмы Южного Урала,  история и быт Южного Урала, природа Урала, Труд и жизнь людей Южного Урала.</vt:lpstr>
      <vt:lpstr>Слайд 45</vt:lpstr>
      <vt:lpstr>НОД в Музее.</vt:lpstr>
      <vt:lpstr>Слайд 47</vt:lpstr>
      <vt:lpstr> На нас, педагогов – дошкольников, возложена великая миссия – воспитать подрастающее поколение патриотами своей Родины, научить их любить свою страну и гордится ею. И, прежде всего, необходимо дать детям  понимание, что великая страна начинается с малой Родины – с того место, где ты родился и живешь.</vt:lpstr>
      <vt:lpstr>Слайд 49</vt:lpstr>
      <vt:lpstr>Конец!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83</cp:revision>
  <dcterms:created xsi:type="dcterms:W3CDTF">2017-03-13T06:13:29Z</dcterms:created>
  <dcterms:modified xsi:type="dcterms:W3CDTF">2017-03-15T06:32:15Z</dcterms:modified>
</cp:coreProperties>
</file>