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diagrams/colors2.xml" ContentType="application/vnd.openxmlformats-officedocument.drawingml.diagramColors+xml"/>
  <Override PartName="/ppt/diagrams/quickStyle5.xml" ContentType="application/vnd.openxmlformats-officedocument.drawingml.diagramStyle+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Override PartName="/ppt/slides/slide8.xml" ContentType="application/vnd.openxmlformats-officedocument.presentationml.slide+xml"/>
  <Override PartName="/ppt/slides/slide49.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docProps/core.xml" ContentType="application/vnd.openxmlformats-package.core-properties+xml"/>
  <Override PartName="/ppt/diagrams/drawing4.xml" ContentType="application/vnd.ms-office.drawingml.diagramDrawing+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3" r:id="rId2"/>
    <p:sldId id="304" r:id="rId3"/>
    <p:sldId id="320" r:id="rId4"/>
    <p:sldId id="311" r:id="rId5"/>
    <p:sldId id="318" r:id="rId6"/>
    <p:sldId id="312" r:id="rId7"/>
    <p:sldId id="319" r:id="rId8"/>
    <p:sldId id="309" r:id="rId9"/>
    <p:sldId id="314" r:id="rId10"/>
    <p:sldId id="322" r:id="rId11"/>
    <p:sldId id="323" r:id="rId12"/>
    <p:sldId id="324" r:id="rId13"/>
    <p:sldId id="325" r:id="rId14"/>
    <p:sldId id="326" r:id="rId15"/>
    <p:sldId id="327" r:id="rId16"/>
    <p:sldId id="328" r:id="rId17"/>
    <p:sldId id="329" r:id="rId18"/>
    <p:sldId id="315" r:id="rId19"/>
    <p:sldId id="330" r:id="rId20"/>
    <p:sldId id="335" r:id="rId21"/>
    <p:sldId id="333" r:id="rId22"/>
    <p:sldId id="338" r:id="rId23"/>
    <p:sldId id="316" r:id="rId24"/>
    <p:sldId id="340" r:id="rId25"/>
    <p:sldId id="360" r:id="rId26"/>
    <p:sldId id="337" r:id="rId27"/>
    <p:sldId id="277" r:id="rId28"/>
    <p:sldId id="286" r:id="rId29"/>
    <p:sldId id="361" r:id="rId30"/>
    <p:sldId id="362" r:id="rId31"/>
    <p:sldId id="363" r:id="rId32"/>
    <p:sldId id="364" r:id="rId33"/>
    <p:sldId id="365" r:id="rId34"/>
    <p:sldId id="366" r:id="rId35"/>
    <p:sldId id="367" r:id="rId36"/>
    <p:sldId id="368" r:id="rId37"/>
    <p:sldId id="369" r:id="rId38"/>
    <p:sldId id="287" r:id="rId39"/>
    <p:sldId id="288" r:id="rId40"/>
    <p:sldId id="295" r:id="rId41"/>
    <p:sldId id="289" r:id="rId42"/>
    <p:sldId id="290" r:id="rId43"/>
    <p:sldId id="291" r:id="rId44"/>
    <p:sldId id="292" r:id="rId45"/>
    <p:sldId id="293" r:id="rId46"/>
    <p:sldId id="294" r:id="rId47"/>
    <p:sldId id="342" r:id="rId48"/>
    <p:sldId id="344" r:id="rId49"/>
    <p:sldId id="343" r:id="rId50"/>
    <p:sldId id="346" r:id="rId51"/>
    <p:sldId id="345" r:id="rId52"/>
    <p:sldId id="347" r:id="rId53"/>
    <p:sldId id="348" r:id="rId54"/>
    <p:sldId id="349" r:id="rId55"/>
    <p:sldId id="350" r:id="rId56"/>
    <p:sldId id="351" r:id="rId57"/>
    <p:sldId id="352" r:id="rId58"/>
    <p:sldId id="353" r:id="rId59"/>
    <p:sldId id="354" r:id="rId60"/>
    <p:sldId id="357" r:id="rId61"/>
    <p:sldId id="358" r:id="rId62"/>
    <p:sldId id="370" r:id="rId6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3F45721-4FA2-4882-B3E1-18DDFD8A7E05}" type="doc">
      <dgm:prSet loTypeId="urn:microsoft.com/office/officeart/2005/8/layout/pyramid4" loCatId="relationship" qsTypeId="urn:microsoft.com/office/officeart/2005/8/quickstyle/simple1" qsCatId="simple" csTypeId="urn:microsoft.com/office/officeart/2005/8/colors/accent1_2" csCatId="accent1" phldr="1"/>
      <dgm:spPr/>
      <dgm:t>
        <a:bodyPr/>
        <a:lstStyle/>
        <a:p>
          <a:endParaRPr lang="ru-RU"/>
        </a:p>
      </dgm:t>
    </dgm:pt>
    <dgm:pt modelId="{5212C6AF-05BD-467D-96DF-62AB062FBB26}">
      <dgm:prSet phldrT="[Текст]" custT="1"/>
      <dgm:spPr/>
      <dgm:t>
        <a:bodyPr/>
        <a:lstStyle/>
        <a:p>
          <a:r>
            <a:rPr lang="ru-RU" sz="2400"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ЕСОКО</a:t>
          </a:r>
          <a:endParaRPr lang="ru-RU" sz="2400"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dgm:t>
    </dgm:pt>
    <dgm:pt modelId="{141CBE8D-53D9-4B43-BBA1-0552674565C1}" type="parTrans" cxnId="{2BF22B30-164C-4003-941E-1693F64A294C}">
      <dgm:prSet/>
      <dgm:spPr/>
      <dgm:t>
        <a:bodyPr/>
        <a:lstStyle/>
        <a:p>
          <a:endParaRPr lang="ru-RU"/>
        </a:p>
      </dgm:t>
    </dgm:pt>
    <dgm:pt modelId="{ECD7D331-EA92-422D-A56A-984EA1633620}" type="sibTrans" cxnId="{2BF22B30-164C-4003-941E-1693F64A294C}">
      <dgm:prSet/>
      <dgm:spPr/>
      <dgm:t>
        <a:bodyPr/>
        <a:lstStyle/>
        <a:p>
          <a:endParaRPr lang="ru-RU"/>
        </a:p>
      </dgm:t>
    </dgm:pt>
    <dgm:pt modelId="{70713CED-5EB7-4EE2-81A1-96A88D645FD7}">
      <dgm:prSet phldrT="[Текст]" custT="1"/>
      <dgm:spPr/>
      <dgm:t>
        <a:bodyPr/>
        <a:lstStyle/>
        <a:p>
          <a:endParaRPr lang="ru-RU" sz="2400" dirty="0" smtClean="0"/>
        </a:p>
        <a:p>
          <a:r>
            <a:rPr lang="ru-RU" sz="2800" b="1" dirty="0" err="1" smtClean="0">
              <a:solidFill>
                <a:schemeClr val="tx1"/>
              </a:solidFill>
              <a:effectLst>
                <a:outerShdw blurRad="38100" dist="38100" dir="2700000" algn="tl">
                  <a:srgbClr val="000000">
                    <a:alpha val="43137"/>
                  </a:srgbClr>
                </a:outerShdw>
              </a:effectLst>
              <a:latin typeface="Arial" pitchFamily="34" charset="0"/>
              <a:cs typeface="Arial" pitchFamily="34" charset="0"/>
            </a:rPr>
            <a:t>мсоко</a:t>
          </a:r>
          <a:endParaRPr lang="ru-RU" sz="2800"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dgm:t>
    </dgm:pt>
    <dgm:pt modelId="{0C96CD89-DC1B-4C20-9621-CFF039B6AB51}" type="parTrans" cxnId="{953B80DE-1152-4D08-88EF-8AB6BC43EB04}">
      <dgm:prSet/>
      <dgm:spPr/>
      <dgm:t>
        <a:bodyPr/>
        <a:lstStyle/>
        <a:p>
          <a:endParaRPr lang="ru-RU"/>
        </a:p>
      </dgm:t>
    </dgm:pt>
    <dgm:pt modelId="{3FEB747C-71B3-4CDB-8775-83500D6F709C}" type="sibTrans" cxnId="{953B80DE-1152-4D08-88EF-8AB6BC43EB04}">
      <dgm:prSet/>
      <dgm:spPr/>
      <dgm:t>
        <a:bodyPr/>
        <a:lstStyle/>
        <a:p>
          <a:endParaRPr lang="ru-RU"/>
        </a:p>
      </dgm:t>
    </dgm:pt>
    <dgm:pt modelId="{B09E1BA2-B6EA-4CFA-8270-2669A941911B}">
      <dgm:prSet phldrT="[Текст]" custT="1"/>
      <dgm:spPr/>
      <dgm:t>
        <a:bodyPr/>
        <a:lstStyle/>
        <a:p>
          <a:endParaRPr lang="ru-RU" sz="2500" b="1" dirty="0" smtClean="0">
            <a:solidFill>
              <a:schemeClr val="tx1"/>
            </a:solidFill>
            <a:effectLst>
              <a:outerShdw blurRad="38100" dist="38100" dir="2700000" algn="tl">
                <a:srgbClr val="000000">
                  <a:alpha val="43137"/>
                </a:srgbClr>
              </a:outerShdw>
            </a:effectLst>
          </a:endParaRPr>
        </a:p>
        <a:p>
          <a:r>
            <a:rPr lang="ru-RU" sz="2400" b="1" dirty="0" smtClean="0">
              <a:solidFill>
                <a:schemeClr val="tx1"/>
              </a:solidFill>
              <a:effectLst>
                <a:outerShdw blurRad="38100" dist="38100" dir="2700000" algn="tl">
                  <a:srgbClr val="000000">
                    <a:alpha val="43137"/>
                  </a:srgbClr>
                </a:outerShdw>
              </a:effectLst>
              <a:latin typeface="Arial" pitchFamily="34" charset="0"/>
              <a:cs typeface="Arial" pitchFamily="34" charset="0"/>
            </a:rPr>
            <a:t>РСОКО</a:t>
          </a:r>
          <a:endParaRPr lang="ru-RU" sz="2400"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dgm:t>
    </dgm:pt>
    <dgm:pt modelId="{83ADBDEE-949B-48DE-A6CC-EB01E466041D}" type="parTrans" cxnId="{8F80888E-D6FD-449F-B6CF-13BEBF735D29}">
      <dgm:prSet/>
      <dgm:spPr/>
      <dgm:t>
        <a:bodyPr/>
        <a:lstStyle/>
        <a:p>
          <a:endParaRPr lang="ru-RU"/>
        </a:p>
      </dgm:t>
    </dgm:pt>
    <dgm:pt modelId="{889869D8-5697-48C5-971D-B8289E00075D}" type="sibTrans" cxnId="{8F80888E-D6FD-449F-B6CF-13BEBF735D29}">
      <dgm:prSet/>
      <dgm:spPr/>
      <dgm:t>
        <a:bodyPr/>
        <a:lstStyle/>
        <a:p>
          <a:endParaRPr lang="ru-RU"/>
        </a:p>
      </dgm:t>
    </dgm:pt>
    <dgm:pt modelId="{D7969DCC-FE9D-49E8-91D4-BDB0404F6AE8}">
      <dgm:prSet phldrT="[Текст]" custT="1"/>
      <dgm:spPr/>
      <dgm:t>
        <a:bodyPr/>
        <a:lstStyle/>
        <a:p>
          <a:endParaRPr lang="ru-RU" sz="2500" dirty="0" smtClean="0"/>
        </a:p>
        <a:p>
          <a:r>
            <a:rPr lang="ru-RU" sz="2800" b="1" dirty="0" err="1" smtClean="0">
              <a:solidFill>
                <a:schemeClr val="tx1"/>
              </a:solidFill>
              <a:effectLst>
                <a:outerShdw blurRad="38100" dist="38100" dir="2700000" algn="tl">
                  <a:srgbClr val="000000">
                    <a:alpha val="43137"/>
                  </a:srgbClr>
                </a:outerShdw>
              </a:effectLst>
              <a:latin typeface="Arial" pitchFamily="34" charset="0"/>
              <a:cs typeface="Arial" pitchFamily="34" charset="0"/>
            </a:rPr>
            <a:t>всоко</a:t>
          </a:r>
          <a:endParaRPr lang="ru-RU" sz="2800" b="1" dirty="0">
            <a:solidFill>
              <a:schemeClr val="tx1"/>
            </a:solidFill>
            <a:effectLst>
              <a:outerShdw blurRad="38100" dist="38100" dir="2700000" algn="tl">
                <a:srgbClr val="000000">
                  <a:alpha val="43137"/>
                </a:srgbClr>
              </a:outerShdw>
            </a:effectLst>
            <a:latin typeface="Arial" pitchFamily="34" charset="0"/>
            <a:cs typeface="Arial" pitchFamily="34" charset="0"/>
          </a:endParaRPr>
        </a:p>
      </dgm:t>
    </dgm:pt>
    <dgm:pt modelId="{ED138FB4-853C-480E-BED5-E074401523D6}" type="parTrans" cxnId="{8051AE72-A2D3-49EF-B0E8-3457FDFA502E}">
      <dgm:prSet/>
      <dgm:spPr/>
      <dgm:t>
        <a:bodyPr/>
        <a:lstStyle/>
        <a:p>
          <a:endParaRPr lang="ru-RU"/>
        </a:p>
      </dgm:t>
    </dgm:pt>
    <dgm:pt modelId="{3518B19A-6381-48C9-AC74-74119162C45E}" type="sibTrans" cxnId="{8051AE72-A2D3-49EF-B0E8-3457FDFA502E}">
      <dgm:prSet/>
      <dgm:spPr/>
      <dgm:t>
        <a:bodyPr/>
        <a:lstStyle/>
        <a:p>
          <a:endParaRPr lang="ru-RU"/>
        </a:p>
      </dgm:t>
    </dgm:pt>
    <dgm:pt modelId="{64B925B3-131C-4E69-B4C8-BC2969AA28B8}" type="pres">
      <dgm:prSet presAssocID="{13F45721-4FA2-4882-B3E1-18DDFD8A7E05}" presName="compositeShape" presStyleCnt="0">
        <dgm:presLayoutVars>
          <dgm:chMax val="9"/>
          <dgm:dir/>
          <dgm:resizeHandles val="exact"/>
        </dgm:presLayoutVars>
      </dgm:prSet>
      <dgm:spPr/>
      <dgm:t>
        <a:bodyPr/>
        <a:lstStyle/>
        <a:p>
          <a:endParaRPr lang="ru-RU"/>
        </a:p>
      </dgm:t>
    </dgm:pt>
    <dgm:pt modelId="{B0DF93A3-D13A-49BC-B236-5442E4C0C268}" type="pres">
      <dgm:prSet presAssocID="{13F45721-4FA2-4882-B3E1-18DDFD8A7E05}" presName="triangle1" presStyleLbl="node1" presStyleIdx="0" presStyleCnt="4">
        <dgm:presLayoutVars>
          <dgm:bulletEnabled val="1"/>
        </dgm:presLayoutVars>
      </dgm:prSet>
      <dgm:spPr/>
      <dgm:t>
        <a:bodyPr/>
        <a:lstStyle/>
        <a:p>
          <a:endParaRPr lang="ru-RU"/>
        </a:p>
      </dgm:t>
    </dgm:pt>
    <dgm:pt modelId="{F22D297D-9E78-44D2-BE71-45783DD5CDCE}" type="pres">
      <dgm:prSet presAssocID="{13F45721-4FA2-4882-B3E1-18DDFD8A7E05}" presName="triangle2" presStyleLbl="node1" presStyleIdx="1" presStyleCnt="4">
        <dgm:presLayoutVars>
          <dgm:bulletEnabled val="1"/>
        </dgm:presLayoutVars>
      </dgm:prSet>
      <dgm:spPr/>
      <dgm:t>
        <a:bodyPr/>
        <a:lstStyle/>
        <a:p>
          <a:endParaRPr lang="ru-RU"/>
        </a:p>
      </dgm:t>
    </dgm:pt>
    <dgm:pt modelId="{D94CD1CF-ECC3-4998-89D2-43EE2E856DB9}" type="pres">
      <dgm:prSet presAssocID="{13F45721-4FA2-4882-B3E1-18DDFD8A7E05}" presName="triangle3" presStyleLbl="node1" presStyleIdx="2" presStyleCnt="4">
        <dgm:presLayoutVars>
          <dgm:bulletEnabled val="1"/>
        </dgm:presLayoutVars>
      </dgm:prSet>
      <dgm:spPr/>
      <dgm:t>
        <a:bodyPr/>
        <a:lstStyle/>
        <a:p>
          <a:endParaRPr lang="ru-RU"/>
        </a:p>
      </dgm:t>
    </dgm:pt>
    <dgm:pt modelId="{3284F2C4-3EF1-4838-AFE2-4EE4C0ADE264}" type="pres">
      <dgm:prSet presAssocID="{13F45721-4FA2-4882-B3E1-18DDFD8A7E05}" presName="triangle4" presStyleLbl="node1" presStyleIdx="3" presStyleCnt="4">
        <dgm:presLayoutVars>
          <dgm:bulletEnabled val="1"/>
        </dgm:presLayoutVars>
      </dgm:prSet>
      <dgm:spPr/>
      <dgm:t>
        <a:bodyPr/>
        <a:lstStyle/>
        <a:p>
          <a:endParaRPr lang="ru-RU"/>
        </a:p>
      </dgm:t>
    </dgm:pt>
  </dgm:ptLst>
  <dgm:cxnLst>
    <dgm:cxn modelId="{38E1F535-D567-4214-A165-291B53489E62}" type="presOf" srcId="{5212C6AF-05BD-467D-96DF-62AB062FBB26}" destId="{B0DF93A3-D13A-49BC-B236-5442E4C0C268}" srcOrd="0" destOrd="0" presId="urn:microsoft.com/office/officeart/2005/8/layout/pyramid4"/>
    <dgm:cxn modelId="{96333AF4-EEF2-4AAC-8788-AF2DCCE2249C}" type="presOf" srcId="{70713CED-5EB7-4EE2-81A1-96A88D645FD7}" destId="{F22D297D-9E78-44D2-BE71-45783DD5CDCE}" srcOrd="0" destOrd="0" presId="urn:microsoft.com/office/officeart/2005/8/layout/pyramid4"/>
    <dgm:cxn modelId="{953B80DE-1152-4D08-88EF-8AB6BC43EB04}" srcId="{13F45721-4FA2-4882-B3E1-18DDFD8A7E05}" destId="{70713CED-5EB7-4EE2-81A1-96A88D645FD7}" srcOrd="1" destOrd="0" parTransId="{0C96CD89-DC1B-4C20-9621-CFF039B6AB51}" sibTransId="{3FEB747C-71B3-4CDB-8775-83500D6F709C}"/>
    <dgm:cxn modelId="{BE2AAD21-9471-47AA-A265-368C2411E0F7}" type="presOf" srcId="{D7969DCC-FE9D-49E8-91D4-BDB0404F6AE8}" destId="{3284F2C4-3EF1-4838-AFE2-4EE4C0ADE264}" srcOrd="0" destOrd="0" presId="urn:microsoft.com/office/officeart/2005/8/layout/pyramid4"/>
    <dgm:cxn modelId="{E61405E8-6623-4FC8-973F-3282D2C064DC}" type="presOf" srcId="{B09E1BA2-B6EA-4CFA-8270-2669A941911B}" destId="{D94CD1CF-ECC3-4998-89D2-43EE2E856DB9}" srcOrd="0" destOrd="0" presId="urn:microsoft.com/office/officeart/2005/8/layout/pyramid4"/>
    <dgm:cxn modelId="{8051AE72-A2D3-49EF-B0E8-3457FDFA502E}" srcId="{13F45721-4FA2-4882-B3E1-18DDFD8A7E05}" destId="{D7969DCC-FE9D-49E8-91D4-BDB0404F6AE8}" srcOrd="3" destOrd="0" parTransId="{ED138FB4-853C-480E-BED5-E074401523D6}" sibTransId="{3518B19A-6381-48C9-AC74-74119162C45E}"/>
    <dgm:cxn modelId="{8005CDF5-3781-4524-B451-E66310289898}" type="presOf" srcId="{13F45721-4FA2-4882-B3E1-18DDFD8A7E05}" destId="{64B925B3-131C-4E69-B4C8-BC2969AA28B8}" srcOrd="0" destOrd="0" presId="urn:microsoft.com/office/officeart/2005/8/layout/pyramid4"/>
    <dgm:cxn modelId="{8F80888E-D6FD-449F-B6CF-13BEBF735D29}" srcId="{13F45721-4FA2-4882-B3E1-18DDFD8A7E05}" destId="{B09E1BA2-B6EA-4CFA-8270-2669A941911B}" srcOrd="2" destOrd="0" parTransId="{83ADBDEE-949B-48DE-A6CC-EB01E466041D}" sibTransId="{889869D8-5697-48C5-971D-B8289E00075D}"/>
    <dgm:cxn modelId="{2BF22B30-164C-4003-941E-1693F64A294C}" srcId="{13F45721-4FA2-4882-B3E1-18DDFD8A7E05}" destId="{5212C6AF-05BD-467D-96DF-62AB062FBB26}" srcOrd="0" destOrd="0" parTransId="{141CBE8D-53D9-4B43-BBA1-0552674565C1}" sibTransId="{ECD7D331-EA92-422D-A56A-984EA1633620}"/>
    <dgm:cxn modelId="{FFFB9C15-9A26-4365-8ED6-AF8ED4F05CA7}" type="presParOf" srcId="{64B925B3-131C-4E69-B4C8-BC2969AA28B8}" destId="{B0DF93A3-D13A-49BC-B236-5442E4C0C268}" srcOrd="0" destOrd="0" presId="urn:microsoft.com/office/officeart/2005/8/layout/pyramid4"/>
    <dgm:cxn modelId="{63C4D7AE-7E5F-4006-A719-6F1F54BD35BD}" type="presParOf" srcId="{64B925B3-131C-4E69-B4C8-BC2969AA28B8}" destId="{F22D297D-9E78-44D2-BE71-45783DD5CDCE}" srcOrd="1" destOrd="0" presId="urn:microsoft.com/office/officeart/2005/8/layout/pyramid4"/>
    <dgm:cxn modelId="{93A1BB77-6DA8-4E4D-8386-0217EE162875}" type="presParOf" srcId="{64B925B3-131C-4E69-B4C8-BC2969AA28B8}" destId="{D94CD1CF-ECC3-4998-89D2-43EE2E856DB9}" srcOrd="2" destOrd="0" presId="urn:microsoft.com/office/officeart/2005/8/layout/pyramid4"/>
    <dgm:cxn modelId="{7B210C98-38E2-4575-91E0-D037BD6FEF81}" type="presParOf" srcId="{64B925B3-131C-4E69-B4C8-BC2969AA28B8}" destId="{3284F2C4-3EF1-4838-AFE2-4EE4C0ADE264}" srcOrd="3" destOrd="0" presId="urn:microsoft.com/office/officeart/2005/8/layout/pyramid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64FFE77-6821-4137-90D9-6CC5F57DBB95}"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ru-RU"/>
        </a:p>
      </dgm:t>
    </dgm:pt>
    <dgm:pt modelId="{305B1D56-35DC-4D38-9361-DCD3625E636D}">
      <dgm:prSet phldrT="[Текст]" custT="1"/>
      <dgm:spPr/>
      <dgm:t>
        <a:bodyPr/>
        <a:lstStyle/>
        <a:p>
          <a:r>
            <a:rPr lang="en-US"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SWOT-</a:t>
          </a:r>
          <a:r>
            <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анализ</a:t>
          </a:r>
        </a:p>
        <a:p>
          <a:r>
            <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ВСОКО в  Учреждении</a:t>
          </a:r>
        </a:p>
      </dgm:t>
    </dgm:pt>
    <dgm:pt modelId="{CEDE1198-1C95-4CE9-B4C5-D372654939AD}" type="parTrans" cxnId="{7329732E-9B6C-4239-9B56-F58AA838CE8A}">
      <dgm:prSet/>
      <dgm:spPr/>
      <dgm:t>
        <a:bodyPr/>
        <a:lstStyle/>
        <a:p>
          <a:endParaRPr lang="ru-RU"/>
        </a:p>
      </dgm:t>
    </dgm:pt>
    <dgm:pt modelId="{96C488F1-DF50-4824-AAD9-50C2F3C09491}" type="sibTrans" cxnId="{7329732E-9B6C-4239-9B56-F58AA838CE8A}">
      <dgm:prSet/>
      <dgm:spPr/>
      <dgm:t>
        <a:bodyPr/>
        <a:lstStyle/>
        <a:p>
          <a:endParaRPr lang="ru-RU"/>
        </a:p>
      </dgm:t>
    </dgm:pt>
    <dgm:pt modelId="{077C1FFC-F144-4A24-AE20-C369E02CF03F}">
      <dgm:prSet phldrT="[Текст]" custT="1"/>
      <dgm:spPr/>
      <dgm:t>
        <a:bodyPr/>
        <a:lstStyle/>
        <a:p>
          <a:pPr algn="l"/>
          <a:endParaRPr lang="ru-RU" sz="2000" dirty="0" smtClean="0">
            <a:latin typeface="Arial" pitchFamily="34" charset="0"/>
            <a:cs typeface="Arial" pitchFamily="34" charset="0"/>
          </a:endParaRPr>
        </a:p>
        <a:p>
          <a:pPr algn="l"/>
          <a:r>
            <a:rPr lang="ru-RU" sz="2000" dirty="0" smtClean="0">
              <a:latin typeface="Arial" pitchFamily="34" charset="0"/>
              <a:cs typeface="Arial" pitchFamily="34" charset="0"/>
            </a:rPr>
            <a:t>  </a:t>
          </a:r>
        </a:p>
        <a:p>
          <a:pPr algn="l"/>
          <a:r>
            <a:rPr lang="ru-RU" sz="1600" b="1" dirty="0" smtClean="0">
              <a:solidFill>
                <a:schemeClr val="bg1"/>
              </a:solidFill>
              <a:latin typeface="Arial" pitchFamily="34" charset="0"/>
              <a:cs typeface="Arial" pitchFamily="34" charset="0"/>
            </a:rPr>
            <a:t>СИЛЬНЫЕ СТОРОНЫ ( </a:t>
          </a:r>
          <a:r>
            <a:rPr lang="en-US" sz="1600" b="1" dirty="0" smtClean="0">
              <a:solidFill>
                <a:schemeClr val="bg1"/>
              </a:solidFill>
              <a:latin typeface="Arial" pitchFamily="34" charset="0"/>
              <a:cs typeface="Arial" pitchFamily="34" charset="0"/>
            </a:rPr>
            <a:t>S</a:t>
          </a:r>
          <a:r>
            <a:rPr lang="ru-RU" sz="1600" b="1" dirty="0" smtClean="0">
              <a:solidFill>
                <a:schemeClr val="bg1"/>
              </a:solidFill>
              <a:latin typeface="Arial" pitchFamily="34" charset="0"/>
              <a:cs typeface="Arial" pitchFamily="34" charset="0"/>
            </a:rPr>
            <a:t>)</a:t>
          </a:r>
        </a:p>
        <a:p>
          <a:pPr algn="l"/>
          <a:r>
            <a:rPr lang="ru-RU" sz="1600" b="1" dirty="0" smtClean="0">
              <a:solidFill>
                <a:schemeClr val="bg1"/>
              </a:solidFill>
              <a:latin typeface="Arial" pitchFamily="34" charset="0"/>
              <a:cs typeface="Arial" pitchFamily="34" charset="0"/>
            </a:rPr>
            <a:t>МКДОУ </a:t>
          </a:r>
          <a:r>
            <a:rPr lang="ru-RU" sz="1600" b="1" dirty="0" err="1" smtClean="0">
              <a:solidFill>
                <a:schemeClr val="bg1"/>
              </a:solidFill>
              <a:latin typeface="Arial" pitchFamily="34" charset="0"/>
              <a:cs typeface="Arial" pitchFamily="34" charset="0"/>
            </a:rPr>
            <a:t>д</a:t>
          </a:r>
          <a:r>
            <a:rPr lang="ru-RU" sz="1600" b="1" dirty="0" smtClean="0">
              <a:solidFill>
                <a:schemeClr val="bg1"/>
              </a:solidFill>
              <a:latin typeface="Arial" pitchFamily="34" charset="0"/>
              <a:cs typeface="Arial" pitchFamily="34" charset="0"/>
            </a:rPr>
            <a:t>/с № 10 г. Пласта имеет </a:t>
          </a:r>
          <a:r>
            <a:rPr lang="ru-RU" sz="1600" b="1" dirty="0" smtClean="0">
              <a:solidFill>
                <a:schemeClr val="bg1"/>
              </a:solidFill>
              <a:latin typeface="Arial" pitchFamily="34" charset="0"/>
              <a:cs typeface="Arial" pitchFamily="34" charset="0"/>
            </a:rPr>
            <a:t>достаточные ресурсы и условия реализации ООП ДО, соответствующие   требованиям ФГОС ДО, для совершенствования ВСОКО: кадровые, </a:t>
          </a:r>
          <a:r>
            <a:rPr lang="ru-RU" sz="1600" b="1" dirty="0" err="1" smtClean="0">
              <a:solidFill>
                <a:schemeClr val="bg1"/>
              </a:solidFill>
              <a:latin typeface="Arial" pitchFamily="34" charset="0"/>
              <a:cs typeface="Arial" pitchFamily="34" charset="0"/>
            </a:rPr>
            <a:t>материально-технические,финансовые,психолого-педагогические</a:t>
          </a:r>
          <a:r>
            <a:rPr lang="ru-RU" sz="1600" b="1" dirty="0" smtClean="0">
              <a:solidFill>
                <a:schemeClr val="bg1"/>
              </a:solidFill>
              <a:latin typeface="Arial" pitchFamily="34" charset="0"/>
              <a:cs typeface="Arial" pitchFamily="34" charset="0"/>
            </a:rPr>
            <a:t>, развивающая предметно-пространственная среда</a:t>
          </a:r>
          <a:endParaRPr lang="en-US" sz="1600" b="1" dirty="0" smtClean="0">
            <a:solidFill>
              <a:schemeClr val="bg1"/>
            </a:solidFill>
            <a:latin typeface="Arial" pitchFamily="34" charset="0"/>
            <a:cs typeface="Arial" pitchFamily="34" charset="0"/>
          </a:endParaRPr>
        </a:p>
        <a:p>
          <a:pPr algn="l"/>
          <a:endParaRPr lang="ru-RU" sz="1800" dirty="0">
            <a:latin typeface="Arial" pitchFamily="34" charset="0"/>
            <a:cs typeface="Arial" pitchFamily="34" charset="0"/>
          </a:endParaRPr>
        </a:p>
      </dgm:t>
    </dgm:pt>
    <dgm:pt modelId="{8FFA2934-093D-41CF-998E-894E0A36DAF1}" type="parTrans" cxnId="{65806EC5-6F62-4B12-A1BC-41DE789627E1}">
      <dgm:prSet/>
      <dgm:spPr/>
      <dgm:t>
        <a:bodyPr/>
        <a:lstStyle/>
        <a:p>
          <a:endParaRPr lang="ru-RU"/>
        </a:p>
      </dgm:t>
    </dgm:pt>
    <dgm:pt modelId="{53450069-13FE-4DC5-B4B5-BF0DE4C513EE}" type="sibTrans" cxnId="{65806EC5-6F62-4B12-A1BC-41DE789627E1}">
      <dgm:prSet/>
      <dgm:spPr/>
      <dgm:t>
        <a:bodyPr/>
        <a:lstStyle/>
        <a:p>
          <a:endParaRPr lang="ru-RU"/>
        </a:p>
      </dgm:t>
    </dgm:pt>
    <dgm:pt modelId="{5D7D42F1-8875-41F5-91B9-55DB73E3A6B0}">
      <dgm:prSet phldrT="[Текст]" custT="1"/>
      <dgm:spPr/>
      <dgm:t>
        <a:bodyPr/>
        <a:lstStyle/>
        <a:p>
          <a:pPr algn="ctr">
            <a:spcAft>
              <a:spcPct val="35000"/>
            </a:spcAft>
          </a:pPr>
          <a:endParaRPr lang="ru-RU" sz="2000" dirty="0" smtClean="0">
            <a:latin typeface="Arial" pitchFamily="34" charset="0"/>
            <a:cs typeface="Arial" pitchFamily="34" charset="0"/>
          </a:endParaRPr>
        </a:p>
        <a:p>
          <a:pPr algn="ctr">
            <a:spcAft>
              <a:spcPts val="0"/>
            </a:spcAft>
          </a:pPr>
          <a:endParaRPr lang="ru-RU" sz="2000" dirty="0" smtClean="0">
            <a:latin typeface="Arial" pitchFamily="34" charset="0"/>
            <a:cs typeface="Arial" pitchFamily="34" charset="0"/>
          </a:endParaRPr>
        </a:p>
        <a:p>
          <a:pPr algn="ctr">
            <a:spcAft>
              <a:spcPts val="0"/>
            </a:spcAft>
          </a:pPr>
          <a:endParaRPr lang="ru-RU" sz="1600" dirty="0" smtClean="0">
            <a:latin typeface="Arial" pitchFamily="34" charset="0"/>
            <a:cs typeface="Arial" pitchFamily="34" charset="0"/>
          </a:endParaRPr>
        </a:p>
        <a:p>
          <a:pPr algn="ctr">
            <a:spcAft>
              <a:spcPts val="0"/>
            </a:spcAft>
          </a:pPr>
          <a:endParaRPr lang="ru-RU" sz="1600" dirty="0" smtClean="0">
            <a:latin typeface="Arial" pitchFamily="34" charset="0"/>
            <a:cs typeface="Arial" pitchFamily="34" charset="0"/>
          </a:endParaRPr>
        </a:p>
        <a:p>
          <a:pPr algn="ctr">
            <a:spcAft>
              <a:spcPts val="0"/>
            </a:spcAft>
          </a:pPr>
          <a:endParaRPr lang="ru-RU" sz="1600" dirty="0" smtClean="0">
            <a:latin typeface="Arial" pitchFamily="34" charset="0"/>
            <a:cs typeface="Arial" pitchFamily="34" charset="0"/>
          </a:endParaRPr>
        </a:p>
        <a:p>
          <a:pPr algn="ctr">
            <a:spcAft>
              <a:spcPts val="0"/>
            </a:spcAft>
          </a:pPr>
          <a:endParaRPr lang="ru-RU" sz="1600" dirty="0" smtClean="0">
            <a:latin typeface="Arial" pitchFamily="34" charset="0"/>
            <a:cs typeface="Arial" pitchFamily="34" charset="0"/>
          </a:endParaRPr>
        </a:p>
        <a:p>
          <a:pPr algn="ctr">
            <a:spcAft>
              <a:spcPts val="0"/>
            </a:spcAft>
          </a:pPr>
          <a:r>
            <a:rPr lang="ru-RU" sz="1600" b="1" dirty="0" smtClean="0">
              <a:solidFill>
                <a:schemeClr val="bg1"/>
              </a:solidFill>
              <a:effectLst/>
              <a:latin typeface="Arial" pitchFamily="34" charset="0"/>
              <a:cs typeface="Arial" pitchFamily="34" charset="0"/>
            </a:rPr>
            <a:t>ВОЗМОЖНОСТИ ( </a:t>
          </a:r>
          <a:r>
            <a:rPr lang="en-US" sz="1600" b="1" dirty="0" smtClean="0">
              <a:solidFill>
                <a:schemeClr val="bg1"/>
              </a:solidFill>
              <a:effectLst/>
              <a:latin typeface="Arial" pitchFamily="34" charset="0"/>
              <a:cs typeface="Arial" pitchFamily="34" charset="0"/>
            </a:rPr>
            <a:t>O</a:t>
          </a:r>
          <a:r>
            <a:rPr lang="ru-RU" sz="1600" b="1" dirty="0" smtClean="0">
              <a:solidFill>
                <a:schemeClr val="bg1"/>
              </a:solidFill>
              <a:effectLst/>
              <a:latin typeface="Arial" pitchFamily="34" charset="0"/>
              <a:cs typeface="Arial" pitchFamily="34" charset="0"/>
            </a:rPr>
            <a:t>)</a:t>
          </a:r>
        </a:p>
        <a:p>
          <a:pPr algn="l">
            <a:spcAft>
              <a:spcPts val="0"/>
            </a:spcAft>
          </a:pPr>
          <a:r>
            <a:rPr lang="ru-RU" sz="1200" b="1" dirty="0" smtClean="0">
              <a:solidFill>
                <a:schemeClr val="bg1"/>
              </a:solidFill>
              <a:effectLst/>
              <a:latin typeface="Arial" pitchFamily="34" charset="0"/>
              <a:cs typeface="Arial" pitchFamily="34" charset="0"/>
            </a:rPr>
            <a:t>-</a:t>
          </a:r>
          <a:r>
            <a:rPr lang="ru-RU" sz="1400" b="1" dirty="0" smtClean="0">
              <a:solidFill>
                <a:schemeClr val="bg1"/>
              </a:solidFill>
              <a:effectLst/>
              <a:latin typeface="Arial" pitchFamily="34" charset="0"/>
              <a:cs typeface="Arial" pitchFamily="34" charset="0"/>
            </a:rPr>
            <a:t>Приведение в соответствие с нормативными правовыми документами  ВСОКО   в  Учреждении</a:t>
          </a:r>
        </a:p>
        <a:p>
          <a:pPr algn="l">
            <a:spcAft>
              <a:spcPts val="0"/>
            </a:spcAft>
          </a:pPr>
          <a:r>
            <a:rPr lang="ru-RU" sz="1400" b="1" dirty="0" smtClean="0">
              <a:solidFill>
                <a:schemeClr val="bg1"/>
              </a:solidFill>
              <a:effectLst/>
              <a:latin typeface="Arial" pitchFamily="34" charset="0"/>
              <a:cs typeface="Arial" pitchFamily="34" charset="0"/>
            </a:rPr>
            <a:t>-Совершенствование  организационной структуры управления ВСОКО и обеспечение ее открытости</a:t>
          </a:r>
        </a:p>
        <a:p>
          <a:pPr algn="l">
            <a:spcAft>
              <a:spcPts val="0"/>
            </a:spcAft>
          </a:pPr>
          <a:r>
            <a:rPr lang="ru-RU" sz="1400" b="1" dirty="0" smtClean="0">
              <a:solidFill>
                <a:schemeClr val="bg1"/>
              </a:solidFill>
              <a:effectLst/>
              <a:latin typeface="Arial" pitchFamily="34" charset="0"/>
              <a:cs typeface="Arial" pitchFamily="34" charset="0"/>
            </a:rPr>
            <a:t>-Создание условий (организационных, научно-методических, информационных) для формирования и распространения результативных практик ВСОКО</a:t>
          </a:r>
        </a:p>
        <a:p>
          <a:pPr algn="l">
            <a:spcAft>
              <a:spcPts val="0"/>
            </a:spcAft>
          </a:pPr>
          <a:r>
            <a:rPr lang="ru-RU" sz="1400" b="1" dirty="0" smtClean="0">
              <a:solidFill>
                <a:schemeClr val="bg1"/>
              </a:solidFill>
              <a:effectLst/>
              <a:latin typeface="Arial" pitchFamily="34" charset="0"/>
              <a:cs typeface="Arial" pitchFamily="34" charset="0"/>
            </a:rPr>
            <a:t>-Совершенствование профессиональных компетентностей педагогических кадров в части применения процедур и результатов ВСОКО.</a:t>
          </a:r>
        </a:p>
        <a:p>
          <a:pPr algn="l">
            <a:spcAft>
              <a:spcPts val="0"/>
            </a:spcAft>
          </a:pPr>
          <a:endParaRPr lang="ru-RU" sz="1400" dirty="0" smtClean="0">
            <a:latin typeface="Arial" pitchFamily="34" charset="0"/>
            <a:cs typeface="Arial" pitchFamily="34" charset="0"/>
          </a:endParaRPr>
        </a:p>
        <a:p>
          <a:pPr algn="l">
            <a:spcAft>
              <a:spcPct val="35000"/>
            </a:spcAft>
          </a:pPr>
          <a:endParaRPr lang="ru-RU" sz="1400" dirty="0" smtClean="0">
            <a:latin typeface="Arial" pitchFamily="34" charset="0"/>
            <a:cs typeface="Arial" pitchFamily="34" charset="0"/>
          </a:endParaRPr>
        </a:p>
        <a:p>
          <a:pPr algn="l">
            <a:spcAft>
              <a:spcPct val="35000"/>
            </a:spcAft>
          </a:pPr>
          <a:endParaRPr lang="ru-RU" sz="1600" dirty="0" smtClean="0">
            <a:latin typeface="Arial" pitchFamily="34" charset="0"/>
            <a:cs typeface="Arial" pitchFamily="34" charset="0"/>
          </a:endParaRPr>
        </a:p>
        <a:p>
          <a:pPr algn="l">
            <a:spcAft>
              <a:spcPct val="35000"/>
            </a:spcAft>
          </a:pPr>
          <a:endParaRPr lang="ru-RU" sz="1600" dirty="0">
            <a:latin typeface="Arial" pitchFamily="34" charset="0"/>
            <a:cs typeface="Arial" pitchFamily="34" charset="0"/>
          </a:endParaRPr>
        </a:p>
      </dgm:t>
    </dgm:pt>
    <dgm:pt modelId="{1C56353D-E4DC-4CA0-800B-9BFA1B151341}" type="parTrans" cxnId="{5E9C5DA8-FE6F-4541-9D9A-A412870EAA34}">
      <dgm:prSet/>
      <dgm:spPr/>
      <dgm:t>
        <a:bodyPr/>
        <a:lstStyle/>
        <a:p>
          <a:endParaRPr lang="ru-RU"/>
        </a:p>
      </dgm:t>
    </dgm:pt>
    <dgm:pt modelId="{E31DE7E0-3A29-4878-ADB8-5FB565BDC3ED}" type="sibTrans" cxnId="{5E9C5DA8-FE6F-4541-9D9A-A412870EAA34}">
      <dgm:prSet/>
      <dgm:spPr/>
      <dgm:t>
        <a:bodyPr/>
        <a:lstStyle/>
        <a:p>
          <a:endParaRPr lang="ru-RU"/>
        </a:p>
      </dgm:t>
    </dgm:pt>
    <dgm:pt modelId="{6350D510-CA8F-4F15-ADBD-0F895D6B5C3A}">
      <dgm:prSet phldrT="[Текст]" custT="1"/>
      <dgm:spPr/>
      <dgm:t>
        <a:bodyPr/>
        <a:lstStyle/>
        <a:p>
          <a:pPr algn="ctr">
            <a:lnSpc>
              <a:spcPct val="90000"/>
            </a:lnSpc>
            <a:spcAft>
              <a:spcPct val="35000"/>
            </a:spcAft>
          </a:pPr>
          <a:r>
            <a:rPr lang="ru-RU"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СЛАБЫЕ СТОРОНЫ( </a:t>
          </a:r>
          <a:r>
            <a:rPr lang="en-US"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W</a:t>
          </a:r>
          <a:r>
            <a:rPr lang="ru-RU"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a:t>
          </a:r>
        </a:p>
        <a:p>
          <a:pPr algn="l">
            <a:lnSpc>
              <a:spcPct val="100000"/>
            </a:lnSpc>
            <a:spcAft>
              <a:spcPts val="0"/>
            </a:spcAft>
          </a:pPr>
          <a:r>
            <a:rPr lang="ru-RU"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Функционирующая в Учреждении</a:t>
          </a:r>
        </a:p>
        <a:p>
          <a:pPr algn="l">
            <a:lnSpc>
              <a:spcPct val="100000"/>
            </a:lnSpc>
            <a:spcAft>
              <a:spcPts val="0"/>
            </a:spcAft>
          </a:pPr>
          <a:r>
            <a:rPr lang="ru-RU"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система  оценки, как инструмент контроля устарела и требует совершенствования.</a:t>
          </a:r>
        </a:p>
        <a:p>
          <a:pPr algn="l">
            <a:lnSpc>
              <a:spcPct val="90000"/>
            </a:lnSpc>
            <a:spcAft>
              <a:spcPct val="35000"/>
            </a:spcAft>
          </a:pPr>
          <a:endParaRPr lang="ru-RU" sz="2000" dirty="0">
            <a:latin typeface="Arial" pitchFamily="34" charset="0"/>
            <a:cs typeface="Arial" pitchFamily="34" charset="0"/>
          </a:endParaRPr>
        </a:p>
      </dgm:t>
    </dgm:pt>
    <dgm:pt modelId="{7B1C3818-29DB-486A-A731-EE2B3EE4624E}" type="parTrans" cxnId="{161B9700-B7F5-44AE-B1D6-D713722AFE19}">
      <dgm:prSet/>
      <dgm:spPr/>
      <dgm:t>
        <a:bodyPr/>
        <a:lstStyle/>
        <a:p>
          <a:endParaRPr lang="ru-RU"/>
        </a:p>
      </dgm:t>
    </dgm:pt>
    <dgm:pt modelId="{7274D29C-B818-48FD-A265-96DB65DBA66B}" type="sibTrans" cxnId="{161B9700-B7F5-44AE-B1D6-D713722AFE19}">
      <dgm:prSet/>
      <dgm:spPr/>
      <dgm:t>
        <a:bodyPr/>
        <a:lstStyle/>
        <a:p>
          <a:endParaRPr lang="ru-RU"/>
        </a:p>
      </dgm:t>
    </dgm:pt>
    <dgm:pt modelId="{AE123971-7BB2-4FDD-B45E-0D501122B331}">
      <dgm:prSet phldrT="[Текст]" custT="1"/>
      <dgm:spPr/>
      <dgm:t>
        <a:bodyPr/>
        <a:lstStyle/>
        <a:p>
          <a:pPr algn="ctr"/>
          <a:endParaRPr lang="ru-RU" sz="2000" dirty="0" smtClean="0">
            <a:latin typeface="Arial" pitchFamily="34" charset="0"/>
            <a:cs typeface="Arial" pitchFamily="34" charset="0"/>
          </a:endParaRPr>
        </a:p>
        <a:p>
          <a:pPr algn="ctr"/>
          <a:endParaRPr lang="ru-RU" sz="2000" dirty="0" smtClean="0">
            <a:latin typeface="Arial" pitchFamily="34" charset="0"/>
            <a:cs typeface="Arial" pitchFamily="34" charset="0"/>
          </a:endParaRPr>
        </a:p>
        <a:p>
          <a:pPr algn="ctr"/>
          <a:endParaRPr lang="ru-RU" sz="2000" dirty="0" smtClean="0">
            <a:latin typeface="Arial" pitchFamily="34" charset="0"/>
            <a:cs typeface="Arial" pitchFamily="34" charset="0"/>
          </a:endParaRPr>
        </a:p>
        <a:p>
          <a:pPr algn="ctr"/>
          <a:endParaRPr lang="ru-RU" sz="2000" dirty="0" smtClean="0">
            <a:latin typeface="Arial" pitchFamily="34" charset="0"/>
            <a:cs typeface="Arial" pitchFamily="34" charset="0"/>
          </a:endParaRPr>
        </a:p>
        <a:p>
          <a:pPr algn="ctr"/>
          <a:endParaRPr lang="ru-RU" sz="2000" dirty="0" smtClean="0">
            <a:latin typeface="Arial" pitchFamily="34" charset="0"/>
            <a:cs typeface="Arial" pitchFamily="34" charset="0"/>
          </a:endParaRPr>
        </a:p>
        <a:p>
          <a:pPr algn="ctr"/>
          <a:endParaRPr lang="ru-RU" sz="2000" dirty="0" smtClean="0">
            <a:latin typeface="Arial" pitchFamily="34" charset="0"/>
            <a:cs typeface="Arial" pitchFamily="34" charset="0"/>
          </a:endParaRPr>
        </a:p>
        <a:p>
          <a:pPr algn="ctr"/>
          <a:endParaRPr lang="ru-RU" sz="2000" dirty="0" smtClean="0">
            <a:latin typeface="Arial" pitchFamily="34" charset="0"/>
            <a:cs typeface="Arial" pitchFamily="34" charset="0"/>
          </a:endParaRPr>
        </a:p>
        <a:p>
          <a:pPr algn="ctr"/>
          <a:r>
            <a:rPr lang="ru-RU" sz="1800" b="1" dirty="0" smtClean="0">
              <a:solidFill>
                <a:schemeClr val="bg1"/>
              </a:solidFill>
              <a:latin typeface="Arial" pitchFamily="34" charset="0"/>
              <a:cs typeface="Arial" pitchFamily="34" charset="0"/>
            </a:rPr>
            <a:t>УГРОЗЫ ( </a:t>
          </a:r>
          <a:r>
            <a:rPr lang="en-US" sz="1800" b="1" dirty="0" smtClean="0">
              <a:solidFill>
                <a:schemeClr val="bg1"/>
              </a:solidFill>
              <a:latin typeface="Arial" pitchFamily="34" charset="0"/>
              <a:cs typeface="Arial" pitchFamily="34" charset="0"/>
            </a:rPr>
            <a:t>T</a:t>
          </a:r>
          <a:r>
            <a:rPr lang="ru-RU" sz="1800" b="1" dirty="0" smtClean="0">
              <a:solidFill>
                <a:schemeClr val="bg1"/>
              </a:solidFill>
              <a:latin typeface="Arial" pitchFamily="34" charset="0"/>
              <a:cs typeface="Arial" pitchFamily="34" charset="0"/>
            </a:rPr>
            <a:t>)</a:t>
          </a:r>
        </a:p>
        <a:p>
          <a:pPr algn="ctr"/>
          <a:r>
            <a:rPr lang="ru-RU" sz="1800" b="1" dirty="0" smtClean="0">
              <a:solidFill>
                <a:schemeClr val="bg1"/>
              </a:solidFill>
              <a:latin typeface="Arial" pitchFamily="34" charset="0"/>
              <a:cs typeface="Arial" pitchFamily="34" charset="0"/>
            </a:rPr>
            <a:t>Отсутствие соответствия нормативным правовым требованиям  - </a:t>
          </a:r>
        </a:p>
        <a:p>
          <a:pPr algn="ctr"/>
          <a:r>
            <a:rPr lang="ru-RU" sz="1800" b="1" dirty="0" smtClean="0">
              <a:solidFill>
                <a:schemeClr val="bg1"/>
              </a:solidFill>
              <a:latin typeface="Arial" pitchFamily="34" charset="0"/>
              <a:cs typeface="Arial" pitchFamily="34" charset="0"/>
            </a:rPr>
            <a:t>Нарушение законодательной базы</a:t>
          </a:r>
        </a:p>
        <a:p>
          <a:pPr algn="ctr"/>
          <a:endParaRPr lang="ru-RU" sz="2000" dirty="0" smtClean="0">
            <a:latin typeface="Arial" pitchFamily="34" charset="0"/>
            <a:cs typeface="Arial" pitchFamily="34" charset="0"/>
          </a:endParaRPr>
        </a:p>
        <a:p>
          <a:pPr algn="ctr"/>
          <a:endParaRPr lang="ru-RU" sz="2000" dirty="0" smtClean="0">
            <a:latin typeface="Arial" pitchFamily="34" charset="0"/>
            <a:cs typeface="Arial" pitchFamily="34" charset="0"/>
          </a:endParaRPr>
        </a:p>
        <a:p>
          <a:pPr algn="l"/>
          <a:endParaRPr lang="ru-RU" sz="1600" dirty="0" smtClean="0">
            <a:latin typeface="Arial" pitchFamily="34" charset="0"/>
            <a:cs typeface="Arial" pitchFamily="34" charset="0"/>
          </a:endParaRPr>
        </a:p>
        <a:p>
          <a:pPr algn="ctr"/>
          <a:endParaRPr lang="ru-RU" sz="2000" dirty="0" smtClean="0">
            <a:latin typeface="Arial" pitchFamily="34" charset="0"/>
            <a:cs typeface="Arial" pitchFamily="34" charset="0"/>
          </a:endParaRPr>
        </a:p>
        <a:p>
          <a:pPr algn="ctr"/>
          <a:endParaRPr lang="ru-RU" sz="2000" dirty="0" smtClean="0">
            <a:latin typeface="Arial" pitchFamily="34" charset="0"/>
            <a:cs typeface="Arial" pitchFamily="34" charset="0"/>
          </a:endParaRPr>
        </a:p>
        <a:p>
          <a:pPr algn="ctr"/>
          <a:endParaRPr lang="ru-RU" sz="2000" dirty="0" smtClean="0">
            <a:latin typeface="Arial" pitchFamily="34" charset="0"/>
            <a:cs typeface="Arial" pitchFamily="34" charset="0"/>
          </a:endParaRPr>
        </a:p>
        <a:p>
          <a:pPr algn="ctr"/>
          <a:endParaRPr lang="ru-RU" sz="2000" dirty="0" smtClean="0">
            <a:latin typeface="Arial" pitchFamily="34" charset="0"/>
            <a:cs typeface="Arial" pitchFamily="34" charset="0"/>
          </a:endParaRPr>
        </a:p>
        <a:p>
          <a:pPr algn="ctr"/>
          <a:endParaRPr lang="ru-RU" sz="2000" dirty="0" smtClean="0">
            <a:latin typeface="Arial" pitchFamily="34" charset="0"/>
            <a:cs typeface="Arial" pitchFamily="34" charset="0"/>
          </a:endParaRPr>
        </a:p>
        <a:p>
          <a:pPr algn="ctr"/>
          <a:endParaRPr lang="ru-RU" sz="2000" dirty="0" smtClean="0">
            <a:latin typeface="Arial" pitchFamily="34" charset="0"/>
            <a:cs typeface="Arial" pitchFamily="34" charset="0"/>
          </a:endParaRPr>
        </a:p>
        <a:p>
          <a:pPr algn="ctr"/>
          <a:endParaRPr lang="ru-RU" sz="2000" dirty="0" smtClean="0">
            <a:latin typeface="Arial" pitchFamily="34" charset="0"/>
            <a:cs typeface="Arial" pitchFamily="34" charset="0"/>
          </a:endParaRPr>
        </a:p>
        <a:p>
          <a:pPr algn="ctr"/>
          <a:endParaRPr lang="ru-RU" sz="2000" dirty="0" smtClean="0">
            <a:latin typeface="Arial" pitchFamily="34" charset="0"/>
            <a:cs typeface="Arial" pitchFamily="34" charset="0"/>
          </a:endParaRPr>
        </a:p>
      </dgm:t>
    </dgm:pt>
    <dgm:pt modelId="{DFCDB964-8E7E-4F36-951F-996615369CB7}" type="parTrans" cxnId="{8FB5F44C-B531-442A-8ADA-A900573A1399}">
      <dgm:prSet/>
      <dgm:spPr/>
      <dgm:t>
        <a:bodyPr/>
        <a:lstStyle/>
        <a:p>
          <a:endParaRPr lang="ru-RU"/>
        </a:p>
      </dgm:t>
    </dgm:pt>
    <dgm:pt modelId="{55A708F9-FAB8-44E6-8C61-EC3C8A27B7FA}" type="sibTrans" cxnId="{8FB5F44C-B531-442A-8ADA-A900573A1399}">
      <dgm:prSet/>
      <dgm:spPr/>
      <dgm:t>
        <a:bodyPr/>
        <a:lstStyle/>
        <a:p>
          <a:endParaRPr lang="ru-RU"/>
        </a:p>
      </dgm:t>
    </dgm:pt>
    <dgm:pt modelId="{4BB34CC9-ABC7-44C9-8FD1-F8391079DA3F}" type="pres">
      <dgm:prSet presAssocID="{964FFE77-6821-4137-90D9-6CC5F57DBB95}" presName="diagram" presStyleCnt="0">
        <dgm:presLayoutVars>
          <dgm:chMax val="1"/>
          <dgm:dir/>
          <dgm:animLvl val="ctr"/>
          <dgm:resizeHandles val="exact"/>
        </dgm:presLayoutVars>
      </dgm:prSet>
      <dgm:spPr/>
      <dgm:t>
        <a:bodyPr/>
        <a:lstStyle/>
        <a:p>
          <a:endParaRPr lang="ru-RU"/>
        </a:p>
      </dgm:t>
    </dgm:pt>
    <dgm:pt modelId="{0CAD0CB6-7F5F-447F-9F79-D78BA3B9E8A8}" type="pres">
      <dgm:prSet presAssocID="{964FFE77-6821-4137-90D9-6CC5F57DBB95}" presName="matrix" presStyleCnt="0"/>
      <dgm:spPr/>
    </dgm:pt>
    <dgm:pt modelId="{5C04FBFC-E6C5-4823-B3EA-A31DF7C50D67}" type="pres">
      <dgm:prSet presAssocID="{964FFE77-6821-4137-90D9-6CC5F57DBB95}" presName="tile1" presStyleLbl="node1" presStyleIdx="0" presStyleCnt="4" custScaleY="75029" custLinFactNeighborX="0" custLinFactNeighborY="-2198"/>
      <dgm:spPr/>
      <dgm:t>
        <a:bodyPr/>
        <a:lstStyle/>
        <a:p>
          <a:endParaRPr lang="ru-RU"/>
        </a:p>
      </dgm:t>
    </dgm:pt>
    <dgm:pt modelId="{38FF6406-BC53-4232-966D-230BA7C6424A}" type="pres">
      <dgm:prSet presAssocID="{964FFE77-6821-4137-90D9-6CC5F57DBB95}" presName="tile1text" presStyleLbl="node1" presStyleIdx="0" presStyleCnt="4">
        <dgm:presLayoutVars>
          <dgm:chMax val="0"/>
          <dgm:chPref val="0"/>
          <dgm:bulletEnabled val="1"/>
        </dgm:presLayoutVars>
      </dgm:prSet>
      <dgm:spPr/>
      <dgm:t>
        <a:bodyPr/>
        <a:lstStyle/>
        <a:p>
          <a:endParaRPr lang="ru-RU"/>
        </a:p>
      </dgm:t>
    </dgm:pt>
    <dgm:pt modelId="{BDA64BF3-E0C2-47D3-9A6E-FA492D35BF58}" type="pres">
      <dgm:prSet presAssocID="{964FFE77-6821-4137-90D9-6CC5F57DBB95}" presName="tile2" presStyleLbl="node1" presStyleIdx="1" presStyleCnt="4" custScaleX="106667" custScaleY="107126"/>
      <dgm:spPr/>
      <dgm:t>
        <a:bodyPr/>
        <a:lstStyle/>
        <a:p>
          <a:endParaRPr lang="ru-RU"/>
        </a:p>
      </dgm:t>
    </dgm:pt>
    <dgm:pt modelId="{DA799281-2A2D-4508-B8A4-8F8DAA64493B}" type="pres">
      <dgm:prSet presAssocID="{964FFE77-6821-4137-90D9-6CC5F57DBB95}" presName="tile2text" presStyleLbl="node1" presStyleIdx="1" presStyleCnt="4">
        <dgm:presLayoutVars>
          <dgm:chMax val="0"/>
          <dgm:chPref val="0"/>
          <dgm:bulletEnabled val="1"/>
        </dgm:presLayoutVars>
      </dgm:prSet>
      <dgm:spPr/>
      <dgm:t>
        <a:bodyPr/>
        <a:lstStyle/>
        <a:p>
          <a:endParaRPr lang="ru-RU"/>
        </a:p>
      </dgm:t>
    </dgm:pt>
    <dgm:pt modelId="{3D4FD343-DBB8-4BDD-8382-708A528BC5B7}" type="pres">
      <dgm:prSet presAssocID="{964FFE77-6821-4137-90D9-6CC5F57DBB95}" presName="tile3" presStyleLbl="node1" presStyleIdx="2" presStyleCnt="4" custScaleY="88905"/>
      <dgm:spPr/>
      <dgm:t>
        <a:bodyPr/>
        <a:lstStyle/>
        <a:p>
          <a:endParaRPr lang="ru-RU"/>
        </a:p>
      </dgm:t>
    </dgm:pt>
    <dgm:pt modelId="{BC7A6F02-FFB3-4ABA-BF9C-EEE7C8B9DD15}" type="pres">
      <dgm:prSet presAssocID="{964FFE77-6821-4137-90D9-6CC5F57DBB95}" presName="tile3text" presStyleLbl="node1" presStyleIdx="2" presStyleCnt="4">
        <dgm:presLayoutVars>
          <dgm:chMax val="0"/>
          <dgm:chPref val="0"/>
          <dgm:bulletEnabled val="1"/>
        </dgm:presLayoutVars>
      </dgm:prSet>
      <dgm:spPr/>
      <dgm:t>
        <a:bodyPr/>
        <a:lstStyle/>
        <a:p>
          <a:endParaRPr lang="ru-RU"/>
        </a:p>
      </dgm:t>
    </dgm:pt>
    <dgm:pt modelId="{03061C21-B3FC-40AD-85E2-0C702EEC4EBF}" type="pres">
      <dgm:prSet presAssocID="{964FFE77-6821-4137-90D9-6CC5F57DBB95}" presName="tile4" presStyleLbl="node1" presStyleIdx="3" presStyleCnt="4" custScaleX="103334" custScaleY="82278" custLinFactNeighborX="-1706" custLinFactNeighborY="-3314"/>
      <dgm:spPr/>
      <dgm:t>
        <a:bodyPr/>
        <a:lstStyle/>
        <a:p>
          <a:endParaRPr lang="ru-RU"/>
        </a:p>
      </dgm:t>
    </dgm:pt>
    <dgm:pt modelId="{42BF88AB-E0F7-4AE8-A0AD-67E1640EB6A4}" type="pres">
      <dgm:prSet presAssocID="{964FFE77-6821-4137-90D9-6CC5F57DBB95}" presName="tile4text" presStyleLbl="node1" presStyleIdx="3" presStyleCnt="4">
        <dgm:presLayoutVars>
          <dgm:chMax val="0"/>
          <dgm:chPref val="0"/>
          <dgm:bulletEnabled val="1"/>
        </dgm:presLayoutVars>
      </dgm:prSet>
      <dgm:spPr/>
      <dgm:t>
        <a:bodyPr/>
        <a:lstStyle/>
        <a:p>
          <a:endParaRPr lang="ru-RU"/>
        </a:p>
      </dgm:t>
    </dgm:pt>
    <dgm:pt modelId="{A30EFEBA-6389-4312-AB4B-FA942DF968B3}" type="pres">
      <dgm:prSet presAssocID="{964FFE77-6821-4137-90D9-6CC5F57DBB95}" presName="centerTile" presStyleLbl="fgShp" presStyleIdx="0" presStyleCnt="1" custScaleX="139997" custScaleY="39911">
        <dgm:presLayoutVars>
          <dgm:chMax val="0"/>
          <dgm:chPref val="0"/>
        </dgm:presLayoutVars>
      </dgm:prSet>
      <dgm:spPr/>
      <dgm:t>
        <a:bodyPr/>
        <a:lstStyle/>
        <a:p>
          <a:endParaRPr lang="ru-RU"/>
        </a:p>
      </dgm:t>
    </dgm:pt>
  </dgm:ptLst>
  <dgm:cxnLst>
    <dgm:cxn modelId="{7329732E-9B6C-4239-9B56-F58AA838CE8A}" srcId="{964FFE77-6821-4137-90D9-6CC5F57DBB95}" destId="{305B1D56-35DC-4D38-9361-DCD3625E636D}" srcOrd="0" destOrd="0" parTransId="{CEDE1198-1C95-4CE9-B4C5-D372654939AD}" sibTransId="{96C488F1-DF50-4824-AAD9-50C2F3C09491}"/>
    <dgm:cxn modelId="{F543700E-6293-43D6-881F-38C74AA4A301}" type="presOf" srcId="{6350D510-CA8F-4F15-ADBD-0F895D6B5C3A}" destId="{3D4FD343-DBB8-4BDD-8382-708A528BC5B7}" srcOrd="0" destOrd="0" presId="urn:microsoft.com/office/officeart/2005/8/layout/matrix1"/>
    <dgm:cxn modelId="{161B9700-B7F5-44AE-B1D6-D713722AFE19}" srcId="{305B1D56-35DC-4D38-9361-DCD3625E636D}" destId="{6350D510-CA8F-4F15-ADBD-0F895D6B5C3A}" srcOrd="2" destOrd="0" parTransId="{7B1C3818-29DB-486A-A731-EE2B3EE4624E}" sibTransId="{7274D29C-B818-48FD-A265-96DB65DBA66B}"/>
    <dgm:cxn modelId="{7BE87793-9A9C-48AA-A0CD-E22E7F3B2237}" type="presOf" srcId="{5D7D42F1-8875-41F5-91B9-55DB73E3A6B0}" destId="{DA799281-2A2D-4508-B8A4-8F8DAA64493B}" srcOrd="1" destOrd="0" presId="urn:microsoft.com/office/officeart/2005/8/layout/matrix1"/>
    <dgm:cxn modelId="{E126EE4A-14D3-4B32-8E0B-87B1F5706869}" type="presOf" srcId="{AE123971-7BB2-4FDD-B45E-0D501122B331}" destId="{42BF88AB-E0F7-4AE8-A0AD-67E1640EB6A4}" srcOrd="1" destOrd="0" presId="urn:microsoft.com/office/officeart/2005/8/layout/matrix1"/>
    <dgm:cxn modelId="{193B0D4B-9E20-4795-A09B-AB0D5BF22B82}" type="presOf" srcId="{077C1FFC-F144-4A24-AE20-C369E02CF03F}" destId="{5C04FBFC-E6C5-4823-B3EA-A31DF7C50D67}" srcOrd="0" destOrd="0" presId="urn:microsoft.com/office/officeart/2005/8/layout/matrix1"/>
    <dgm:cxn modelId="{160EF55F-A8D4-451B-A815-6875C78CC2C0}" type="presOf" srcId="{305B1D56-35DC-4D38-9361-DCD3625E636D}" destId="{A30EFEBA-6389-4312-AB4B-FA942DF968B3}" srcOrd="0" destOrd="0" presId="urn:microsoft.com/office/officeart/2005/8/layout/matrix1"/>
    <dgm:cxn modelId="{535AE237-0C4D-4FCF-AFB7-32F7EA40D5DF}" type="presOf" srcId="{964FFE77-6821-4137-90D9-6CC5F57DBB95}" destId="{4BB34CC9-ABC7-44C9-8FD1-F8391079DA3F}" srcOrd="0" destOrd="0" presId="urn:microsoft.com/office/officeart/2005/8/layout/matrix1"/>
    <dgm:cxn modelId="{65806EC5-6F62-4B12-A1BC-41DE789627E1}" srcId="{305B1D56-35DC-4D38-9361-DCD3625E636D}" destId="{077C1FFC-F144-4A24-AE20-C369E02CF03F}" srcOrd="0" destOrd="0" parTransId="{8FFA2934-093D-41CF-998E-894E0A36DAF1}" sibTransId="{53450069-13FE-4DC5-B4B5-BF0DE4C513EE}"/>
    <dgm:cxn modelId="{03DFB5D4-D61A-41C2-B779-FD7B86BAB09E}" type="presOf" srcId="{5D7D42F1-8875-41F5-91B9-55DB73E3A6B0}" destId="{BDA64BF3-E0C2-47D3-9A6E-FA492D35BF58}" srcOrd="0" destOrd="0" presId="urn:microsoft.com/office/officeart/2005/8/layout/matrix1"/>
    <dgm:cxn modelId="{8D271FFC-F3F1-4FA8-BE51-217F135B493E}" type="presOf" srcId="{077C1FFC-F144-4A24-AE20-C369E02CF03F}" destId="{38FF6406-BC53-4232-966D-230BA7C6424A}" srcOrd="1" destOrd="0" presId="urn:microsoft.com/office/officeart/2005/8/layout/matrix1"/>
    <dgm:cxn modelId="{2C5ACD77-C04D-417A-8EEA-70568F7F96B0}" type="presOf" srcId="{AE123971-7BB2-4FDD-B45E-0D501122B331}" destId="{03061C21-B3FC-40AD-85E2-0C702EEC4EBF}" srcOrd="0" destOrd="0" presId="urn:microsoft.com/office/officeart/2005/8/layout/matrix1"/>
    <dgm:cxn modelId="{8FB5F44C-B531-442A-8ADA-A900573A1399}" srcId="{305B1D56-35DC-4D38-9361-DCD3625E636D}" destId="{AE123971-7BB2-4FDD-B45E-0D501122B331}" srcOrd="3" destOrd="0" parTransId="{DFCDB964-8E7E-4F36-951F-996615369CB7}" sibTransId="{55A708F9-FAB8-44E6-8C61-EC3C8A27B7FA}"/>
    <dgm:cxn modelId="{5E9C5DA8-FE6F-4541-9D9A-A412870EAA34}" srcId="{305B1D56-35DC-4D38-9361-DCD3625E636D}" destId="{5D7D42F1-8875-41F5-91B9-55DB73E3A6B0}" srcOrd="1" destOrd="0" parTransId="{1C56353D-E4DC-4CA0-800B-9BFA1B151341}" sibTransId="{E31DE7E0-3A29-4878-ADB8-5FB565BDC3ED}"/>
    <dgm:cxn modelId="{804B028C-79B4-490F-8CC1-D7DBF3105A96}" type="presOf" srcId="{6350D510-CA8F-4F15-ADBD-0F895D6B5C3A}" destId="{BC7A6F02-FFB3-4ABA-BF9C-EEE7C8B9DD15}" srcOrd="1" destOrd="0" presId="urn:microsoft.com/office/officeart/2005/8/layout/matrix1"/>
    <dgm:cxn modelId="{FB3CD3D6-6EDE-45F2-A1B4-C4F096AB3E59}" type="presParOf" srcId="{4BB34CC9-ABC7-44C9-8FD1-F8391079DA3F}" destId="{0CAD0CB6-7F5F-447F-9F79-D78BA3B9E8A8}" srcOrd="0" destOrd="0" presId="urn:microsoft.com/office/officeart/2005/8/layout/matrix1"/>
    <dgm:cxn modelId="{DECC3B12-88CF-43CB-8B37-719B59903AA8}" type="presParOf" srcId="{0CAD0CB6-7F5F-447F-9F79-D78BA3B9E8A8}" destId="{5C04FBFC-E6C5-4823-B3EA-A31DF7C50D67}" srcOrd="0" destOrd="0" presId="urn:microsoft.com/office/officeart/2005/8/layout/matrix1"/>
    <dgm:cxn modelId="{9D61D728-C667-4246-94EF-CF04ABDC5868}" type="presParOf" srcId="{0CAD0CB6-7F5F-447F-9F79-D78BA3B9E8A8}" destId="{38FF6406-BC53-4232-966D-230BA7C6424A}" srcOrd="1" destOrd="0" presId="urn:microsoft.com/office/officeart/2005/8/layout/matrix1"/>
    <dgm:cxn modelId="{D2A9C7C9-374B-4BEE-A2AF-FAEFD932594C}" type="presParOf" srcId="{0CAD0CB6-7F5F-447F-9F79-D78BA3B9E8A8}" destId="{BDA64BF3-E0C2-47D3-9A6E-FA492D35BF58}" srcOrd="2" destOrd="0" presId="urn:microsoft.com/office/officeart/2005/8/layout/matrix1"/>
    <dgm:cxn modelId="{525C9587-BEC5-4171-B523-28A51ED66EF1}" type="presParOf" srcId="{0CAD0CB6-7F5F-447F-9F79-D78BA3B9E8A8}" destId="{DA799281-2A2D-4508-B8A4-8F8DAA64493B}" srcOrd="3" destOrd="0" presId="urn:microsoft.com/office/officeart/2005/8/layout/matrix1"/>
    <dgm:cxn modelId="{1380B1A0-D754-4489-82E7-3B45DD7F5766}" type="presParOf" srcId="{0CAD0CB6-7F5F-447F-9F79-D78BA3B9E8A8}" destId="{3D4FD343-DBB8-4BDD-8382-708A528BC5B7}" srcOrd="4" destOrd="0" presId="urn:microsoft.com/office/officeart/2005/8/layout/matrix1"/>
    <dgm:cxn modelId="{354FC496-C061-46B2-9F3E-1C6DE85BE294}" type="presParOf" srcId="{0CAD0CB6-7F5F-447F-9F79-D78BA3B9E8A8}" destId="{BC7A6F02-FFB3-4ABA-BF9C-EEE7C8B9DD15}" srcOrd="5" destOrd="0" presId="urn:microsoft.com/office/officeart/2005/8/layout/matrix1"/>
    <dgm:cxn modelId="{0CF8F903-212A-453F-A3C7-098D5AF08BD4}" type="presParOf" srcId="{0CAD0CB6-7F5F-447F-9F79-D78BA3B9E8A8}" destId="{03061C21-B3FC-40AD-85E2-0C702EEC4EBF}" srcOrd="6" destOrd="0" presId="urn:microsoft.com/office/officeart/2005/8/layout/matrix1"/>
    <dgm:cxn modelId="{4CED4131-B3FC-44FB-98A9-31BA7A045DD4}" type="presParOf" srcId="{0CAD0CB6-7F5F-447F-9F79-D78BA3B9E8A8}" destId="{42BF88AB-E0F7-4AE8-A0AD-67E1640EB6A4}" srcOrd="7" destOrd="0" presId="urn:microsoft.com/office/officeart/2005/8/layout/matrix1"/>
    <dgm:cxn modelId="{0C31D895-426B-4EC1-B033-183D1030C348}" type="presParOf" srcId="{4BB34CC9-ABC7-44C9-8FD1-F8391079DA3F}" destId="{A30EFEBA-6389-4312-AB4B-FA942DF968B3}" srcOrd="1" destOrd="0" presId="urn:microsoft.com/office/officeart/2005/8/layout/matrix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6FDAE64-AA7D-4F8B-BDBA-3C9A4D40C7E0}" type="doc">
      <dgm:prSet loTypeId="urn:microsoft.com/office/officeart/2005/8/layout/process1" loCatId="process" qsTypeId="urn:microsoft.com/office/officeart/2005/8/quickstyle/simple1" qsCatId="simple" csTypeId="urn:microsoft.com/office/officeart/2005/8/colors/accent1_2" csCatId="accent1" phldr="1"/>
      <dgm:spPr/>
    </dgm:pt>
    <dgm:pt modelId="{2CAE8CF4-01AE-4FBB-A1AE-FB1B456B8549}">
      <dgm:prSet phldrT="[Текст]" custT="1"/>
      <dgm:spPr/>
      <dgm:t>
        <a:bodyPr/>
        <a:lstStyle/>
        <a:p>
          <a:r>
            <a:rPr lang="en-US"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I</a:t>
          </a:r>
          <a:r>
            <a:rPr lang="ru-RU"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этап</a:t>
          </a:r>
        </a:p>
        <a:p>
          <a:endParaRPr lang="ru-RU"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r>
            <a:rPr lang="ru-RU" sz="1800" b="1" dirty="0" err="1" smtClean="0">
              <a:solidFill>
                <a:schemeClr val="bg1"/>
              </a:solidFill>
              <a:effectLst>
                <a:outerShdw blurRad="38100" dist="38100" dir="2700000" algn="tl">
                  <a:srgbClr val="000000">
                    <a:alpha val="43137"/>
                  </a:srgbClr>
                </a:outerShdw>
              </a:effectLst>
              <a:latin typeface="Arial" pitchFamily="34" charset="0"/>
              <a:cs typeface="Arial" pitchFamily="34" charset="0"/>
            </a:rPr>
            <a:t>Подготовительно-деятельностный</a:t>
          </a:r>
          <a:r>
            <a:rPr lang="en-US"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a:t>
          </a:r>
          <a:r>
            <a:rPr lang="en-US" sz="1800" dirty="0" smtClean="0">
              <a:latin typeface="Arial" pitchFamily="34" charset="0"/>
              <a:cs typeface="Arial" pitchFamily="34" charset="0"/>
            </a:rPr>
            <a:t> </a:t>
          </a:r>
          <a:endParaRPr lang="ru-RU" sz="1800" dirty="0">
            <a:latin typeface="Arial" pitchFamily="34" charset="0"/>
            <a:cs typeface="Arial" pitchFamily="34" charset="0"/>
          </a:endParaRPr>
        </a:p>
      </dgm:t>
    </dgm:pt>
    <dgm:pt modelId="{E6D04C90-DF9E-473B-9DCD-94A96703E52A}" type="parTrans" cxnId="{7EED7CE0-FAB4-4943-B38C-4647BAC80A34}">
      <dgm:prSet/>
      <dgm:spPr/>
      <dgm:t>
        <a:bodyPr/>
        <a:lstStyle/>
        <a:p>
          <a:endParaRPr lang="ru-RU"/>
        </a:p>
      </dgm:t>
    </dgm:pt>
    <dgm:pt modelId="{BAFCAE2B-B0CF-4D2E-B96A-D83B42D7FC4B}" type="sibTrans" cxnId="{7EED7CE0-FAB4-4943-B38C-4647BAC80A34}">
      <dgm:prSet/>
      <dgm:spPr>
        <a:solidFill>
          <a:schemeClr val="accent4"/>
        </a:solidFill>
      </dgm:spPr>
      <dgm:t>
        <a:bodyPr/>
        <a:lstStyle/>
        <a:p>
          <a:endParaRPr lang="ru-RU"/>
        </a:p>
      </dgm:t>
    </dgm:pt>
    <dgm:pt modelId="{4730DA1B-D4DB-4105-B5C2-1F7B8F0BCDB1}">
      <dgm:prSet phldrT="[Текст]" custT="1"/>
      <dgm:spPr/>
      <dgm:t>
        <a:bodyPr/>
        <a:lstStyle/>
        <a:p>
          <a:r>
            <a:rPr lang="en-US"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II</a:t>
          </a:r>
          <a:r>
            <a:rPr lang="ru-RU"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этап</a:t>
          </a:r>
        </a:p>
        <a:p>
          <a:endParaRPr lang="ru-RU"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r>
            <a:rPr lang="ru-RU" sz="1800" b="1" dirty="0" err="1" smtClean="0">
              <a:solidFill>
                <a:schemeClr val="bg1"/>
              </a:solidFill>
              <a:effectLst>
                <a:outerShdw blurRad="38100" dist="38100" dir="2700000" algn="tl">
                  <a:srgbClr val="000000">
                    <a:alpha val="43137"/>
                  </a:srgbClr>
                </a:outerShdw>
              </a:effectLst>
              <a:latin typeface="Arial" pitchFamily="34" charset="0"/>
              <a:cs typeface="Arial" pitchFamily="34" charset="0"/>
            </a:rPr>
            <a:t>Организационно-деятельностный</a:t>
          </a:r>
          <a:endParaRPr lang="ru-RU" sz="18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dgm:t>
    </dgm:pt>
    <dgm:pt modelId="{2FA40BAB-4F12-4890-BA51-A7CD52CA587F}" type="parTrans" cxnId="{86BB16B3-B03B-41B5-9D0A-A6C6CA5BFABC}">
      <dgm:prSet/>
      <dgm:spPr/>
      <dgm:t>
        <a:bodyPr/>
        <a:lstStyle/>
        <a:p>
          <a:endParaRPr lang="ru-RU"/>
        </a:p>
      </dgm:t>
    </dgm:pt>
    <dgm:pt modelId="{7760342F-164F-41C5-8B7E-D7F30E6C2270}" type="sibTrans" cxnId="{86BB16B3-B03B-41B5-9D0A-A6C6CA5BFABC}">
      <dgm:prSet/>
      <dgm:spPr>
        <a:solidFill>
          <a:schemeClr val="accent4"/>
        </a:solidFill>
      </dgm:spPr>
      <dgm:t>
        <a:bodyPr/>
        <a:lstStyle/>
        <a:p>
          <a:endParaRPr lang="ru-RU"/>
        </a:p>
      </dgm:t>
    </dgm:pt>
    <dgm:pt modelId="{CC4E37A3-E8C0-481E-A711-6556DE5D1ADB}">
      <dgm:prSet phldrT="[Текст]" custT="1"/>
      <dgm:spPr/>
      <dgm:t>
        <a:bodyPr/>
        <a:lstStyle/>
        <a:p>
          <a:r>
            <a:rPr lang="en-US"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III</a:t>
          </a:r>
          <a:r>
            <a:rPr lang="ru-RU"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этап</a:t>
          </a:r>
        </a:p>
        <a:p>
          <a:endParaRPr lang="ru-RU"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r>
            <a:rPr lang="ru-RU"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Продуктивно-результативный</a:t>
          </a:r>
          <a:endParaRPr lang="ru-RU" sz="18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dgm:t>
    </dgm:pt>
    <dgm:pt modelId="{A0CCA4DA-5194-4F65-B2AC-9533E38EEE9A}" type="parTrans" cxnId="{86FDDEA1-7571-4E19-BB50-AFE038FDEFEB}">
      <dgm:prSet/>
      <dgm:spPr/>
      <dgm:t>
        <a:bodyPr/>
        <a:lstStyle/>
        <a:p>
          <a:endParaRPr lang="ru-RU"/>
        </a:p>
      </dgm:t>
    </dgm:pt>
    <dgm:pt modelId="{C592B8EF-1AEC-4F5B-9263-87E14BC56235}" type="sibTrans" cxnId="{86FDDEA1-7571-4E19-BB50-AFE038FDEFEB}">
      <dgm:prSet/>
      <dgm:spPr/>
      <dgm:t>
        <a:bodyPr/>
        <a:lstStyle/>
        <a:p>
          <a:endParaRPr lang="ru-RU"/>
        </a:p>
      </dgm:t>
    </dgm:pt>
    <dgm:pt modelId="{EB433430-3FD4-48C0-A8B3-E59C1807F2C8}" type="pres">
      <dgm:prSet presAssocID="{76FDAE64-AA7D-4F8B-BDBA-3C9A4D40C7E0}" presName="Name0" presStyleCnt="0">
        <dgm:presLayoutVars>
          <dgm:dir/>
          <dgm:resizeHandles val="exact"/>
        </dgm:presLayoutVars>
      </dgm:prSet>
      <dgm:spPr/>
    </dgm:pt>
    <dgm:pt modelId="{5FEB619F-7F69-43C7-83AB-579EC4CC74B8}" type="pres">
      <dgm:prSet presAssocID="{2CAE8CF4-01AE-4FBB-A1AE-FB1B456B8549}" presName="node" presStyleLbl="node1" presStyleIdx="0" presStyleCnt="3" custScaleX="131760">
        <dgm:presLayoutVars>
          <dgm:bulletEnabled val="1"/>
        </dgm:presLayoutVars>
      </dgm:prSet>
      <dgm:spPr/>
      <dgm:t>
        <a:bodyPr/>
        <a:lstStyle/>
        <a:p>
          <a:endParaRPr lang="ru-RU"/>
        </a:p>
      </dgm:t>
    </dgm:pt>
    <dgm:pt modelId="{59545D65-F5B0-4F60-BBDF-A0F278035944}" type="pres">
      <dgm:prSet presAssocID="{BAFCAE2B-B0CF-4D2E-B96A-D83B42D7FC4B}" presName="sibTrans" presStyleLbl="sibTrans2D1" presStyleIdx="0" presStyleCnt="2"/>
      <dgm:spPr/>
      <dgm:t>
        <a:bodyPr/>
        <a:lstStyle/>
        <a:p>
          <a:endParaRPr lang="ru-RU"/>
        </a:p>
      </dgm:t>
    </dgm:pt>
    <dgm:pt modelId="{5C53ADAC-8406-4354-8B8A-470E1C45411B}" type="pres">
      <dgm:prSet presAssocID="{BAFCAE2B-B0CF-4D2E-B96A-D83B42D7FC4B}" presName="connectorText" presStyleLbl="sibTrans2D1" presStyleIdx="0" presStyleCnt="2"/>
      <dgm:spPr/>
      <dgm:t>
        <a:bodyPr/>
        <a:lstStyle/>
        <a:p>
          <a:endParaRPr lang="ru-RU"/>
        </a:p>
      </dgm:t>
    </dgm:pt>
    <dgm:pt modelId="{8E6FEAB7-DA89-4C69-A0A5-B1A20A99B8AF}" type="pres">
      <dgm:prSet presAssocID="{4730DA1B-D4DB-4105-B5C2-1F7B8F0BCDB1}" presName="node" presStyleLbl="node1" presStyleIdx="1" presStyleCnt="3" custScaleX="127432">
        <dgm:presLayoutVars>
          <dgm:bulletEnabled val="1"/>
        </dgm:presLayoutVars>
      </dgm:prSet>
      <dgm:spPr/>
      <dgm:t>
        <a:bodyPr/>
        <a:lstStyle/>
        <a:p>
          <a:endParaRPr lang="ru-RU"/>
        </a:p>
      </dgm:t>
    </dgm:pt>
    <dgm:pt modelId="{CAFE2072-9E61-4634-A458-C38302C769EE}" type="pres">
      <dgm:prSet presAssocID="{7760342F-164F-41C5-8B7E-D7F30E6C2270}" presName="sibTrans" presStyleLbl="sibTrans2D1" presStyleIdx="1" presStyleCnt="2"/>
      <dgm:spPr/>
      <dgm:t>
        <a:bodyPr/>
        <a:lstStyle/>
        <a:p>
          <a:endParaRPr lang="ru-RU"/>
        </a:p>
      </dgm:t>
    </dgm:pt>
    <dgm:pt modelId="{C1B4C911-42FE-4795-BA98-56EA7F39266C}" type="pres">
      <dgm:prSet presAssocID="{7760342F-164F-41C5-8B7E-D7F30E6C2270}" presName="connectorText" presStyleLbl="sibTrans2D1" presStyleIdx="1" presStyleCnt="2"/>
      <dgm:spPr/>
      <dgm:t>
        <a:bodyPr/>
        <a:lstStyle/>
        <a:p>
          <a:endParaRPr lang="ru-RU"/>
        </a:p>
      </dgm:t>
    </dgm:pt>
    <dgm:pt modelId="{ED905D8D-302C-4EA5-88ED-04B5C71134D7}" type="pres">
      <dgm:prSet presAssocID="{CC4E37A3-E8C0-481E-A711-6556DE5D1ADB}" presName="node" presStyleLbl="node1" presStyleIdx="2" presStyleCnt="3" custScaleX="117213">
        <dgm:presLayoutVars>
          <dgm:bulletEnabled val="1"/>
        </dgm:presLayoutVars>
      </dgm:prSet>
      <dgm:spPr/>
      <dgm:t>
        <a:bodyPr/>
        <a:lstStyle/>
        <a:p>
          <a:endParaRPr lang="ru-RU"/>
        </a:p>
      </dgm:t>
    </dgm:pt>
  </dgm:ptLst>
  <dgm:cxnLst>
    <dgm:cxn modelId="{FF8FE9C0-8F03-45C6-A78A-F8ECD311170E}" type="presOf" srcId="{7760342F-164F-41C5-8B7E-D7F30E6C2270}" destId="{C1B4C911-42FE-4795-BA98-56EA7F39266C}" srcOrd="1" destOrd="0" presId="urn:microsoft.com/office/officeart/2005/8/layout/process1"/>
    <dgm:cxn modelId="{41E440A7-8D80-4315-9474-300E7D79E78D}" type="presOf" srcId="{76FDAE64-AA7D-4F8B-BDBA-3C9A4D40C7E0}" destId="{EB433430-3FD4-48C0-A8B3-E59C1807F2C8}" srcOrd="0" destOrd="0" presId="urn:microsoft.com/office/officeart/2005/8/layout/process1"/>
    <dgm:cxn modelId="{CE1A90EE-1B05-4044-B26B-7376D5C22B90}" type="presOf" srcId="{7760342F-164F-41C5-8B7E-D7F30E6C2270}" destId="{CAFE2072-9E61-4634-A458-C38302C769EE}" srcOrd="0" destOrd="0" presId="urn:microsoft.com/office/officeart/2005/8/layout/process1"/>
    <dgm:cxn modelId="{86BB16B3-B03B-41B5-9D0A-A6C6CA5BFABC}" srcId="{76FDAE64-AA7D-4F8B-BDBA-3C9A4D40C7E0}" destId="{4730DA1B-D4DB-4105-B5C2-1F7B8F0BCDB1}" srcOrd="1" destOrd="0" parTransId="{2FA40BAB-4F12-4890-BA51-A7CD52CA587F}" sibTransId="{7760342F-164F-41C5-8B7E-D7F30E6C2270}"/>
    <dgm:cxn modelId="{7B64DCFC-A76A-42D2-BDAF-E66730F4BAA5}" type="presOf" srcId="{2CAE8CF4-01AE-4FBB-A1AE-FB1B456B8549}" destId="{5FEB619F-7F69-43C7-83AB-579EC4CC74B8}" srcOrd="0" destOrd="0" presId="urn:microsoft.com/office/officeart/2005/8/layout/process1"/>
    <dgm:cxn modelId="{86FDDEA1-7571-4E19-BB50-AFE038FDEFEB}" srcId="{76FDAE64-AA7D-4F8B-BDBA-3C9A4D40C7E0}" destId="{CC4E37A3-E8C0-481E-A711-6556DE5D1ADB}" srcOrd="2" destOrd="0" parTransId="{A0CCA4DA-5194-4F65-B2AC-9533E38EEE9A}" sibTransId="{C592B8EF-1AEC-4F5B-9263-87E14BC56235}"/>
    <dgm:cxn modelId="{9B306242-C928-4E1A-BB5A-044798385132}" type="presOf" srcId="{4730DA1B-D4DB-4105-B5C2-1F7B8F0BCDB1}" destId="{8E6FEAB7-DA89-4C69-A0A5-B1A20A99B8AF}" srcOrd="0" destOrd="0" presId="urn:microsoft.com/office/officeart/2005/8/layout/process1"/>
    <dgm:cxn modelId="{7EED7CE0-FAB4-4943-B38C-4647BAC80A34}" srcId="{76FDAE64-AA7D-4F8B-BDBA-3C9A4D40C7E0}" destId="{2CAE8CF4-01AE-4FBB-A1AE-FB1B456B8549}" srcOrd="0" destOrd="0" parTransId="{E6D04C90-DF9E-473B-9DCD-94A96703E52A}" sibTransId="{BAFCAE2B-B0CF-4D2E-B96A-D83B42D7FC4B}"/>
    <dgm:cxn modelId="{4C02DD84-DF61-4DF7-8538-C65F266954F6}" type="presOf" srcId="{CC4E37A3-E8C0-481E-A711-6556DE5D1ADB}" destId="{ED905D8D-302C-4EA5-88ED-04B5C71134D7}" srcOrd="0" destOrd="0" presId="urn:microsoft.com/office/officeart/2005/8/layout/process1"/>
    <dgm:cxn modelId="{4862621B-F9B6-4E18-BDF3-47CE48DF2C33}" type="presOf" srcId="{BAFCAE2B-B0CF-4D2E-B96A-D83B42D7FC4B}" destId="{5C53ADAC-8406-4354-8B8A-470E1C45411B}" srcOrd="1" destOrd="0" presId="urn:microsoft.com/office/officeart/2005/8/layout/process1"/>
    <dgm:cxn modelId="{4F4120F3-6659-41BD-B38A-0A911C3DA42E}" type="presOf" srcId="{BAFCAE2B-B0CF-4D2E-B96A-D83B42D7FC4B}" destId="{59545D65-F5B0-4F60-BBDF-A0F278035944}" srcOrd="0" destOrd="0" presId="urn:microsoft.com/office/officeart/2005/8/layout/process1"/>
    <dgm:cxn modelId="{5B1E43AC-11DC-4606-A263-6E0FE6DA0489}" type="presParOf" srcId="{EB433430-3FD4-48C0-A8B3-E59C1807F2C8}" destId="{5FEB619F-7F69-43C7-83AB-579EC4CC74B8}" srcOrd="0" destOrd="0" presId="urn:microsoft.com/office/officeart/2005/8/layout/process1"/>
    <dgm:cxn modelId="{996AD523-ED1B-4C2C-A627-E113FDF30171}" type="presParOf" srcId="{EB433430-3FD4-48C0-A8B3-E59C1807F2C8}" destId="{59545D65-F5B0-4F60-BBDF-A0F278035944}" srcOrd="1" destOrd="0" presId="urn:microsoft.com/office/officeart/2005/8/layout/process1"/>
    <dgm:cxn modelId="{CEA8B393-D1C2-4D18-9E27-64AE72499DAD}" type="presParOf" srcId="{59545D65-F5B0-4F60-BBDF-A0F278035944}" destId="{5C53ADAC-8406-4354-8B8A-470E1C45411B}" srcOrd="0" destOrd="0" presId="urn:microsoft.com/office/officeart/2005/8/layout/process1"/>
    <dgm:cxn modelId="{9DEF7F05-E09A-40E0-BB28-D5492127AD58}" type="presParOf" srcId="{EB433430-3FD4-48C0-A8B3-E59C1807F2C8}" destId="{8E6FEAB7-DA89-4C69-A0A5-B1A20A99B8AF}" srcOrd="2" destOrd="0" presId="urn:microsoft.com/office/officeart/2005/8/layout/process1"/>
    <dgm:cxn modelId="{3FE85628-B34C-4552-BD62-1B235D813A3A}" type="presParOf" srcId="{EB433430-3FD4-48C0-A8B3-E59C1807F2C8}" destId="{CAFE2072-9E61-4634-A458-C38302C769EE}" srcOrd="3" destOrd="0" presId="urn:microsoft.com/office/officeart/2005/8/layout/process1"/>
    <dgm:cxn modelId="{F113F982-5BFA-46E3-9E52-0DC29C71B029}" type="presParOf" srcId="{CAFE2072-9E61-4634-A458-C38302C769EE}" destId="{C1B4C911-42FE-4795-BA98-56EA7F39266C}" srcOrd="0" destOrd="0" presId="urn:microsoft.com/office/officeart/2005/8/layout/process1"/>
    <dgm:cxn modelId="{FBD2FAA4-3901-4A6B-9EFB-07490B512718}" type="presParOf" srcId="{EB433430-3FD4-48C0-A8B3-E59C1807F2C8}" destId="{ED905D8D-302C-4EA5-88ED-04B5C71134D7}" srcOrd="4"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FDD48C9-FB68-45FF-B30E-2BD5116B6785}"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ru-RU"/>
        </a:p>
      </dgm:t>
    </dgm:pt>
    <dgm:pt modelId="{1D974CC5-651F-460C-949A-1F49FC493ADB}">
      <dgm:prSet phldrT="[Текст]" custT="1"/>
      <dgm:spPr/>
      <dgm:t>
        <a:bodyPr/>
        <a:lstStyle/>
        <a:p>
          <a:r>
            <a:rPr lang="ru-RU" sz="1600" b="1" dirty="0" smtClean="0">
              <a:effectLst>
                <a:outerShdw blurRad="38100" dist="38100" dir="2700000" algn="tl">
                  <a:srgbClr val="000000">
                    <a:alpha val="43137"/>
                  </a:srgbClr>
                </a:outerShdw>
              </a:effectLst>
              <a:latin typeface="Arial" pitchFamily="34" charset="0"/>
              <a:cs typeface="Arial" pitchFamily="34" charset="0"/>
            </a:rPr>
            <a:t>ИНФОРМАЦИЯ</a:t>
          </a:r>
          <a:endParaRPr lang="ru-RU" sz="1600" b="1" dirty="0">
            <a:effectLst>
              <a:outerShdw blurRad="38100" dist="38100" dir="2700000" algn="tl">
                <a:srgbClr val="000000">
                  <a:alpha val="43137"/>
                </a:srgbClr>
              </a:outerShdw>
            </a:effectLst>
            <a:latin typeface="Arial" pitchFamily="34" charset="0"/>
            <a:cs typeface="Arial" pitchFamily="34" charset="0"/>
          </a:endParaRPr>
        </a:p>
      </dgm:t>
    </dgm:pt>
    <dgm:pt modelId="{0101E3A3-BC6F-4300-A917-DDE5330F798F}" type="parTrans" cxnId="{3AAE78AF-CFDE-4441-A5CF-57426C20F8BD}">
      <dgm:prSet/>
      <dgm:spPr/>
      <dgm:t>
        <a:bodyPr/>
        <a:lstStyle/>
        <a:p>
          <a:endParaRPr lang="ru-RU"/>
        </a:p>
      </dgm:t>
    </dgm:pt>
    <dgm:pt modelId="{7B095B57-622B-484C-AF3C-4EF1812795E3}" type="sibTrans" cxnId="{3AAE78AF-CFDE-4441-A5CF-57426C20F8BD}">
      <dgm:prSet/>
      <dgm:spPr/>
      <dgm:t>
        <a:bodyPr/>
        <a:lstStyle/>
        <a:p>
          <a:endParaRPr lang="ru-RU"/>
        </a:p>
      </dgm:t>
    </dgm:pt>
    <dgm:pt modelId="{A65D58C7-2B86-4AB8-AC79-15B0B4B12524}">
      <dgm:prSet phldrT="[Текст]" custT="1"/>
      <dgm:spPr/>
      <dgm:t>
        <a:bodyPr/>
        <a:lstStyle/>
        <a:p>
          <a:r>
            <a:rPr lang="ru-RU" sz="1600" b="1" dirty="0" smtClean="0">
              <a:effectLst>
                <a:outerShdw blurRad="38100" dist="38100" dir="2700000" algn="tl">
                  <a:srgbClr val="000000">
                    <a:alpha val="43137"/>
                  </a:srgbClr>
                </a:outerShdw>
              </a:effectLst>
              <a:latin typeface="Arial" pitchFamily="34" charset="0"/>
              <a:cs typeface="Arial" pitchFamily="34" charset="0"/>
            </a:rPr>
            <a:t>СБОР ДАННЫХ</a:t>
          </a:r>
          <a:endParaRPr lang="ru-RU" sz="1600" b="1" dirty="0">
            <a:effectLst>
              <a:outerShdw blurRad="38100" dist="38100" dir="2700000" algn="tl">
                <a:srgbClr val="000000">
                  <a:alpha val="43137"/>
                </a:srgbClr>
              </a:outerShdw>
            </a:effectLst>
            <a:latin typeface="Arial" pitchFamily="34" charset="0"/>
            <a:cs typeface="Arial" pitchFamily="34" charset="0"/>
          </a:endParaRPr>
        </a:p>
      </dgm:t>
    </dgm:pt>
    <dgm:pt modelId="{0389F8C4-0577-4039-8E03-1236B1D090C9}" type="parTrans" cxnId="{01452F05-6B9B-431C-9A32-AC261A7203D4}">
      <dgm:prSet/>
      <dgm:spPr/>
      <dgm:t>
        <a:bodyPr/>
        <a:lstStyle/>
        <a:p>
          <a:endParaRPr lang="ru-RU"/>
        </a:p>
      </dgm:t>
    </dgm:pt>
    <dgm:pt modelId="{1CB4BAD9-17E2-4FD7-937B-4C51BC000CE8}" type="sibTrans" cxnId="{01452F05-6B9B-431C-9A32-AC261A7203D4}">
      <dgm:prSet/>
      <dgm:spPr/>
      <dgm:t>
        <a:bodyPr/>
        <a:lstStyle/>
        <a:p>
          <a:endParaRPr lang="ru-RU"/>
        </a:p>
      </dgm:t>
    </dgm:pt>
    <dgm:pt modelId="{1A344DCF-F8EF-4F6D-B924-54434A4B8C0D}">
      <dgm:prSet phldrT="[Текст]" custT="1"/>
      <dgm:spPr/>
      <dgm:t>
        <a:bodyPr/>
        <a:lstStyle/>
        <a:p>
          <a:r>
            <a:rPr lang="ru-RU" sz="1600" b="1" dirty="0" smtClean="0">
              <a:effectLst>
                <a:outerShdw blurRad="38100" dist="38100" dir="2700000" algn="tl">
                  <a:srgbClr val="000000">
                    <a:alpha val="43137"/>
                  </a:srgbClr>
                </a:outerShdw>
              </a:effectLst>
              <a:latin typeface="Arial" pitchFamily="34" charset="0"/>
              <a:cs typeface="Arial" pitchFamily="34" charset="0"/>
            </a:rPr>
            <a:t>ДАННЫЕ</a:t>
          </a:r>
          <a:endParaRPr lang="ru-RU" sz="1600" b="1" dirty="0">
            <a:effectLst>
              <a:outerShdw blurRad="38100" dist="38100" dir="2700000" algn="tl">
                <a:srgbClr val="000000">
                  <a:alpha val="43137"/>
                </a:srgbClr>
              </a:outerShdw>
            </a:effectLst>
            <a:latin typeface="Arial" pitchFamily="34" charset="0"/>
            <a:cs typeface="Arial" pitchFamily="34" charset="0"/>
          </a:endParaRPr>
        </a:p>
      </dgm:t>
    </dgm:pt>
    <dgm:pt modelId="{821BCC66-B49E-408E-B6B6-6CF995CA33A7}" type="parTrans" cxnId="{B3E3479D-0C9B-471B-BA9E-1065A840FAF8}">
      <dgm:prSet/>
      <dgm:spPr/>
      <dgm:t>
        <a:bodyPr/>
        <a:lstStyle/>
        <a:p>
          <a:endParaRPr lang="ru-RU"/>
        </a:p>
      </dgm:t>
    </dgm:pt>
    <dgm:pt modelId="{D488C762-442F-4BE6-BA42-E3CE7ED9405E}" type="sibTrans" cxnId="{B3E3479D-0C9B-471B-BA9E-1065A840FAF8}">
      <dgm:prSet/>
      <dgm:spPr/>
      <dgm:t>
        <a:bodyPr/>
        <a:lstStyle/>
        <a:p>
          <a:endParaRPr lang="ru-RU"/>
        </a:p>
      </dgm:t>
    </dgm:pt>
    <dgm:pt modelId="{27289432-7482-4CA7-A66E-468D040656F6}">
      <dgm:prSet phldrT="[Текст]" custT="1"/>
      <dgm:spPr/>
      <dgm:t>
        <a:bodyPr/>
        <a:lstStyle/>
        <a:p>
          <a:r>
            <a:rPr lang="ru-RU" sz="1600" b="1" dirty="0" smtClean="0">
              <a:effectLst>
                <a:outerShdw blurRad="38100" dist="38100" dir="2700000" algn="tl">
                  <a:srgbClr val="000000">
                    <a:alpha val="43137"/>
                  </a:srgbClr>
                </a:outerShdw>
              </a:effectLst>
              <a:latin typeface="Arial" pitchFamily="34" charset="0"/>
              <a:cs typeface="Arial" pitchFamily="34" charset="0"/>
            </a:rPr>
            <a:t>ВЫВОД,ХРАНЕНИЕ</a:t>
          </a:r>
          <a:endParaRPr lang="ru-RU" sz="1600" b="1" dirty="0">
            <a:effectLst>
              <a:outerShdw blurRad="38100" dist="38100" dir="2700000" algn="tl">
                <a:srgbClr val="000000">
                  <a:alpha val="43137"/>
                </a:srgbClr>
              </a:outerShdw>
            </a:effectLst>
            <a:latin typeface="Arial" pitchFamily="34" charset="0"/>
            <a:cs typeface="Arial" pitchFamily="34" charset="0"/>
          </a:endParaRPr>
        </a:p>
      </dgm:t>
    </dgm:pt>
    <dgm:pt modelId="{C25D1628-D891-4E1A-BA60-AC12C1791FBA}" type="parTrans" cxnId="{B58B7DC5-9B42-4933-B0A5-9C1FDC1AEF74}">
      <dgm:prSet/>
      <dgm:spPr/>
      <dgm:t>
        <a:bodyPr/>
        <a:lstStyle/>
        <a:p>
          <a:endParaRPr lang="ru-RU"/>
        </a:p>
      </dgm:t>
    </dgm:pt>
    <dgm:pt modelId="{0DA8A413-A8AF-44EE-9758-61E317F961C7}" type="sibTrans" cxnId="{B58B7DC5-9B42-4933-B0A5-9C1FDC1AEF74}">
      <dgm:prSet/>
      <dgm:spPr/>
      <dgm:t>
        <a:bodyPr/>
        <a:lstStyle/>
        <a:p>
          <a:endParaRPr lang="ru-RU"/>
        </a:p>
      </dgm:t>
    </dgm:pt>
    <dgm:pt modelId="{5ECB8B93-1B17-4CA0-B16F-D9716D31AEF5}">
      <dgm:prSet phldrT="[Текст]" custT="1"/>
      <dgm:spPr/>
      <dgm:t>
        <a:bodyPr/>
        <a:lstStyle/>
        <a:p>
          <a:r>
            <a:rPr lang="ru-RU" sz="1600" b="1" dirty="0" smtClean="0">
              <a:effectLst>
                <a:outerShdw blurRad="38100" dist="38100" dir="2700000" algn="tl">
                  <a:srgbClr val="000000">
                    <a:alpha val="43137"/>
                  </a:srgbClr>
                </a:outerShdw>
              </a:effectLst>
              <a:latin typeface="Arial" pitchFamily="34" charset="0"/>
              <a:cs typeface="Arial" pitchFamily="34" charset="0"/>
            </a:rPr>
            <a:t>ОБРАБОТКА, НАКОПЛЕНИЕ</a:t>
          </a:r>
          <a:endParaRPr lang="ru-RU" sz="1600" b="1" dirty="0">
            <a:effectLst>
              <a:outerShdw blurRad="38100" dist="38100" dir="2700000" algn="tl">
                <a:srgbClr val="000000">
                  <a:alpha val="43137"/>
                </a:srgbClr>
              </a:outerShdw>
            </a:effectLst>
            <a:latin typeface="Arial" pitchFamily="34" charset="0"/>
            <a:cs typeface="Arial" pitchFamily="34" charset="0"/>
          </a:endParaRPr>
        </a:p>
      </dgm:t>
    </dgm:pt>
    <dgm:pt modelId="{177D7EFF-23AB-41D1-81BF-1595BAAEF14D}" type="parTrans" cxnId="{B91E1D6F-06BF-41A4-B23B-20B459160E5D}">
      <dgm:prSet/>
      <dgm:spPr/>
      <dgm:t>
        <a:bodyPr/>
        <a:lstStyle/>
        <a:p>
          <a:endParaRPr lang="ru-RU"/>
        </a:p>
      </dgm:t>
    </dgm:pt>
    <dgm:pt modelId="{34C81BB5-9D8A-4F6B-850B-477C42E98520}" type="sibTrans" cxnId="{B91E1D6F-06BF-41A4-B23B-20B459160E5D}">
      <dgm:prSet/>
      <dgm:spPr/>
      <dgm:t>
        <a:bodyPr/>
        <a:lstStyle/>
        <a:p>
          <a:endParaRPr lang="ru-RU"/>
        </a:p>
      </dgm:t>
    </dgm:pt>
    <dgm:pt modelId="{45D0A229-354A-488F-8E2C-F40F2F01FA7F}">
      <dgm:prSet phldrT="[Текст]" custT="1"/>
      <dgm:spPr/>
      <dgm:t>
        <a:bodyPr/>
        <a:lstStyle/>
        <a:p>
          <a:r>
            <a:rPr lang="ru-RU" sz="1600" b="1" dirty="0" smtClean="0">
              <a:effectLst>
                <a:outerShdw blurRad="38100" dist="38100" dir="2700000" algn="tl">
                  <a:srgbClr val="000000">
                    <a:alpha val="43137"/>
                  </a:srgbClr>
                </a:outerShdw>
              </a:effectLst>
              <a:latin typeface="Arial" pitchFamily="34" charset="0"/>
              <a:cs typeface="Arial" pitchFamily="34" charset="0"/>
            </a:rPr>
            <a:t>ФОРМИРОВАНИЕ</a:t>
          </a:r>
        </a:p>
        <a:p>
          <a:r>
            <a:rPr lang="ru-RU" sz="1600" b="1" dirty="0" smtClean="0">
              <a:effectLst>
                <a:outerShdw blurRad="38100" dist="38100" dir="2700000" algn="tl">
                  <a:srgbClr val="000000">
                    <a:alpha val="43137"/>
                  </a:srgbClr>
                </a:outerShdw>
              </a:effectLst>
              <a:latin typeface="Arial" pitchFamily="34" charset="0"/>
              <a:cs typeface="Arial" pitchFamily="34" charset="0"/>
            </a:rPr>
            <a:t>УПРАВЛЕНЧЕКОГО</a:t>
          </a:r>
        </a:p>
        <a:p>
          <a:r>
            <a:rPr lang="ru-RU" sz="1600" b="1" dirty="0" smtClean="0">
              <a:effectLst>
                <a:outerShdw blurRad="38100" dist="38100" dir="2700000" algn="tl">
                  <a:srgbClr val="000000">
                    <a:alpha val="43137"/>
                  </a:srgbClr>
                </a:outerShdw>
              </a:effectLst>
              <a:latin typeface="Arial" pitchFamily="34" charset="0"/>
              <a:cs typeface="Arial" pitchFamily="34" charset="0"/>
            </a:rPr>
            <a:t>РЕШЕНИЯ</a:t>
          </a:r>
          <a:endParaRPr lang="ru-RU" sz="1600" b="1" dirty="0">
            <a:effectLst>
              <a:outerShdw blurRad="38100" dist="38100" dir="2700000" algn="tl">
                <a:srgbClr val="000000">
                  <a:alpha val="43137"/>
                </a:srgbClr>
              </a:outerShdw>
            </a:effectLst>
            <a:latin typeface="Arial" pitchFamily="34" charset="0"/>
            <a:cs typeface="Arial" pitchFamily="34" charset="0"/>
          </a:endParaRPr>
        </a:p>
      </dgm:t>
    </dgm:pt>
    <dgm:pt modelId="{6FB0DEDD-055A-47FE-8B51-78FCAB064950}" type="parTrans" cxnId="{69247F78-0D1A-4BBD-A43D-56069B00AA6B}">
      <dgm:prSet/>
      <dgm:spPr/>
      <dgm:t>
        <a:bodyPr/>
        <a:lstStyle/>
        <a:p>
          <a:endParaRPr lang="ru-RU"/>
        </a:p>
      </dgm:t>
    </dgm:pt>
    <dgm:pt modelId="{34836CFC-9A10-4AB1-91D0-C51B116BA788}" type="sibTrans" cxnId="{69247F78-0D1A-4BBD-A43D-56069B00AA6B}">
      <dgm:prSet/>
      <dgm:spPr/>
      <dgm:t>
        <a:bodyPr/>
        <a:lstStyle/>
        <a:p>
          <a:endParaRPr lang="ru-RU"/>
        </a:p>
      </dgm:t>
    </dgm:pt>
    <dgm:pt modelId="{71826D1E-C054-493D-9356-C58AA6280D5F}">
      <dgm:prSet phldrT="[Текст]" custT="1"/>
      <dgm:spPr/>
      <dgm:t>
        <a:bodyPr/>
        <a:lstStyle/>
        <a:p>
          <a:r>
            <a:rPr lang="ru-RU" sz="1600" b="1" dirty="0" smtClean="0">
              <a:effectLst>
                <a:outerShdw blurRad="38100" dist="38100" dir="2700000" algn="tl">
                  <a:srgbClr val="000000">
                    <a:alpha val="43137"/>
                  </a:srgbClr>
                </a:outerShdw>
              </a:effectLst>
              <a:latin typeface="Arial" pitchFamily="34" charset="0"/>
              <a:cs typeface="Arial" pitchFamily="34" charset="0"/>
            </a:rPr>
            <a:t>ОТОБРАЖЕНИЕ</a:t>
          </a:r>
          <a:endParaRPr lang="ru-RU" sz="1600" b="1" dirty="0">
            <a:effectLst>
              <a:outerShdw blurRad="38100" dist="38100" dir="2700000" algn="tl">
                <a:srgbClr val="000000">
                  <a:alpha val="43137"/>
                </a:srgbClr>
              </a:outerShdw>
            </a:effectLst>
            <a:latin typeface="Arial" pitchFamily="34" charset="0"/>
            <a:cs typeface="Arial" pitchFamily="34" charset="0"/>
          </a:endParaRPr>
        </a:p>
      </dgm:t>
    </dgm:pt>
    <dgm:pt modelId="{475DD93B-AD9A-4B94-AE9C-0934F7723149}" type="parTrans" cxnId="{46D314D1-E584-4C18-A781-A9A0A86FBE58}">
      <dgm:prSet/>
      <dgm:spPr/>
      <dgm:t>
        <a:bodyPr/>
        <a:lstStyle/>
        <a:p>
          <a:endParaRPr lang="ru-RU"/>
        </a:p>
      </dgm:t>
    </dgm:pt>
    <dgm:pt modelId="{243AD093-1A78-48EB-921D-5FB062407C82}" type="sibTrans" cxnId="{46D314D1-E584-4C18-A781-A9A0A86FBE58}">
      <dgm:prSet/>
      <dgm:spPr/>
      <dgm:t>
        <a:bodyPr/>
        <a:lstStyle/>
        <a:p>
          <a:endParaRPr lang="ru-RU"/>
        </a:p>
      </dgm:t>
    </dgm:pt>
    <dgm:pt modelId="{222588E5-E717-4A71-A6FF-76FC00797265}">
      <dgm:prSet phldrT="[Текст]" custT="1"/>
      <dgm:spPr/>
      <dgm:t>
        <a:bodyPr/>
        <a:lstStyle/>
        <a:p>
          <a:endParaRPr lang="ru-RU" sz="1600" dirty="0">
            <a:latin typeface="Arial" pitchFamily="34" charset="0"/>
            <a:cs typeface="Arial" pitchFamily="34" charset="0"/>
          </a:endParaRPr>
        </a:p>
      </dgm:t>
    </dgm:pt>
    <dgm:pt modelId="{1032A19C-E15A-4350-8A6E-E1719FE42253}" type="parTrans" cxnId="{13A1E14A-3147-48B7-BF77-774DDACF80E4}">
      <dgm:prSet/>
      <dgm:spPr/>
      <dgm:t>
        <a:bodyPr/>
        <a:lstStyle/>
        <a:p>
          <a:endParaRPr lang="ru-RU"/>
        </a:p>
      </dgm:t>
    </dgm:pt>
    <dgm:pt modelId="{69C88615-89A4-49FC-9DEF-8B73575A6F82}" type="sibTrans" cxnId="{13A1E14A-3147-48B7-BF77-774DDACF80E4}">
      <dgm:prSet/>
      <dgm:spPr/>
      <dgm:t>
        <a:bodyPr/>
        <a:lstStyle/>
        <a:p>
          <a:endParaRPr lang="ru-RU"/>
        </a:p>
      </dgm:t>
    </dgm:pt>
    <dgm:pt modelId="{006E8D92-67DE-4E73-82B8-C3BD75F5FD1F}">
      <dgm:prSet phldrT="[Текст]" custT="1"/>
      <dgm:spPr/>
      <dgm:t>
        <a:bodyPr/>
        <a:lstStyle/>
        <a:p>
          <a:r>
            <a:rPr lang="ru-RU" sz="1600" b="1" dirty="0" smtClean="0">
              <a:effectLst>
                <a:outerShdw blurRad="38100" dist="38100" dir="2700000" algn="tl">
                  <a:srgbClr val="000000">
                    <a:alpha val="43137"/>
                  </a:srgbClr>
                </a:outerShdw>
              </a:effectLst>
              <a:latin typeface="Arial" pitchFamily="34" charset="0"/>
              <a:cs typeface="Arial" pitchFamily="34" charset="0"/>
            </a:rPr>
            <a:t>РЕГИСТРАЦИЯ ДАННЫХ</a:t>
          </a:r>
          <a:endParaRPr lang="ru-RU" sz="1600" b="1" dirty="0">
            <a:effectLst>
              <a:outerShdw blurRad="38100" dist="38100" dir="2700000" algn="tl">
                <a:srgbClr val="000000">
                  <a:alpha val="43137"/>
                </a:srgbClr>
              </a:outerShdw>
            </a:effectLst>
            <a:latin typeface="Arial" pitchFamily="34" charset="0"/>
            <a:cs typeface="Arial" pitchFamily="34" charset="0"/>
          </a:endParaRPr>
        </a:p>
      </dgm:t>
    </dgm:pt>
    <dgm:pt modelId="{D98EB10D-D968-41D4-A2CE-0BE8635CE743}" type="parTrans" cxnId="{A41EFD70-7353-4206-83B7-F67895A0F44E}">
      <dgm:prSet/>
      <dgm:spPr/>
      <dgm:t>
        <a:bodyPr/>
        <a:lstStyle/>
        <a:p>
          <a:endParaRPr lang="ru-RU"/>
        </a:p>
      </dgm:t>
    </dgm:pt>
    <dgm:pt modelId="{A712652B-0CFE-4FA3-8329-D561F5796953}" type="sibTrans" cxnId="{A41EFD70-7353-4206-83B7-F67895A0F44E}">
      <dgm:prSet/>
      <dgm:spPr/>
      <dgm:t>
        <a:bodyPr/>
        <a:lstStyle/>
        <a:p>
          <a:endParaRPr lang="ru-RU"/>
        </a:p>
      </dgm:t>
    </dgm:pt>
    <dgm:pt modelId="{6CBA002D-934F-4763-A02A-0D79577F0B16}">
      <dgm:prSet phldrT="[Текст]" custT="1"/>
      <dgm:spPr/>
      <dgm:t>
        <a:bodyPr/>
        <a:lstStyle/>
        <a:p>
          <a:r>
            <a:rPr lang="ru-RU" sz="1600" b="1" dirty="0" smtClean="0">
              <a:effectLst>
                <a:outerShdw blurRad="38100" dist="38100" dir="2700000" algn="tl">
                  <a:srgbClr val="000000">
                    <a:alpha val="43137"/>
                  </a:srgbClr>
                </a:outerShdw>
              </a:effectLst>
              <a:latin typeface="Arial" pitchFamily="34" charset="0"/>
              <a:cs typeface="Arial" pitchFamily="34" charset="0"/>
            </a:rPr>
            <a:t>ПЕРЕДАЧА,</a:t>
          </a:r>
          <a:endParaRPr lang="ru-RU" sz="1600" b="1" dirty="0">
            <a:effectLst>
              <a:outerShdw blurRad="38100" dist="38100" dir="2700000" algn="tl">
                <a:srgbClr val="000000">
                  <a:alpha val="43137"/>
                </a:srgbClr>
              </a:outerShdw>
            </a:effectLst>
            <a:latin typeface="Arial" pitchFamily="34" charset="0"/>
            <a:cs typeface="Arial" pitchFamily="34" charset="0"/>
          </a:endParaRPr>
        </a:p>
      </dgm:t>
    </dgm:pt>
    <dgm:pt modelId="{86C9EEBD-2252-478C-AF13-8C2328C181B1}" type="parTrans" cxnId="{B6883B1F-C0B4-42A5-9953-AFEAAE642ED5}">
      <dgm:prSet/>
      <dgm:spPr/>
      <dgm:t>
        <a:bodyPr/>
        <a:lstStyle/>
        <a:p>
          <a:endParaRPr lang="ru-RU"/>
        </a:p>
      </dgm:t>
    </dgm:pt>
    <dgm:pt modelId="{0FCAB85F-1D8C-40B8-9A68-A7A84A52A846}" type="sibTrans" cxnId="{B6883B1F-C0B4-42A5-9953-AFEAAE642ED5}">
      <dgm:prSet/>
      <dgm:spPr/>
      <dgm:t>
        <a:bodyPr/>
        <a:lstStyle/>
        <a:p>
          <a:endParaRPr lang="ru-RU"/>
        </a:p>
      </dgm:t>
    </dgm:pt>
    <dgm:pt modelId="{B722E5B5-4D84-4E2F-825B-404BE636D97F}">
      <dgm:prSet phldrT="[Текст]" custT="1"/>
      <dgm:spPr/>
      <dgm:t>
        <a:bodyPr/>
        <a:lstStyle/>
        <a:p>
          <a:r>
            <a:rPr lang="ru-RU" sz="1600" b="1" dirty="0" smtClean="0">
              <a:effectLst>
                <a:outerShdw blurRad="38100" dist="38100" dir="2700000" algn="tl">
                  <a:srgbClr val="000000">
                    <a:alpha val="43137"/>
                  </a:srgbClr>
                </a:outerShdw>
              </a:effectLst>
              <a:latin typeface="Arial" pitchFamily="34" charset="0"/>
              <a:cs typeface="Arial" pitchFamily="34" charset="0"/>
            </a:rPr>
            <a:t>АНАЛИЗ,ПРОГНОЗ</a:t>
          </a:r>
          <a:endParaRPr lang="ru-RU" sz="1600" b="1" dirty="0">
            <a:effectLst>
              <a:outerShdw blurRad="38100" dist="38100" dir="2700000" algn="tl">
                <a:srgbClr val="000000">
                  <a:alpha val="43137"/>
                </a:srgbClr>
              </a:outerShdw>
            </a:effectLst>
            <a:latin typeface="Arial" pitchFamily="34" charset="0"/>
            <a:cs typeface="Arial" pitchFamily="34" charset="0"/>
          </a:endParaRPr>
        </a:p>
      </dgm:t>
    </dgm:pt>
    <dgm:pt modelId="{D8C19246-18AB-4D09-B817-9D66E4AF82CB}" type="parTrans" cxnId="{0E64C881-BEC8-4A91-A957-235F9A15E569}">
      <dgm:prSet/>
      <dgm:spPr/>
      <dgm:t>
        <a:bodyPr/>
        <a:lstStyle/>
        <a:p>
          <a:endParaRPr lang="ru-RU"/>
        </a:p>
      </dgm:t>
    </dgm:pt>
    <dgm:pt modelId="{28E6FFF2-59BB-48B0-BA9D-BDFED50B3C63}" type="sibTrans" cxnId="{0E64C881-BEC8-4A91-A957-235F9A15E569}">
      <dgm:prSet/>
      <dgm:spPr/>
      <dgm:t>
        <a:bodyPr/>
        <a:lstStyle/>
        <a:p>
          <a:endParaRPr lang="ru-RU"/>
        </a:p>
      </dgm:t>
    </dgm:pt>
    <dgm:pt modelId="{B8945FD6-5324-4E8D-8E74-31E798C60EE3}">
      <dgm:prSet phldrT="[Текст]" custT="1"/>
      <dgm:spPr/>
      <dgm:t>
        <a:bodyPr/>
        <a:lstStyle/>
        <a:p>
          <a:r>
            <a:rPr lang="ru-RU" sz="1600" b="1" dirty="0" smtClean="0">
              <a:effectLst>
                <a:outerShdw blurRad="38100" dist="38100" dir="2700000" algn="tl">
                  <a:srgbClr val="000000">
                    <a:alpha val="43137"/>
                  </a:srgbClr>
                </a:outerShdw>
              </a:effectLst>
              <a:latin typeface="Arial" pitchFamily="34" charset="0"/>
              <a:cs typeface="Arial" pitchFamily="34" charset="0"/>
            </a:rPr>
            <a:t>РЕГИСТРАЦИЯ ИНФОРМАЦИИ</a:t>
          </a:r>
          <a:endParaRPr lang="ru-RU" sz="1600" b="1" dirty="0">
            <a:effectLst>
              <a:outerShdw blurRad="38100" dist="38100" dir="2700000" algn="tl">
                <a:srgbClr val="000000">
                  <a:alpha val="43137"/>
                </a:srgbClr>
              </a:outerShdw>
            </a:effectLst>
            <a:latin typeface="Arial" pitchFamily="34" charset="0"/>
            <a:cs typeface="Arial" pitchFamily="34" charset="0"/>
          </a:endParaRPr>
        </a:p>
      </dgm:t>
    </dgm:pt>
    <dgm:pt modelId="{2B14D349-174D-42BB-A05E-35E9C553D8D7}" type="parTrans" cxnId="{CEA17E8B-59CC-482A-B048-295E5B42ED26}">
      <dgm:prSet/>
      <dgm:spPr/>
      <dgm:t>
        <a:bodyPr/>
        <a:lstStyle/>
        <a:p>
          <a:endParaRPr lang="ru-RU"/>
        </a:p>
      </dgm:t>
    </dgm:pt>
    <dgm:pt modelId="{1EB458D6-383E-4D51-B59F-F92D179E2964}" type="sibTrans" cxnId="{CEA17E8B-59CC-482A-B048-295E5B42ED26}">
      <dgm:prSet/>
      <dgm:spPr/>
      <dgm:t>
        <a:bodyPr/>
        <a:lstStyle/>
        <a:p>
          <a:endParaRPr lang="ru-RU"/>
        </a:p>
      </dgm:t>
    </dgm:pt>
    <dgm:pt modelId="{1B239EE5-459D-493B-95D7-A0DFC6608BA9}">
      <dgm:prSet phldrT="[Текст]" custT="1"/>
      <dgm:spPr/>
      <dgm:t>
        <a:bodyPr/>
        <a:lstStyle/>
        <a:p>
          <a:r>
            <a:rPr lang="ru-RU" sz="1600" b="1" dirty="0" smtClean="0">
              <a:effectLst>
                <a:outerShdw blurRad="38100" dist="38100" dir="2700000" algn="tl">
                  <a:srgbClr val="000000">
                    <a:alpha val="43137"/>
                  </a:srgbClr>
                </a:outerShdw>
              </a:effectLst>
              <a:latin typeface="Arial" pitchFamily="34" charset="0"/>
              <a:cs typeface="Arial" pitchFamily="34" charset="0"/>
            </a:rPr>
            <a:t>ВВОД ДАННЫХ</a:t>
          </a:r>
          <a:endParaRPr lang="ru-RU" sz="1600" b="1" dirty="0">
            <a:effectLst>
              <a:outerShdw blurRad="38100" dist="38100" dir="2700000" algn="tl">
                <a:srgbClr val="000000">
                  <a:alpha val="43137"/>
                </a:srgbClr>
              </a:outerShdw>
            </a:effectLst>
            <a:latin typeface="Arial" pitchFamily="34" charset="0"/>
            <a:cs typeface="Arial" pitchFamily="34" charset="0"/>
          </a:endParaRPr>
        </a:p>
      </dgm:t>
    </dgm:pt>
    <dgm:pt modelId="{432F743C-6252-4C37-9981-0AD5D9CBC85B}" type="parTrans" cxnId="{8EA97A2F-7B6B-43FA-97CD-95AEBC2CA101}">
      <dgm:prSet/>
      <dgm:spPr/>
      <dgm:t>
        <a:bodyPr/>
        <a:lstStyle/>
        <a:p>
          <a:endParaRPr lang="ru-RU"/>
        </a:p>
      </dgm:t>
    </dgm:pt>
    <dgm:pt modelId="{6724F1F8-6C98-48DD-A063-A8ABD4D12681}" type="sibTrans" cxnId="{8EA97A2F-7B6B-43FA-97CD-95AEBC2CA101}">
      <dgm:prSet/>
      <dgm:spPr/>
      <dgm:t>
        <a:bodyPr/>
        <a:lstStyle/>
        <a:p>
          <a:endParaRPr lang="ru-RU"/>
        </a:p>
      </dgm:t>
    </dgm:pt>
    <dgm:pt modelId="{AFF6473F-FBBC-4100-A79D-E10649CEEED1}">
      <dgm:prSet phldrT="[Текст]" custT="1"/>
      <dgm:spPr/>
      <dgm:t>
        <a:bodyPr/>
        <a:lstStyle/>
        <a:p>
          <a:r>
            <a:rPr lang="ru-RU" sz="1600" b="1" dirty="0" smtClean="0">
              <a:effectLst>
                <a:outerShdw blurRad="38100" dist="38100" dir="2700000" algn="tl">
                  <a:srgbClr val="000000">
                    <a:alpha val="43137"/>
                  </a:srgbClr>
                </a:outerShdw>
              </a:effectLst>
              <a:latin typeface="Arial" pitchFamily="34" charset="0"/>
              <a:cs typeface="Arial" pitchFamily="34" charset="0"/>
            </a:rPr>
            <a:t>КОНТРОЛЬ</a:t>
          </a:r>
          <a:endParaRPr lang="ru-RU" sz="1600" b="1" dirty="0">
            <a:effectLst>
              <a:outerShdw blurRad="38100" dist="38100" dir="2700000" algn="tl">
                <a:srgbClr val="000000">
                  <a:alpha val="43137"/>
                </a:srgbClr>
              </a:outerShdw>
            </a:effectLst>
            <a:latin typeface="Arial" pitchFamily="34" charset="0"/>
            <a:cs typeface="Arial" pitchFamily="34" charset="0"/>
          </a:endParaRPr>
        </a:p>
      </dgm:t>
    </dgm:pt>
    <dgm:pt modelId="{16494C29-F1DA-417A-B96C-4ADF97115C50}" type="parTrans" cxnId="{E51084F2-3B65-4A74-BEE5-7A96F9E0DCC0}">
      <dgm:prSet/>
      <dgm:spPr/>
      <dgm:t>
        <a:bodyPr/>
        <a:lstStyle/>
        <a:p>
          <a:endParaRPr lang="ru-RU"/>
        </a:p>
      </dgm:t>
    </dgm:pt>
    <dgm:pt modelId="{B02826BF-693E-4D3E-BAD6-93712E237A66}" type="sibTrans" cxnId="{E51084F2-3B65-4A74-BEE5-7A96F9E0DCC0}">
      <dgm:prSet/>
      <dgm:spPr/>
      <dgm:t>
        <a:bodyPr/>
        <a:lstStyle/>
        <a:p>
          <a:endParaRPr lang="ru-RU"/>
        </a:p>
      </dgm:t>
    </dgm:pt>
    <dgm:pt modelId="{9911C91D-8319-459E-8827-A96F39E52898}" type="pres">
      <dgm:prSet presAssocID="{2FDD48C9-FB68-45FF-B30E-2BD5116B6785}" presName="Name0" presStyleCnt="0">
        <dgm:presLayoutVars>
          <dgm:dir/>
          <dgm:animLvl val="lvl"/>
          <dgm:resizeHandles val="exact"/>
        </dgm:presLayoutVars>
      </dgm:prSet>
      <dgm:spPr/>
      <dgm:t>
        <a:bodyPr/>
        <a:lstStyle/>
        <a:p>
          <a:endParaRPr lang="ru-RU"/>
        </a:p>
      </dgm:t>
    </dgm:pt>
    <dgm:pt modelId="{9508A941-2B82-4CD2-B3A2-FECCEA7596D3}" type="pres">
      <dgm:prSet presAssocID="{2FDD48C9-FB68-45FF-B30E-2BD5116B6785}" presName="tSp" presStyleCnt="0"/>
      <dgm:spPr/>
    </dgm:pt>
    <dgm:pt modelId="{85F1E62E-C6B1-49A2-AE09-D49A3A39A568}" type="pres">
      <dgm:prSet presAssocID="{2FDD48C9-FB68-45FF-B30E-2BD5116B6785}" presName="bSp" presStyleCnt="0"/>
      <dgm:spPr/>
    </dgm:pt>
    <dgm:pt modelId="{1F302D51-B2B7-4557-96BA-E6E1B603B41A}" type="pres">
      <dgm:prSet presAssocID="{2FDD48C9-FB68-45FF-B30E-2BD5116B6785}" presName="process" presStyleCnt="0"/>
      <dgm:spPr/>
    </dgm:pt>
    <dgm:pt modelId="{12F55680-6518-492D-BC5E-BE8D35D2B6D7}" type="pres">
      <dgm:prSet presAssocID="{1D974CC5-651F-460C-949A-1F49FC493ADB}" presName="composite1" presStyleCnt="0"/>
      <dgm:spPr/>
    </dgm:pt>
    <dgm:pt modelId="{97F575DD-6D15-4DDF-A63F-D037AA206B7C}" type="pres">
      <dgm:prSet presAssocID="{1D974CC5-651F-460C-949A-1F49FC493ADB}" presName="dummyNode1" presStyleLbl="node1" presStyleIdx="0" presStyleCnt="3"/>
      <dgm:spPr/>
    </dgm:pt>
    <dgm:pt modelId="{4A9BE337-5F31-4A6F-8A1C-5DCDCDAE4856}" type="pres">
      <dgm:prSet presAssocID="{1D974CC5-651F-460C-949A-1F49FC493ADB}" presName="childNode1" presStyleLbl="bgAcc1" presStyleIdx="0" presStyleCnt="3" custScaleX="122149">
        <dgm:presLayoutVars>
          <dgm:bulletEnabled val="1"/>
        </dgm:presLayoutVars>
      </dgm:prSet>
      <dgm:spPr/>
      <dgm:t>
        <a:bodyPr/>
        <a:lstStyle/>
        <a:p>
          <a:endParaRPr lang="ru-RU"/>
        </a:p>
      </dgm:t>
    </dgm:pt>
    <dgm:pt modelId="{2BC0AD6B-5EA7-4922-8C84-A0BAAF3076A0}" type="pres">
      <dgm:prSet presAssocID="{1D974CC5-651F-460C-949A-1F49FC493ADB}" presName="childNode1tx" presStyleLbl="bgAcc1" presStyleIdx="0" presStyleCnt="3">
        <dgm:presLayoutVars>
          <dgm:bulletEnabled val="1"/>
        </dgm:presLayoutVars>
      </dgm:prSet>
      <dgm:spPr/>
      <dgm:t>
        <a:bodyPr/>
        <a:lstStyle/>
        <a:p>
          <a:endParaRPr lang="ru-RU"/>
        </a:p>
      </dgm:t>
    </dgm:pt>
    <dgm:pt modelId="{BE323833-00FE-4274-BC40-FA14064B7C6D}" type="pres">
      <dgm:prSet presAssocID="{1D974CC5-651F-460C-949A-1F49FC493ADB}" presName="parentNode1" presStyleLbl="node1" presStyleIdx="0" presStyleCnt="3">
        <dgm:presLayoutVars>
          <dgm:chMax val="1"/>
          <dgm:bulletEnabled val="1"/>
        </dgm:presLayoutVars>
      </dgm:prSet>
      <dgm:spPr/>
      <dgm:t>
        <a:bodyPr/>
        <a:lstStyle/>
        <a:p>
          <a:endParaRPr lang="ru-RU"/>
        </a:p>
      </dgm:t>
    </dgm:pt>
    <dgm:pt modelId="{6779CB52-6841-43A9-B250-AEDEE20CAAD8}" type="pres">
      <dgm:prSet presAssocID="{1D974CC5-651F-460C-949A-1F49FC493ADB}" presName="connSite1" presStyleCnt="0"/>
      <dgm:spPr/>
    </dgm:pt>
    <dgm:pt modelId="{77A17BDE-680F-4DCB-BA6D-0F3CC04ECB0D}" type="pres">
      <dgm:prSet presAssocID="{7B095B57-622B-484C-AF3C-4EF1812795E3}" presName="Name9" presStyleLbl="sibTrans2D1" presStyleIdx="0" presStyleCnt="2"/>
      <dgm:spPr/>
      <dgm:t>
        <a:bodyPr/>
        <a:lstStyle/>
        <a:p>
          <a:endParaRPr lang="ru-RU"/>
        </a:p>
      </dgm:t>
    </dgm:pt>
    <dgm:pt modelId="{42E064BF-24DE-44C6-8546-8E4AE436858E}" type="pres">
      <dgm:prSet presAssocID="{1A344DCF-F8EF-4F6D-B924-54434A4B8C0D}" presName="composite2" presStyleCnt="0"/>
      <dgm:spPr/>
    </dgm:pt>
    <dgm:pt modelId="{D2681D33-005A-4525-9D94-D31A9653DD2B}" type="pres">
      <dgm:prSet presAssocID="{1A344DCF-F8EF-4F6D-B924-54434A4B8C0D}" presName="dummyNode2" presStyleLbl="node1" presStyleIdx="0" presStyleCnt="3"/>
      <dgm:spPr/>
    </dgm:pt>
    <dgm:pt modelId="{C7CE3C02-DB63-4333-9E24-0954B6D54B83}" type="pres">
      <dgm:prSet presAssocID="{1A344DCF-F8EF-4F6D-B924-54434A4B8C0D}" presName="childNode2" presStyleLbl="bgAcc1" presStyleIdx="1" presStyleCnt="3" custScaleX="125965" custScaleY="128379">
        <dgm:presLayoutVars>
          <dgm:bulletEnabled val="1"/>
        </dgm:presLayoutVars>
      </dgm:prSet>
      <dgm:spPr/>
      <dgm:t>
        <a:bodyPr/>
        <a:lstStyle/>
        <a:p>
          <a:endParaRPr lang="ru-RU"/>
        </a:p>
      </dgm:t>
    </dgm:pt>
    <dgm:pt modelId="{F90A476F-E226-40DD-9C3B-F9D63B673DF1}" type="pres">
      <dgm:prSet presAssocID="{1A344DCF-F8EF-4F6D-B924-54434A4B8C0D}" presName="childNode2tx" presStyleLbl="bgAcc1" presStyleIdx="1" presStyleCnt="3">
        <dgm:presLayoutVars>
          <dgm:bulletEnabled val="1"/>
        </dgm:presLayoutVars>
      </dgm:prSet>
      <dgm:spPr/>
      <dgm:t>
        <a:bodyPr/>
        <a:lstStyle/>
        <a:p>
          <a:endParaRPr lang="ru-RU"/>
        </a:p>
      </dgm:t>
    </dgm:pt>
    <dgm:pt modelId="{80EA1DC4-1F01-4C38-9266-7219768DA196}" type="pres">
      <dgm:prSet presAssocID="{1A344DCF-F8EF-4F6D-B924-54434A4B8C0D}" presName="parentNode2" presStyleLbl="node1" presStyleIdx="1" presStyleCnt="3">
        <dgm:presLayoutVars>
          <dgm:chMax val="0"/>
          <dgm:bulletEnabled val="1"/>
        </dgm:presLayoutVars>
      </dgm:prSet>
      <dgm:spPr/>
      <dgm:t>
        <a:bodyPr/>
        <a:lstStyle/>
        <a:p>
          <a:endParaRPr lang="ru-RU"/>
        </a:p>
      </dgm:t>
    </dgm:pt>
    <dgm:pt modelId="{0C732843-B6C9-4CDB-BAF9-D81D5254EC60}" type="pres">
      <dgm:prSet presAssocID="{1A344DCF-F8EF-4F6D-B924-54434A4B8C0D}" presName="connSite2" presStyleCnt="0"/>
      <dgm:spPr/>
    </dgm:pt>
    <dgm:pt modelId="{B46E48DD-CA24-4767-9B1E-1666E0F33C56}" type="pres">
      <dgm:prSet presAssocID="{D488C762-442F-4BE6-BA42-E3CE7ED9405E}" presName="Name18" presStyleLbl="sibTrans2D1" presStyleIdx="1" presStyleCnt="2"/>
      <dgm:spPr/>
      <dgm:t>
        <a:bodyPr/>
        <a:lstStyle/>
        <a:p>
          <a:endParaRPr lang="ru-RU"/>
        </a:p>
      </dgm:t>
    </dgm:pt>
    <dgm:pt modelId="{117D0814-9328-48AA-AF04-E9F88FC24831}" type="pres">
      <dgm:prSet presAssocID="{45D0A229-354A-488F-8E2C-F40F2F01FA7F}" presName="composite1" presStyleCnt="0"/>
      <dgm:spPr/>
    </dgm:pt>
    <dgm:pt modelId="{0D3081BF-75F3-49E6-A099-724B11B55137}" type="pres">
      <dgm:prSet presAssocID="{45D0A229-354A-488F-8E2C-F40F2F01FA7F}" presName="dummyNode1" presStyleLbl="node1" presStyleIdx="1" presStyleCnt="3"/>
      <dgm:spPr/>
    </dgm:pt>
    <dgm:pt modelId="{3F23AC74-8490-4976-9ECA-AF6B260AE55A}" type="pres">
      <dgm:prSet presAssocID="{45D0A229-354A-488F-8E2C-F40F2F01FA7F}" presName="childNode1" presStyleLbl="bgAcc1" presStyleIdx="2" presStyleCnt="3" custScaleX="122690">
        <dgm:presLayoutVars>
          <dgm:bulletEnabled val="1"/>
        </dgm:presLayoutVars>
      </dgm:prSet>
      <dgm:spPr/>
      <dgm:t>
        <a:bodyPr/>
        <a:lstStyle/>
        <a:p>
          <a:endParaRPr lang="ru-RU"/>
        </a:p>
      </dgm:t>
    </dgm:pt>
    <dgm:pt modelId="{A3BFF367-18E1-4CD2-A7DE-0A9356F1AF16}" type="pres">
      <dgm:prSet presAssocID="{45D0A229-354A-488F-8E2C-F40F2F01FA7F}" presName="childNode1tx" presStyleLbl="bgAcc1" presStyleIdx="2" presStyleCnt="3">
        <dgm:presLayoutVars>
          <dgm:bulletEnabled val="1"/>
        </dgm:presLayoutVars>
      </dgm:prSet>
      <dgm:spPr/>
      <dgm:t>
        <a:bodyPr/>
        <a:lstStyle/>
        <a:p>
          <a:endParaRPr lang="ru-RU"/>
        </a:p>
      </dgm:t>
    </dgm:pt>
    <dgm:pt modelId="{AA9E607F-38FB-4C2F-A2FC-48191D8F6795}" type="pres">
      <dgm:prSet presAssocID="{45D0A229-354A-488F-8E2C-F40F2F01FA7F}" presName="parentNode1" presStyleLbl="node1" presStyleIdx="2" presStyleCnt="3" custScaleX="130997" custScaleY="129479" custLinFactNeighborX="13737" custLinFactNeighborY="-1074">
        <dgm:presLayoutVars>
          <dgm:chMax val="1"/>
          <dgm:bulletEnabled val="1"/>
        </dgm:presLayoutVars>
      </dgm:prSet>
      <dgm:spPr/>
      <dgm:t>
        <a:bodyPr/>
        <a:lstStyle/>
        <a:p>
          <a:endParaRPr lang="ru-RU"/>
        </a:p>
      </dgm:t>
    </dgm:pt>
    <dgm:pt modelId="{76E4E822-9BAA-411F-BDBA-F9540B236768}" type="pres">
      <dgm:prSet presAssocID="{45D0A229-354A-488F-8E2C-F40F2F01FA7F}" presName="connSite1" presStyleCnt="0"/>
      <dgm:spPr/>
    </dgm:pt>
  </dgm:ptLst>
  <dgm:cxnLst>
    <dgm:cxn modelId="{B306FC86-1BD1-4B91-A5FA-72E39B6ACDC1}" type="presOf" srcId="{71826D1E-C054-493D-9356-C58AA6280D5F}" destId="{3F23AC74-8490-4976-9ECA-AF6B260AE55A}" srcOrd="0" destOrd="0" presId="urn:microsoft.com/office/officeart/2005/8/layout/hProcess4"/>
    <dgm:cxn modelId="{4EE8C87E-F99B-4688-AF22-9BD6B62B1FEC}" type="presOf" srcId="{006E8D92-67DE-4E73-82B8-C3BD75F5FD1F}" destId="{F90A476F-E226-40DD-9C3B-F9D63B673DF1}" srcOrd="1" destOrd="3" presId="urn:microsoft.com/office/officeart/2005/8/layout/hProcess4"/>
    <dgm:cxn modelId="{F2BB7A53-FEA9-4FF5-9243-5D87FDD8BC2F}" type="presOf" srcId="{B722E5B5-4D84-4E2F-825B-404BE636D97F}" destId="{3F23AC74-8490-4976-9ECA-AF6B260AE55A}" srcOrd="0" destOrd="1" presId="urn:microsoft.com/office/officeart/2005/8/layout/hProcess4"/>
    <dgm:cxn modelId="{8EA97A2F-7B6B-43FA-97CD-95AEBC2CA101}" srcId="{1D974CC5-651F-460C-949A-1F49FC493ADB}" destId="{1B239EE5-459D-493B-95D7-A0DFC6608BA9}" srcOrd="1" destOrd="0" parTransId="{432F743C-6252-4C37-9981-0AD5D9CBC85B}" sibTransId="{6724F1F8-6C98-48DD-A063-A8ABD4D12681}"/>
    <dgm:cxn modelId="{237EA406-E742-4EF5-8156-172B855F26C7}" type="presOf" srcId="{1D974CC5-651F-460C-949A-1F49FC493ADB}" destId="{BE323833-00FE-4274-BC40-FA14064B7C6D}" srcOrd="0" destOrd="0" presId="urn:microsoft.com/office/officeart/2005/8/layout/hProcess4"/>
    <dgm:cxn modelId="{2E829E10-5F1A-4D0F-A5B7-8817E2B188F7}" type="presOf" srcId="{AFF6473F-FBBC-4100-A79D-E10649CEEED1}" destId="{4A9BE337-5F31-4A6F-8A1C-5DCDCDAE4856}" srcOrd="0" destOrd="3" presId="urn:microsoft.com/office/officeart/2005/8/layout/hProcess4"/>
    <dgm:cxn modelId="{0264047C-A5DE-4190-9EC1-8AA90CE60EF4}" type="presOf" srcId="{A65D58C7-2B86-4AB8-AC79-15B0B4B12524}" destId="{4A9BE337-5F31-4A6F-8A1C-5DCDCDAE4856}" srcOrd="0" destOrd="0" presId="urn:microsoft.com/office/officeart/2005/8/layout/hProcess4"/>
    <dgm:cxn modelId="{D3A33C64-02F9-4E10-A439-053B8ABF097A}" type="presOf" srcId="{1B239EE5-459D-493B-95D7-A0DFC6608BA9}" destId="{4A9BE337-5F31-4A6F-8A1C-5DCDCDAE4856}" srcOrd="0" destOrd="1" presId="urn:microsoft.com/office/officeart/2005/8/layout/hProcess4"/>
    <dgm:cxn modelId="{787A1CB0-BECB-4E36-98D4-6C70587AA582}" type="presOf" srcId="{B8945FD6-5324-4E8D-8E74-31E798C60EE3}" destId="{4A9BE337-5F31-4A6F-8A1C-5DCDCDAE4856}" srcOrd="0" destOrd="2" presId="urn:microsoft.com/office/officeart/2005/8/layout/hProcess4"/>
    <dgm:cxn modelId="{D4CFB079-E327-407D-A5B6-9DF5D01A5D05}" type="presOf" srcId="{6CBA002D-934F-4763-A02A-0D79577F0B16}" destId="{C7CE3C02-DB63-4333-9E24-0954B6D54B83}" srcOrd="0" destOrd="1" presId="urn:microsoft.com/office/officeart/2005/8/layout/hProcess4"/>
    <dgm:cxn modelId="{0E64C881-BEC8-4A91-A957-235F9A15E569}" srcId="{45D0A229-354A-488F-8E2C-F40F2F01FA7F}" destId="{B722E5B5-4D84-4E2F-825B-404BE636D97F}" srcOrd="1" destOrd="0" parTransId="{D8C19246-18AB-4D09-B817-9D66E4AF82CB}" sibTransId="{28E6FFF2-59BB-48B0-BA9D-BDFED50B3C63}"/>
    <dgm:cxn modelId="{46D314D1-E584-4C18-A781-A9A0A86FBE58}" srcId="{45D0A229-354A-488F-8E2C-F40F2F01FA7F}" destId="{71826D1E-C054-493D-9356-C58AA6280D5F}" srcOrd="0" destOrd="0" parTransId="{475DD93B-AD9A-4B94-AE9C-0934F7723149}" sibTransId="{243AD093-1A78-48EB-921D-5FB062407C82}"/>
    <dgm:cxn modelId="{CEA17E8B-59CC-482A-B048-295E5B42ED26}" srcId="{1D974CC5-651F-460C-949A-1F49FC493ADB}" destId="{B8945FD6-5324-4E8D-8E74-31E798C60EE3}" srcOrd="2" destOrd="0" parTransId="{2B14D349-174D-42BB-A05E-35E9C553D8D7}" sibTransId="{1EB458D6-383E-4D51-B59F-F92D179E2964}"/>
    <dgm:cxn modelId="{A41EFD70-7353-4206-83B7-F67895A0F44E}" srcId="{1A344DCF-F8EF-4F6D-B924-54434A4B8C0D}" destId="{006E8D92-67DE-4E73-82B8-C3BD75F5FD1F}" srcOrd="3" destOrd="0" parTransId="{D98EB10D-D968-41D4-A2CE-0BE8635CE743}" sibTransId="{A712652B-0CFE-4FA3-8329-D561F5796953}"/>
    <dgm:cxn modelId="{6F964C13-12A4-4C9B-91D4-4148FB7D7D15}" type="presOf" srcId="{5ECB8B93-1B17-4CA0-B16F-D9716D31AEF5}" destId="{C7CE3C02-DB63-4333-9E24-0954B6D54B83}" srcOrd="0" destOrd="2" presId="urn:microsoft.com/office/officeart/2005/8/layout/hProcess4"/>
    <dgm:cxn modelId="{F21A220F-65C3-4239-9ED2-38F358548B48}" type="presOf" srcId="{222588E5-E717-4A71-A6FF-76FC00797265}" destId="{C7CE3C02-DB63-4333-9E24-0954B6D54B83}" srcOrd="0" destOrd="4" presId="urn:microsoft.com/office/officeart/2005/8/layout/hProcess4"/>
    <dgm:cxn modelId="{8BBBBA36-D721-4E46-BC3E-A1EEC1E240A5}" type="presOf" srcId="{5ECB8B93-1B17-4CA0-B16F-D9716D31AEF5}" destId="{F90A476F-E226-40DD-9C3B-F9D63B673DF1}" srcOrd="1" destOrd="2" presId="urn:microsoft.com/office/officeart/2005/8/layout/hProcess4"/>
    <dgm:cxn modelId="{B4B0B8D6-87EE-4A39-B830-D1D69C38DF02}" type="presOf" srcId="{222588E5-E717-4A71-A6FF-76FC00797265}" destId="{F90A476F-E226-40DD-9C3B-F9D63B673DF1}" srcOrd="1" destOrd="4" presId="urn:microsoft.com/office/officeart/2005/8/layout/hProcess4"/>
    <dgm:cxn modelId="{E51084F2-3B65-4A74-BEE5-7A96F9E0DCC0}" srcId="{1D974CC5-651F-460C-949A-1F49FC493ADB}" destId="{AFF6473F-FBBC-4100-A79D-E10649CEEED1}" srcOrd="3" destOrd="0" parTransId="{16494C29-F1DA-417A-B96C-4ADF97115C50}" sibTransId="{B02826BF-693E-4D3E-BAD6-93712E237A66}"/>
    <dgm:cxn modelId="{A41D31F8-080C-4DE9-B134-45E1E98FCBB1}" type="presOf" srcId="{D488C762-442F-4BE6-BA42-E3CE7ED9405E}" destId="{B46E48DD-CA24-4767-9B1E-1666E0F33C56}" srcOrd="0" destOrd="0" presId="urn:microsoft.com/office/officeart/2005/8/layout/hProcess4"/>
    <dgm:cxn modelId="{13A1E14A-3147-48B7-BF77-774DDACF80E4}" srcId="{1A344DCF-F8EF-4F6D-B924-54434A4B8C0D}" destId="{222588E5-E717-4A71-A6FF-76FC00797265}" srcOrd="4" destOrd="0" parTransId="{1032A19C-E15A-4350-8A6E-E1719FE42253}" sibTransId="{69C88615-89A4-49FC-9DEF-8B73575A6F82}"/>
    <dgm:cxn modelId="{52503FFF-224D-4DA2-9F67-B62710CC3640}" type="presOf" srcId="{6CBA002D-934F-4763-A02A-0D79577F0B16}" destId="{F90A476F-E226-40DD-9C3B-F9D63B673DF1}" srcOrd="1" destOrd="1" presId="urn:microsoft.com/office/officeart/2005/8/layout/hProcess4"/>
    <dgm:cxn modelId="{B5F9665B-37AE-4E45-8262-DA101E19FF63}" type="presOf" srcId="{7B095B57-622B-484C-AF3C-4EF1812795E3}" destId="{77A17BDE-680F-4DCB-BA6D-0F3CC04ECB0D}" srcOrd="0" destOrd="0" presId="urn:microsoft.com/office/officeart/2005/8/layout/hProcess4"/>
    <dgm:cxn modelId="{01452F05-6B9B-431C-9A32-AC261A7203D4}" srcId="{1D974CC5-651F-460C-949A-1F49FC493ADB}" destId="{A65D58C7-2B86-4AB8-AC79-15B0B4B12524}" srcOrd="0" destOrd="0" parTransId="{0389F8C4-0577-4039-8E03-1236B1D090C9}" sibTransId="{1CB4BAD9-17E2-4FD7-937B-4C51BC000CE8}"/>
    <dgm:cxn modelId="{664A0C7D-74DA-400B-850A-A22550470AC6}" type="presOf" srcId="{B722E5B5-4D84-4E2F-825B-404BE636D97F}" destId="{A3BFF367-18E1-4CD2-A7DE-0A9356F1AF16}" srcOrd="1" destOrd="1" presId="urn:microsoft.com/office/officeart/2005/8/layout/hProcess4"/>
    <dgm:cxn modelId="{AC3B24DB-B791-44C0-A2E5-47929AA15AB0}" type="presOf" srcId="{45D0A229-354A-488F-8E2C-F40F2F01FA7F}" destId="{AA9E607F-38FB-4C2F-A2FC-48191D8F6795}" srcOrd="0" destOrd="0" presId="urn:microsoft.com/office/officeart/2005/8/layout/hProcess4"/>
    <dgm:cxn modelId="{E713E21A-6672-48D2-9352-B2B274DFC789}" type="presOf" srcId="{B8945FD6-5324-4E8D-8E74-31E798C60EE3}" destId="{2BC0AD6B-5EA7-4922-8C84-A0BAAF3076A0}" srcOrd="1" destOrd="2" presId="urn:microsoft.com/office/officeart/2005/8/layout/hProcess4"/>
    <dgm:cxn modelId="{11B9B851-4951-4544-B936-4D5C79319669}" type="presOf" srcId="{AFF6473F-FBBC-4100-A79D-E10649CEEED1}" destId="{2BC0AD6B-5EA7-4922-8C84-A0BAAF3076A0}" srcOrd="1" destOrd="3" presId="urn:microsoft.com/office/officeart/2005/8/layout/hProcess4"/>
    <dgm:cxn modelId="{B3E3479D-0C9B-471B-BA9E-1065A840FAF8}" srcId="{2FDD48C9-FB68-45FF-B30E-2BD5116B6785}" destId="{1A344DCF-F8EF-4F6D-B924-54434A4B8C0D}" srcOrd="1" destOrd="0" parTransId="{821BCC66-B49E-408E-B6B6-6CF995CA33A7}" sibTransId="{D488C762-442F-4BE6-BA42-E3CE7ED9405E}"/>
    <dgm:cxn modelId="{B58B7DC5-9B42-4933-B0A5-9C1FDC1AEF74}" srcId="{1A344DCF-F8EF-4F6D-B924-54434A4B8C0D}" destId="{27289432-7482-4CA7-A66E-468D040656F6}" srcOrd="0" destOrd="0" parTransId="{C25D1628-D891-4E1A-BA60-AC12C1791FBA}" sibTransId="{0DA8A413-A8AF-44EE-9758-61E317F961C7}"/>
    <dgm:cxn modelId="{B91E1D6F-06BF-41A4-B23B-20B459160E5D}" srcId="{1A344DCF-F8EF-4F6D-B924-54434A4B8C0D}" destId="{5ECB8B93-1B17-4CA0-B16F-D9716D31AEF5}" srcOrd="2" destOrd="0" parTransId="{177D7EFF-23AB-41D1-81BF-1595BAAEF14D}" sibTransId="{34C81BB5-9D8A-4F6B-850B-477C42E98520}"/>
    <dgm:cxn modelId="{CB8B89CC-8F2B-45EF-820D-E1507FFB433C}" type="presOf" srcId="{2FDD48C9-FB68-45FF-B30E-2BD5116B6785}" destId="{9911C91D-8319-459E-8827-A96F39E52898}" srcOrd="0" destOrd="0" presId="urn:microsoft.com/office/officeart/2005/8/layout/hProcess4"/>
    <dgm:cxn modelId="{B38C6FA0-BA0B-4ED9-BA86-5608C3887FFD}" type="presOf" srcId="{27289432-7482-4CA7-A66E-468D040656F6}" destId="{F90A476F-E226-40DD-9C3B-F9D63B673DF1}" srcOrd="1" destOrd="0" presId="urn:microsoft.com/office/officeart/2005/8/layout/hProcess4"/>
    <dgm:cxn modelId="{2F1D21D0-292E-444E-8E8B-FDA54D3C4F75}" type="presOf" srcId="{A65D58C7-2B86-4AB8-AC79-15B0B4B12524}" destId="{2BC0AD6B-5EA7-4922-8C84-A0BAAF3076A0}" srcOrd="1" destOrd="0" presId="urn:microsoft.com/office/officeart/2005/8/layout/hProcess4"/>
    <dgm:cxn modelId="{B6883B1F-C0B4-42A5-9953-AFEAAE642ED5}" srcId="{1A344DCF-F8EF-4F6D-B924-54434A4B8C0D}" destId="{6CBA002D-934F-4763-A02A-0D79577F0B16}" srcOrd="1" destOrd="0" parTransId="{86C9EEBD-2252-478C-AF13-8C2328C181B1}" sibTransId="{0FCAB85F-1D8C-40B8-9A68-A7A84A52A846}"/>
    <dgm:cxn modelId="{AAE4CBB4-652C-43D4-83C3-32FACE7DB00D}" type="presOf" srcId="{006E8D92-67DE-4E73-82B8-C3BD75F5FD1F}" destId="{C7CE3C02-DB63-4333-9E24-0954B6D54B83}" srcOrd="0" destOrd="3" presId="urn:microsoft.com/office/officeart/2005/8/layout/hProcess4"/>
    <dgm:cxn modelId="{9B4B6BE7-5314-470E-A5F0-2042B447B63E}" type="presOf" srcId="{27289432-7482-4CA7-A66E-468D040656F6}" destId="{C7CE3C02-DB63-4333-9E24-0954B6D54B83}" srcOrd="0" destOrd="0" presId="urn:microsoft.com/office/officeart/2005/8/layout/hProcess4"/>
    <dgm:cxn modelId="{694C60A9-D77C-4A3C-BCCC-FA92E5B7E03F}" type="presOf" srcId="{71826D1E-C054-493D-9356-C58AA6280D5F}" destId="{A3BFF367-18E1-4CD2-A7DE-0A9356F1AF16}" srcOrd="1" destOrd="0" presId="urn:microsoft.com/office/officeart/2005/8/layout/hProcess4"/>
    <dgm:cxn modelId="{3AAE78AF-CFDE-4441-A5CF-57426C20F8BD}" srcId="{2FDD48C9-FB68-45FF-B30E-2BD5116B6785}" destId="{1D974CC5-651F-460C-949A-1F49FC493ADB}" srcOrd="0" destOrd="0" parTransId="{0101E3A3-BC6F-4300-A917-DDE5330F798F}" sibTransId="{7B095B57-622B-484C-AF3C-4EF1812795E3}"/>
    <dgm:cxn modelId="{5FB8A604-A67E-45BF-B315-AD51C85A751C}" type="presOf" srcId="{1B239EE5-459D-493B-95D7-A0DFC6608BA9}" destId="{2BC0AD6B-5EA7-4922-8C84-A0BAAF3076A0}" srcOrd="1" destOrd="1" presId="urn:microsoft.com/office/officeart/2005/8/layout/hProcess4"/>
    <dgm:cxn modelId="{A37068EF-8958-4FEC-8D0D-BB075C3749E4}" type="presOf" srcId="{1A344DCF-F8EF-4F6D-B924-54434A4B8C0D}" destId="{80EA1DC4-1F01-4C38-9266-7219768DA196}" srcOrd="0" destOrd="0" presId="urn:microsoft.com/office/officeart/2005/8/layout/hProcess4"/>
    <dgm:cxn modelId="{69247F78-0D1A-4BBD-A43D-56069B00AA6B}" srcId="{2FDD48C9-FB68-45FF-B30E-2BD5116B6785}" destId="{45D0A229-354A-488F-8E2C-F40F2F01FA7F}" srcOrd="2" destOrd="0" parTransId="{6FB0DEDD-055A-47FE-8B51-78FCAB064950}" sibTransId="{34836CFC-9A10-4AB1-91D0-C51B116BA788}"/>
    <dgm:cxn modelId="{D5809088-3A4A-4022-A94C-E81FF0568D28}" type="presParOf" srcId="{9911C91D-8319-459E-8827-A96F39E52898}" destId="{9508A941-2B82-4CD2-B3A2-FECCEA7596D3}" srcOrd="0" destOrd="0" presId="urn:microsoft.com/office/officeart/2005/8/layout/hProcess4"/>
    <dgm:cxn modelId="{67BEA136-F58B-47BF-BE1F-DD59E2CA0DE8}" type="presParOf" srcId="{9911C91D-8319-459E-8827-A96F39E52898}" destId="{85F1E62E-C6B1-49A2-AE09-D49A3A39A568}" srcOrd="1" destOrd="0" presId="urn:microsoft.com/office/officeart/2005/8/layout/hProcess4"/>
    <dgm:cxn modelId="{2E776994-8755-4806-BEFC-AB565B856ECF}" type="presParOf" srcId="{9911C91D-8319-459E-8827-A96F39E52898}" destId="{1F302D51-B2B7-4557-96BA-E6E1B603B41A}" srcOrd="2" destOrd="0" presId="urn:microsoft.com/office/officeart/2005/8/layout/hProcess4"/>
    <dgm:cxn modelId="{FA09C423-7ADF-49BC-AA22-063105B85F19}" type="presParOf" srcId="{1F302D51-B2B7-4557-96BA-E6E1B603B41A}" destId="{12F55680-6518-492D-BC5E-BE8D35D2B6D7}" srcOrd="0" destOrd="0" presId="urn:microsoft.com/office/officeart/2005/8/layout/hProcess4"/>
    <dgm:cxn modelId="{8BB625CB-B707-47F6-A186-773EC3032E51}" type="presParOf" srcId="{12F55680-6518-492D-BC5E-BE8D35D2B6D7}" destId="{97F575DD-6D15-4DDF-A63F-D037AA206B7C}" srcOrd="0" destOrd="0" presId="urn:microsoft.com/office/officeart/2005/8/layout/hProcess4"/>
    <dgm:cxn modelId="{1B4D4788-1785-4DF7-B6C8-EF608C51ADE3}" type="presParOf" srcId="{12F55680-6518-492D-BC5E-BE8D35D2B6D7}" destId="{4A9BE337-5F31-4A6F-8A1C-5DCDCDAE4856}" srcOrd="1" destOrd="0" presId="urn:microsoft.com/office/officeart/2005/8/layout/hProcess4"/>
    <dgm:cxn modelId="{AAFE9D06-64E3-45B5-B924-0A8BA2D747E6}" type="presParOf" srcId="{12F55680-6518-492D-BC5E-BE8D35D2B6D7}" destId="{2BC0AD6B-5EA7-4922-8C84-A0BAAF3076A0}" srcOrd="2" destOrd="0" presId="urn:microsoft.com/office/officeart/2005/8/layout/hProcess4"/>
    <dgm:cxn modelId="{6A8B2803-9C66-46C5-AEAC-2ECF1F3DE6DC}" type="presParOf" srcId="{12F55680-6518-492D-BC5E-BE8D35D2B6D7}" destId="{BE323833-00FE-4274-BC40-FA14064B7C6D}" srcOrd="3" destOrd="0" presId="urn:microsoft.com/office/officeart/2005/8/layout/hProcess4"/>
    <dgm:cxn modelId="{16B55E07-CAE2-438A-9D14-63DD82359E07}" type="presParOf" srcId="{12F55680-6518-492D-BC5E-BE8D35D2B6D7}" destId="{6779CB52-6841-43A9-B250-AEDEE20CAAD8}" srcOrd="4" destOrd="0" presId="urn:microsoft.com/office/officeart/2005/8/layout/hProcess4"/>
    <dgm:cxn modelId="{789BD1D1-676C-4D2E-BD6C-6B82F254BB63}" type="presParOf" srcId="{1F302D51-B2B7-4557-96BA-E6E1B603B41A}" destId="{77A17BDE-680F-4DCB-BA6D-0F3CC04ECB0D}" srcOrd="1" destOrd="0" presId="urn:microsoft.com/office/officeart/2005/8/layout/hProcess4"/>
    <dgm:cxn modelId="{4FEF0348-FFC8-4BE2-B383-BC7BDA75A979}" type="presParOf" srcId="{1F302D51-B2B7-4557-96BA-E6E1B603B41A}" destId="{42E064BF-24DE-44C6-8546-8E4AE436858E}" srcOrd="2" destOrd="0" presId="urn:microsoft.com/office/officeart/2005/8/layout/hProcess4"/>
    <dgm:cxn modelId="{6FE62610-9A7A-4A11-90B1-1CE6ACA04928}" type="presParOf" srcId="{42E064BF-24DE-44C6-8546-8E4AE436858E}" destId="{D2681D33-005A-4525-9D94-D31A9653DD2B}" srcOrd="0" destOrd="0" presId="urn:microsoft.com/office/officeart/2005/8/layout/hProcess4"/>
    <dgm:cxn modelId="{A076EDC5-172C-46CB-BBAF-F9C7430AC4DB}" type="presParOf" srcId="{42E064BF-24DE-44C6-8546-8E4AE436858E}" destId="{C7CE3C02-DB63-4333-9E24-0954B6D54B83}" srcOrd="1" destOrd="0" presId="urn:microsoft.com/office/officeart/2005/8/layout/hProcess4"/>
    <dgm:cxn modelId="{2981DF63-AD6A-4827-8A5D-35EB87A83547}" type="presParOf" srcId="{42E064BF-24DE-44C6-8546-8E4AE436858E}" destId="{F90A476F-E226-40DD-9C3B-F9D63B673DF1}" srcOrd="2" destOrd="0" presId="urn:microsoft.com/office/officeart/2005/8/layout/hProcess4"/>
    <dgm:cxn modelId="{A5B5CBFA-5FEF-4A8B-BF37-F4F940F81211}" type="presParOf" srcId="{42E064BF-24DE-44C6-8546-8E4AE436858E}" destId="{80EA1DC4-1F01-4C38-9266-7219768DA196}" srcOrd="3" destOrd="0" presId="urn:microsoft.com/office/officeart/2005/8/layout/hProcess4"/>
    <dgm:cxn modelId="{132B2A87-B65B-4A77-B3D9-1E832D5A24EA}" type="presParOf" srcId="{42E064BF-24DE-44C6-8546-8E4AE436858E}" destId="{0C732843-B6C9-4CDB-BAF9-D81D5254EC60}" srcOrd="4" destOrd="0" presId="urn:microsoft.com/office/officeart/2005/8/layout/hProcess4"/>
    <dgm:cxn modelId="{F6555DD5-2ECA-47E0-AB47-93EABC07F5AF}" type="presParOf" srcId="{1F302D51-B2B7-4557-96BA-E6E1B603B41A}" destId="{B46E48DD-CA24-4767-9B1E-1666E0F33C56}" srcOrd="3" destOrd="0" presId="urn:microsoft.com/office/officeart/2005/8/layout/hProcess4"/>
    <dgm:cxn modelId="{14905556-0C4F-4BE1-9553-A0C68486FAD5}" type="presParOf" srcId="{1F302D51-B2B7-4557-96BA-E6E1B603B41A}" destId="{117D0814-9328-48AA-AF04-E9F88FC24831}" srcOrd="4" destOrd="0" presId="urn:microsoft.com/office/officeart/2005/8/layout/hProcess4"/>
    <dgm:cxn modelId="{04EFE063-A61B-41BF-B9AF-9B1EFCB1BAA8}" type="presParOf" srcId="{117D0814-9328-48AA-AF04-E9F88FC24831}" destId="{0D3081BF-75F3-49E6-A099-724B11B55137}" srcOrd="0" destOrd="0" presId="urn:microsoft.com/office/officeart/2005/8/layout/hProcess4"/>
    <dgm:cxn modelId="{466D625A-D118-4E57-B390-611B2F95FB80}" type="presParOf" srcId="{117D0814-9328-48AA-AF04-E9F88FC24831}" destId="{3F23AC74-8490-4976-9ECA-AF6B260AE55A}" srcOrd="1" destOrd="0" presId="urn:microsoft.com/office/officeart/2005/8/layout/hProcess4"/>
    <dgm:cxn modelId="{086E249E-ACF2-4760-83AC-A53356C7FE7C}" type="presParOf" srcId="{117D0814-9328-48AA-AF04-E9F88FC24831}" destId="{A3BFF367-18E1-4CD2-A7DE-0A9356F1AF16}" srcOrd="2" destOrd="0" presId="urn:microsoft.com/office/officeart/2005/8/layout/hProcess4"/>
    <dgm:cxn modelId="{D01A33E3-6D38-4C7F-9FDD-6E47277EA5AA}" type="presParOf" srcId="{117D0814-9328-48AA-AF04-E9F88FC24831}" destId="{AA9E607F-38FB-4C2F-A2FC-48191D8F6795}" srcOrd="3" destOrd="0" presId="urn:microsoft.com/office/officeart/2005/8/layout/hProcess4"/>
    <dgm:cxn modelId="{1BF7EA37-A620-454E-8AFB-9BC89CB7C541}" type="presParOf" srcId="{117D0814-9328-48AA-AF04-E9F88FC24831}" destId="{76E4E822-9BAA-411F-BDBA-F9540B236768}" srcOrd="4" destOrd="0" presId="urn:microsoft.com/office/officeart/2005/8/layout/hProcess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640217B-8892-41F4-8CF0-537D95D7FBAE}" type="doc">
      <dgm:prSet loTypeId="urn:microsoft.com/office/officeart/2005/8/layout/process4" loCatId="list" qsTypeId="urn:microsoft.com/office/officeart/2005/8/quickstyle/simple1" qsCatId="simple" csTypeId="urn:microsoft.com/office/officeart/2005/8/colors/accent1_2" csCatId="accent1" phldr="1"/>
      <dgm:spPr/>
      <dgm:t>
        <a:bodyPr/>
        <a:lstStyle/>
        <a:p>
          <a:endParaRPr lang="ru-RU"/>
        </a:p>
      </dgm:t>
    </dgm:pt>
    <dgm:pt modelId="{D37DE107-EE70-454A-B354-06CABD687A0B}">
      <dgm:prSet phldrT="[Текст]" custT="1"/>
      <dgm:spPr/>
      <dgm:t>
        <a:bodyPr/>
        <a:lstStyle/>
        <a:p>
          <a:r>
            <a:rPr lang="en-US"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I</a:t>
          </a:r>
          <a:r>
            <a:rPr lang="ru-RU"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этап – Подготовительно - деятельностный</a:t>
          </a:r>
          <a:endParaRPr lang="ru-RU" sz="1800" b="1" dirty="0">
            <a:solidFill>
              <a:schemeClr val="bg1"/>
            </a:solidFill>
            <a:effectLst>
              <a:outerShdw blurRad="38100" dist="38100" dir="2700000" algn="tl">
                <a:srgbClr val="000000">
                  <a:alpha val="43137"/>
                </a:srgbClr>
              </a:outerShdw>
            </a:effectLst>
          </a:endParaRPr>
        </a:p>
      </dgm:t>
    </dgm:pt>
    <dgm:pt modelId="{608A3E92-E66F-499A-AC11-2C1EEF2C81EE}" type="parTrans" cxnId="{81C78A6D-96B6-4D39-90B6-313FFF3D528B}">
      <dgm:prSet/>
      <dgm:spPr/>
      <dgm:t>
        <a:bodyPr/>
        <a:lstStyle/>
        <a:p>
          <a:endParaRPr lang="ru-RU"/>
        </a:p>
      </dgm:t>
    </dgm:pt>
    <dgm:pt modelId="{D24890F3-EE56-4BC4-B9ED-3C0F3AF43A58}" type="sibTrans" cxnId="{81C78A6D-96B6-4D39-90B6-313FFF3D528B}">
      <dgm:prSet/>
      <dgm:spPr/>
      <dgm:t>
        <a:bodyPr/>
        <a:lstStyle/>
        <a:p>
          <a:endParaRPr lang="ru-RU"/>
        </a:p>
      </dgm:t>
    </dgm:pt>
    <dgm:pt modelId="{1569BBC1-2F77-41E3-AF28-F260DCF7E64A}">
      <dgm:prSet phldrT="[Текст]" custT="1"/>
      <dgm:spPr/>
      <dgm:t>
        <a:bodyPr/>
        <a:lstStyle/>
        <a:p>
          <a:pPr algn="l"/>
          <a:r>
            <a:rPr lang="ru-RU" sz="1200" b="1" dirty="0" smtClean="0">
              <a:solidFill>
                <a:srgbClr val="002060"/>
              </a:solidFill>
              <a:effectLst/>
              <a:latin typeface="Arial" pitchFamily="34" charset="0"/>
              <a:cs typeface="Arial" pitchFamily="34" charset="0"/>
            </a:rPr>
            <a:t>Анализ(внутренняя экспертиза) функционирующей в Учреждении внутренней системы оценки качества образования</a:t>
          </a:r>
          <a:endParaRPr lang="ru-RU" sz="1200" b="1" dirty="0">
            <a:effectLst/>
            <a:latin typeface="Arial" pitchFamily="34" charset="0"/>
            <a:cs typeface="Arial" pitchFamily="34" charset="0"/>
          </a:endParaRPr>
        </a:p>
      </dgm:t>
    </dgm:pt>
    <dgm:pt modelId="{1ACC06E0-7052-4FE5-AA3B-3B848EC0CD4D}" type="parTrans" cxnId="{5BF7E1E3-A986-4179-874F-C42C92F1E1B8}">
      <dgm:prSet/>
      <dgm:spPr/>
      <dgm:t>
        <a:bodyPr/>
        <a:lstStyle/>
        <a:p>
          <a:endParaRPr lang="ru-RU"/>
        </a:p>
      </dgm:t>
    </dgm:pt>
    <dgm:pt modelId="{73DE9239-4327-4B56-B65B-62F54B5464E7}" type="sibTrans" cxnId="{5BF7E1E3-A986-4179-874F-C42C92F1E1B8}">
      <dgm:prSet/>
      <dgm:spPr/>
      <dgm:t>
        <a:bodyPr/>
        <a:lstStyle/>
        <a:p>
          <a:endParaRPr lang="ru-RU"/>
        </a:p>
      </dgm:t>
    </dgm:pt>
    <dgm:pt modelId="{3090DC9C-1C6E-4DD5-A4B7-AB5E4C3D8F8A}">
      <dgm:prSet phldrT="[Текст]" custT="1"/>
      <dgm:spPr/>
      <dgm:t>
        <a:bodyPr/>
        <a:lstStyle/>
        <a:p>
          <a:pPr algn="l"/>
          <a:r>
            <a:rPr lang="ru-RU" sz="1200" b="1" dirty="0" smtClean="0">
              <a:solidFill>
                <a:schemeClr val="accent6">
                  <a:lumMod val="50000"/>
                </a:schemeClr>
              </a:solidFill>
              <a:latin typeface="Arial" pitchFamily="34" charset="0"/>
              <a:cs typeface="Arial" pitchFamily="34" charset="0"/>
            </a:rPr>
            <a:t>Приказ заведующего МКДОУ </a:t>
          </a:r>
          <a:r>
            <a:rPr lang="ru-RU" sz="1200" b="1" dirty="0" err="1" smtClean="0">
              <a:solidFill>
                <a:schemeClr val="accent6">
                  <a:lumMod val="50000"/>
                </a:schemeClr>
              </a:solidFill>
              <a:latin typeface="Arial" pitchFamily="34" charset="0"/>
              <a:cs typeface="Arial" pitchFamily="34" charset="0"/>
            </a:rPr>
            <a:t>д</a:t>
          </a:r>
          <a:r>
            <a:rPr lang="ru-RU" sz="1200" b="1" dirty="0" smtClean="0">
              <a:solidFill>
                <a:schemeClr val="accent6">
                  <a:lumMod val="50000"/>
                </a:schemeClr>
              </a:solidFill>
              <a:latin typeface="Arial" pitchFamily="34" charset="0"/>
              <a:cs typeface="Arial" pitchFamily="34" charset="0"/>
            </a:rPr>
            <a:t>/с №10 г. Пласта </a:t>
          </a:r>
          <a:r>
            <a:rPr lang="ru-RU" sz="1200" b="1" dirty="0" smtClean="0">
              <a:solidFill>
                <a:schemeClr val="accent6">
                  <a:lumMod val="50000"/>
                </a:schemeClr>
              </a:solidFill>
              <a:latin typeface="Arial" pitchFamily="34" charset="0"/>
              <a:cs typeface="Arial" pitchFamily="34" charset="0"/>
            </a:rPr>
            <a:t>об утверждении регламента работы по совершенствованию </a:t>
          </a:r>
          <a:r>
            <a:rPr lang="ru-RU" sz="1200" b="1" dirty="0" smtClean="0">
              <a:solidFill>
                <a:schemeClr val="accent6">
                  <a:lumMod val="50000"/>
                </a:schemeClr>
              </a:solidFill>
              <a:latin typeface="Arial" pitchFamily="34" charset="0"/>
              <a:cs typeface="Arial" pitchFamily="34" charset="0"/>
            </a:rPr>
            <a:t>ВСОКО ( </a:t>
          </a:r>
          <a:r>
            <a:rPr lang="ru-RU" sz="1200" b="1" dirty="0" smtClean="0">
              <a:solidFill>
                <a:schemeClr val="accent6">
                  <a:lumMod val="50000"/>
                </a:schemeClr>
              </a:solidFill>
              <a:latin typeface="Arial" pitchFamily="34" charset="0"/>
              <a:cs typeface="Arial" pitchFamily="34" charset="0"/>
            </a:rPr>
            <a:t>сроки, основные мероприятия, ответственные исполнители/соисполнители, результаты</a:t>
          </a:r>
        </a:p>
        <a:p>
          <a:pPr algn="l"/>
          <a:r>
            <a:rPr lang="ru-RU" sz="1200" b="1" dirty="0" smtClean="0">
              <a:solidFill>
                <a:schemeClr val="accent6">
                  <a:lumMod val="50000"/>
                </a:schemeClr>
              </a:solidFill>
              <a:latin typeface="Arial" pitchFamily="34" charset="0"/>
              <a:cs typeface="Arial" pitchFamily="34" charset="0"/>
            </a:rPr>
            <a:t>(продукты)реализации каждого мероприятия)</a:t>
          </a:r>
          <a:endParaRPr lang="ru-RU" sz="1200" b="1" dirty="0">
            <a:solidFill>
              <a:schemeClr val="accent6">
                <a:lumMod val="50000"/>
              </a:schemeClr>
            </a:solidFill>
            <a:latin typeface="Arial" pitchFamily="34" charset="0"/>
            <a:cs typeface="Arial" pitchFamily="34" charset="0"/>
          </a:endParaRPr>
        </a:p>
      </dgm:t>
    </dgm:pt>
    <dgm:pt modelId="{CE485224-5894-4F29-A4F5-9ED0A06AEA7B}" type="parTrans" cxnId="{1522C538-3670-4C76-A902-D5A3AA0893D5}">
      <dgm:prSet/>
      <dgm:spPr/>
      <dgm:t>
        <a:bodyPr/>
        <a:lstStyle/>
        <a:p>
          <a:endParaRPr lang="ru-RU"/>
        </a:p>
      </dgm:t>
    </dgm:pt>
    <dgm:pt modelId="{E336006F-DBAB-4FA7-AE1C-7A843AAEE95B}" type="sibTrans" cxnId="{1522C538-3670-4C76-A902-D5A3AA0893D5}">
      <dgm:prSet/>
      <dgm:spPr/>
      <dgm:t>
        <a:bodyPr/>
        <a:lstStyle/>
        <a:p>
          <a:endParaRPr lang="ru-RU"/>
        </a:p>
      </dgm:t>
    </dgm:pt>
    <dgm:pt modelId="{335FE047-C91D-4FFA-9E3D-52B6196733EE}">
      <dgm:prSet phldrT="[Текст]" custT="1"/>
      <dgm:spPr/>
      <dgm:t>
        <a:bodyPr/>
        <a:lstStyle/>
        <a:p>
          <a:pPr algn="ctr"/>
          <a:r>
            <a:rPr lang="en-US"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II</a:t>
          </a:r>
          <a:r>
            <a:rPr lang="ru-RU"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этап – Организационно - деятельностный</a:t>
          </a:r>
        </a:p>
        <a:p>
          <a:pPr algn="ctr"/>
          <a:endParaRPr lang="ru-RU" sz="1800" dirty="0"/>
        </a:p>
      </dgm:t>
    </dgm:pt>
    <dgm:pt modelId="{C7B9C927-7DB9-486B-9F62-B5FE97A3579C}" type="parTrans" cxnId="{E02EC497-1F94-4534-8BC0-B72585D1C7B3}">
      <dgm:prSet/>
      <dgm:spPr/>
      <dgm:t>
        <a:bodyPr/>
        <a:lstStyle/>
        <a:p>
          <a:endParaRPr lang="ru-RU"/>
        </a:p>
      </dgm:t>
    </dgm:pt>
    <dgm:pt modelId="{7FC09143-F4C0-40DD-9B54-BD6069DD1D04}" type="sibTrans" cxnId="{E02EC497-1F94-4534-8BC0-B72585D1C7B3}">
      <dgm:prSet/>
      <dgm:spPr/>
      <dgm:t>
        <a:bodyPr/>
        <a:lstStyle/>
        <a:p>
          <a:endParaRPr lang="ru-RU"/>
        </a:p>
      </dgm:t>
    </dgm:pt>
    <dgm:pt modelId="{F6DD4F8A-C7A5-4725-94D7-3387DDFA45D4}">
      <dgm:prSet phldrT="[Текст]" custT="1"/>
      <dgm:spPr/>
      <dgm:t>
        <a:bodyPr/>
        <a:lstStyle/>
        <a:p>
          <a:pPr algn="l"/>
          <a:r>
            <a:rPr lang="ru-RU" sz="1200" b="1" dirty="0" smtClean="0">
              <a:solidFill>
                <a:schemeClr val="accent6">
                  <a:lumMod val="50000"/>
                </a:schemeClr>
              </a:solidFill>
              <a:latin typeface="Arial" pitchFamily="34" charset="0"/>
              <a:cs typeface="Arial" pitchFamily="34" charset="0"/>
            </a:rPr>
            <a:t>Создание условий для функционирования ВСОКО на основе обновления нормативной правовой базы (создание локальных актов, усовершенствование организационной структуры управления ВСОКО, определение комплекса условий для распространения и т.д.)</a:t>
          </a:r>
          <a:endParaRPr lang="ru-RU" sz="1200" b="1" dirty="0">
            <a:solidFill>
              <a:schemeClr val="accent6">
                <a:lumMod val="50000"/>
              </a:schemeClr>
            </a:solidFill>
            <a:latin typeface="Arial" pitchFamily="34" charset="0"/>
            <a:cs typeface="Arial" pitchFamily="34" charset="0"/>
          </a:endParaRPr>
        </a:p>
      </dgm:t>
    </dgm:pt>
    <dgm:pt modelId="{BFAB6BD6-1046-47FE-8B71-1D008190E3E7}" type="parTrans" cxnId="{006FECFD-30DA-4FE6-A5AF-75A3D0CE1277}">
      <dgm:prSet/>
      <dgm:spPr/>
      <dgm:t>
        <a:bodyPr/>
        <a:lstStyle/>
        <a:p>
          <a:endParaRPr lang="ru-RU"/>
        </a:p>
      </dgm:t>
    </dgm:pt>
    <dgm:pt modelId="{0E35629F-AC6A-4083-9E5E-D57D038661D3}" type="sibTrans" cxnId="{006FECFD-30DA-4FE6-A5AF-75A3D0CE1277}">
      <dgm:prSet/>
      <dgm:spPr/>
      <dgm:t>
        <a:bodyPr/>
        <a:lstStyle/>
        <a:p>
          <a:endParaRPr lang="ru-RU"/>
        </a:p>
      </dgm:t>
    </dgm:pt>
    <dgm:pt modelId="{B630E864-133C-4691-B316-137A604DD553}">
      <dgm:prSet phldrT="[Текст]" custT="1"/>
      <dgm:spPr/>
      <dgm:t>
        <a:bodyPr/>
        <a:lstStyle/>
        <a:p>
          <a:pPr algn="l"/>
          <a:r>
            <a:rPr lang="ru-RU" sz="900" b="1" dirty="0" smtClean="0">
              <a:solidFill>
                <a:schemeClr val="accent6">
                  <a:lumMod val="50000"/>
                </a:schemeClr>
              </a:solidFill>
              <a:latin typeface="Arial" pitchFamily="34" charset="0"/>
              <a:cs typeface="Arial" pitchFamily="34" charset="0"/>
            </a:rPr>
            <a:t>Готовность к применению инновационных процедур оценки качества образования(независимая оценка качества образовательной деятельности, региональные информационные системы и люнгитюдное</a:t>
          </a:r>
          <a:r>
            <a:rPr lang="ru-RU" sz="900" b="1" baseline="0" dirty="0" smtClean="0">
              <a:solidFill>
                <a:schemeClr val="accent6">
                  <a:lumMod val="50000"/>
                </a:schemeClr>
              </a:solidFill>
              <a:latin typeface="Arial" pitchFamily="34" charset="0"/>
              <a:cs typeface="Arial" pitchFamily="34" charset="0"/>
            </a:rPr>
            <a:t> исследование качества и т.д.)</a:t>
          </a:r>
        </a:p>
        <a:p>
          <a:pPr algn="l"/>
          <a:r>
            <a:rPr lang="ru-RU" sz="900" b="1" baseline="0" dirty="0" smtClean="0">
              <a:solidFill>
                <a:schemeClr val="accent6">
                  <a:lumMod val="50000"/>
                </a:schemeClr>
              </a:solidFill>
              <a:latin typeface="Arial" pitchFamily="34" charset="0"/>
              <a:cs typeface="Arial" pitchFamily="34" charset="0"/>
            </a:rPr>
            <a:t>Готовность к привлечению экспертных сообществ для участия в различных формах профессиональной, профессионально-общественной и общественной оценке качества образования</a:t>
          </a:r>
        </a:p>
        <a:p>
          <a:pPr algn="l"/>
          <a:r>
            <a:rPr lang="ru-RU" sz="900" b="1" baseline="0" dirty="0" smtClean="0">
              <a:solidFill>
                <a:schemeClr val="accent6">
                  <a:lumMod val="50000"/>
                </a:schemeClr>
              </a:solidFill>
              <a:latin typeface="Arial" pitchFamily="34" charset="0"/>
              <a:cs typeface="Arial" pitchFamily="34" charset="0"/>
            </a:rPr>
            <a:t>Готовность  к применению эффективных средств информационного, методического и технического сопровождения современных механизмов и процедур оценки качества образования</a:t>
          </a:r>
        </a:p>
        <a:p>
          <a:pPr algn="l"/>
          <a:r>
            <a:rPr lang="ru-RU" sz="900" b="1" baseline="0" dirty="0" smtClean="0">
              <a:solidFill>
                <a:schemeClr val="accent6">
                  <a:lumMod val="50000"/>
                </a:schemeClr>
              </a:solidFill>
              <a:latin typeface="Arial" pitchFamily="34" charset="0"/>
              <a:cs typeface="Arial" pitchFamily="34" charset="0"/>
            </a:rPr>
            <a:t>Готовность к информированию потребителей результатов ВСОКО о состоянии и перспективах развития качества образования в Учреждении</a:t>
          </a:r>
          <a:endParaRPr lang="ru-RU" sz="900" b="1" dirty="0">
            <a:solidFill>
              <a:schemeClr val="accent6">
                <a:lumMod val="50000"/>
              </a:schemeClr>
            </a:solidFill>
            <a:latin typeface="Arial" pitchFamily="34" charset="0"/>
            <a:cs typeface="Arial" pitchFamily="34" charset="0"/>
          </a:endParaRPr>
        </a:p>
      </dgm:t>
    </dgm:pt>
    <dgm:pt modelId="{75C222C9-A76D-414E-ABEE-C3F04C676208}" type="parTrans" cxnId="{42194783-DFDD-4DE4-9EF4-65BE17AFEC18}">
      <dgm:prSet/>
      <dgm:spPr/>
      <dgm:t>
        <a:bodyPr/>
        <a:lstStyle/>
        <a:p>
          <a:endParaRPr lang="ru-RU"/>
        </a:p>
      </dgm:t>
    </dgm:pt>
    <dgm:pt modelId="{E1BE08F7-5B0C-41F0-8309-A4A2C5E311A6}" type="sibTrans" cxnId="{42194783-DFDD-4DE4-9EF4-65BE17AFEC18}">
      <dgm:prSet/>
      <dgm:spPr/>
      <dgm:t>
        <a:bodyPr/>
        <a:lstStyle/>
        <a:p>
          <a:endParaRPr lang="ru-RU"/>
        </a:p>
      </dgm:t>
    </dgm:pt>
    <dgm:pt modelId="{BDCBD4AA-CBDE-4375-BC7D-168F4131FE4A}">
      <dgm:prSet phldrT="[Текст]" custT="1"/>
      <dgm:spPr/>
      <dgm:t>
        <a:bodyPr/>
        <a:lstStyle/>
        <a:p>
          <a:r>
            <a:rPr lang="en-US"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III</a:t>
          </a:r>
          <a:r>
            <a:rPr lang="ru-RU"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этап - Продуктивно-результативный</a:t>
          </a:r>
          <a:endParaRPr lang="ru-RU" sz="18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dgm:t>
    </dgm:pt>
    <dgm:pt modelId="{652686B5-08B2-4643-964F-1E50F1FFC0D7}" type="parTrans" cxnId="{16495EF3-A0B7-4FDF-8A85-3F68899C3711}">
      <dgm:prSet/>
      <dgm:spPr/>
      <dgm:t>
        <a:bodyPr/>
        <a:lstStyle/>
        <a:p>
          <a:endParaRPr lang="ru-RU"/>
        </a:p>
      </dgm:t>
    </dgm:pt>
    <dgm:pt modelId="{49C71945-D53C-4B90-8D56-37169D5A0386}" type="sibTrans" cxnId="{16495EF3-A0B7-4FDF-8A85-3F68899C3711}">
      <dgm:prSet/>
      <dgm:spPr/>
      <dgm:t>
        <a:bodyPr/>
        <a:lstStyle/>
        <a:p>
          <a:endParaRPr lang="ru-RU"/>
        </a:p>
      </dgm:t>
    </dgm:pt>
    <dgm:pt modelId="{A8DA7E9F-8FCB-4A93-ADAF-3DF1A26D1331}">
      <dgm:prSet phldrT="[Текст]" custT="1"/>
      <dgm:spPr/>
      <dgm:t>
        <a:bodyPr/>
        <a:lstStyle/>
        <a:p>
          <a:r>
            <a:rPr lang="ru-RU" sz="1200" b="1" dirty="0" smtClean="0">
              <a:solidFill>
                <a:schemeClr val="accent6">
                  <a:lumMod val="50000"/>
                </a:schemeClr>
              </a:solidFill>
              <a:latin typeface="Arial" pitchFamily="34" charset="0"/>
              <a:cs typeface="Arial" pitchFamily="34" charset="0"/>
            </a:rPr>
            <a:t>Управление качеством образования на основе результатов  внутренней системы оценки качества образования   </a:t>
          </a:r>
          <a:endParaRPr lang="ru-RU" sz="1200" b="1" dirty="0">
            <a:solidFill>
              <a:schemeClr val="accent6">
                <a:lumMod val="50000"/>
              </a:schemeClr>
            </a:solidFill>
            <a:latin typeface="Arial" pitchFamily="34" charset="0"/>
            <a:cs typeface="Arial" pitchFamily="34" charset="0"/>
          </a:endParaRPr>
        </a:p>
      </dgm:t>
    </dgm:pt>
    <dgm:pt modelId="{C7DCBCDE-A96D-43B3-9DD3-05F0D6584F78}" type="parTrans" cxnId="{A42E714D-CED9-445D-8536-E60AC8F7CF5C}">
      <dgm:prSet/>
      <dgm:spPr/>
      <dgm:t>
        <a:bodyPr/>
        <a:lstStyle/>
        <a:p>
          <a:endParaRPr lang="ru-RU"/>
        </a:p>
      </dgm:t>
    </dgm:pt>
    <dgm:pt modelId="{D8165B25-797D-42F4-9FAE-28F78EE2A8C3}" type="sibTrans" cxnId="{A42E714D-CED9-445D-8536-E60AC8F7CF5C}">
      <dgm:prSet/>
      <dgm:spPr/>
      <dgm:t>
        <a:bodyPr/>
        <a:lstStyle/>
        <a:p>
          <a:endParaRPr lang="ru-RU"/>
        </a:p>
      </dgm:t>
    </dgm:pt>
    <dgm:pt modelId="{3760D83E-30B7-46C0-9421-13A3961E579B}">
      <dgm:prSet phldrT="[Текст]" custT="1"/>
      <dgm:spPr/>
      <dgm:t>
        <a:bodyPr/>
        <a:lstStyle/>
        <a:p>
          <a:r>
            <a:rPr lang="ru-RU" sz="1200" b="1" dirty="0" smtClean="0">
              <a:solidFill>
                <a:schemeClr val="accent6">
                  <a:lumMod val="50000"/>
                </a:schemeClr>
              </a:solidFill>
              <a:latin typeface="Arial" pitchFamily="34" charset="0"/>
              <a:cs typeface="Arial" pitchFamily="34" charset="0"/>
            </a:rPr>
            <a:t>Привлечение родительской общественности, социальных партнеров к формированию и функционированию внутренней системы оценки качества образования    </a:t>
          </a:r>
          <a:endParaRPr lang="ru-RU" sz="1200" b="1" dirty="0">
            <a:solidFill>
              <a:schemeClr val="accent6">
                <a:lumMod val="50000"/>
              </a:schemeClr>
            </a:solidFill>
            <a:latin typeface="Arial" pitchFamily="34" charset="0"/>
            <a:cs typeface="Arial" pitchFamily="34" charset="0"/>
          </a:endParaRPr>
        </a:p>
      </dgm:t>
    </dgm:pt>
    <dgm:pt modelId="{F47BD2C9-FDEA-4D9A-B075-4DE8F94257EF}" type="parTrans" cxnId="{3B94E0A1-9E12-4393-86DA-2993535B4CBF}">
      <dgm:prSet/>
      <dgm:spPr/>
      <dgm:t>
        <a:bodyPr/>
        <a:lstStyle/>
        <a:p>
          <a:endParaRPr lang="ru-RU"/>
        </a:p>
      </dgm:t>
    </dgm:pt>
    <dgm:pt modelId="{AC1FE56C-DEE8-46E6-9D1A-19C87ED2BA12}" type="sibTrans" cxnId="{3B94E0A1-9E12-4393-86DA-2993535B4CBF}">
      <dgm:prSet/>
      <dgm:spPr/>
      <dgm:t>
        <a:bodyPr/>
        <a:lstStyle/>
        <a:p>
          <a:endParaRPr lang="ru-RU"/>
        </a:p>
      </dgm:t>
    </dgm:pt>
    <dgm:pt modelId="{B640BD87-FD32-4351-A442-C8B9E6CE9354}" type="pres">
      <dgm:prSet presAssocID="{6640217B-8892-41F4-8CF0-537D95D7FBAE}" presName="Name0" presStyleCnt="0">
        <dgm:presLayoutVars>
          <dgm:dir/>
          <dgm:animLvl val="lvl"/>
          <dgm:resizeHandles val="exact"/>
        </dgm:presLayoutVars>
      </dgm:prSet>
      <dgm:spPr/>
      <dgm:t>
        <a:bodyPr/>
        <a:lstStyle/>
        <a:p>
          <a:endParaRPr lang="ru-RU"/>
        </a:p>
      </dgm:t>
    </dgm:pt>
    <dgm:pt modelId="{3B8E674D-707B-4B27-A1F7-72342F2F382B}" type="pres">
      <dgm:prSet presAssocID="{BDCBD4AA-CBDE-4375-BC7D-168F4131FE4A}" presName="boxAndChildren" presStyleCnt="0"/>
      <dgm:spPr/>
    </dgm:pt>
    <dgm:pt modelId="{FD38A4DD-FFB8-4D4D-81C3-4AFBAEC55D09}" type="pres">
      <dgm:prSet presAssocID="{BDCBD4AA-CBDE-4375-BC7D-168F4131FE4A}" presName="parentTextBox" presStyleLbl="node1" presStyleIdx="0" presStyleCnt="3"/>
      <dgm:spPr/>
      <dgm:t>
        <a:bodyPr/>
        <a:lstStyle/>
        <a:p>
          <a:endParaRPr lang="ru-RU"/>
        </a:p>
      </dgm:t>
    </dgm:pt>
    <dgm:pt modelId="{087076E3-3243-4945-A0FA-219DBF471811}" type="pres">
      <dgm:prSet presAssocID="{BDCBD4AA-CBDE-4375-BC7D-168F4131FE4A}" presName="entireBox" presStyleLbl="node1" presStyleIdx="0" presStyleCnt="3" custScaleY="71587" custLinFactNeighborY="72"/>
      <dgm:spPr/>
      <dgm:t>
        <a:bodyPr/>
        <a:lstStyle/>
        <a:p>
          <a:endParaRPr lang="ru-RU"/>
        </a:p>
      </dgm:t>
    </dgm:pt>
    <dgm:pt modelId="{6B351BE9-3E45-4965-861C-F80D7746D17D}" type="pres">
      <dgm:prSet presAssocID="{BDCBD4AA-CBDE-4375-BC7D-168F4131FE4A}" presName="descendantBox" presStyleCnt="0"/>
      <dgm:spPr/>
    </dgm:pt>
    <dgm:pt modelId="{B2D79368-2872-4B8A-8F4C-CEFC25810FCF}" type="pres">
      <dgm:prSet presAssocID="{A8DA7E9F-8FCB-4A93-ADAF-3DF1A26D1331}" presName="childTextBox" presStyleLbl="fgAccFollowNode1" presStyleIdx="0" presStyleCnt="6" custScaleY="96006">
        <dgm:presLayoutVars>
          <dgm:bulletEnabled val="1"/>
        </dgm:presLayoutVars>
      </dgm:prSet>
      <dgm:spPr/>
      <dgm:t>
        <a:bodyPr/>
        <a:lstStyle/>
        <a:p>
          <a:endParaRPr lang="ru-RU"/>
        </a:p>
      </dgm:t>
    </dgm:pt>
    <dgm:pt modelId="{354857B6-45C7-46CB-8A31-B28516280023}" type="pres">
      <dgm:prSet presAssocID="{3760D83E-30B7-46C0-9421-13A3961E579B}" presName="childTextBox" presStyleLbl="fgAccFollowNode1" presStyleIdx="1" presStyleCnt="6" custScaleY="94271">
        <dgm:presLayoutVars>
          <dgm:bulletEnabled val="1"/>
        </dgm:presLayoutVars>
      </dgm:prSet>
      <dgm:spPr/>
      <dgm:t>
        <a:bodyPr/>
        <a:lstStyle/>
        <a:p>
          <a:endParaRPr lang="ru-RU"/>
        </a:p>
      </dgm:t>
    </dgm:pt>
    <dgm:pt modelId="{24BBA138-9794-4737-AA3B-B4F5B34759B4}" type="pres">
      <dgm:prSet presAssocID="{7FC09143-F4C0-40DD-9B54-BD6069DD1D04}" presName="sp" presStyleCnt="0"/>
      <dgm:spPr/>
    </dgm:pt>
    <dgm:pt modelId="{EEA9862A-75AA-4118-8F09-76DE924D1E3B}" type="pres">
      <dgm:prSet presAssocID="{335FE047-C91D-4FFA-9E3D-52B6196733EE}" presName="arrowAndChildren" presStyleCnt="0"/>
      <dgm:spPr/>
    </dgm:pt>
    <dgm:pt modelId="{0FF6B584-4F17-46EA-84C9-BEA5AD82BB2C}" type="pres">
      <dgm:prSet presAssocID="{335FE047-C91D-4FFA-9E3D-52B6196733EE}" presName="parentTextArrow" presStyleLbl="node1" presStyleIdx="0" presStyleCnt="3"/>
      <dgm:spPr/>
      <dgm:t>
        <a:bodyPr/>
        <a:lstStyle/>
        <a:p>
          <a:endParaRPr lang="ru-RU"/>
        </a:p>
      </dgm:t>
    </dgm:pt>
    <dgm:pt modelId="{0CAC1171-F934-4FCF-B171-C5F79A2D9AC7}" type="pres">
      <dgm:prSet presAssocID="{335FE047-C91D-4FFA-9E3D-52B6196733EE}" presName="arrow" presStyleLbl="node1" presStyleIdx="1" presStyleCnt="3" custScaleY="110563" custLinFactNeighborY="749"/>
      <dgm:spPr/>
      <dgm:t>
        <a:bodyPr/>
        <a:lstStyle/>
        <a:p>
          <a:endParaRPr lang="ru-RU"/>
        </a:p>
      </dgm:t>
    </dgm:pt>
    <dgm:pt modelId="{19B58305-BBF5-4B9E-940B-68CCB08CF2C2}" type="pres">
      <dgm:prSet presAssocID="{335FE047-C91D-4FFA-9E3D-52B6196733EE}" presName="descendantArrow" presStyleCnt="0"/>
      <dgm:spPr/>
    </dgm:pt>
    <dgm:pt modelId="{2DEB8AAA-81BB-4958-A217-AEBBB0CE387F}" type="pres">
      <dgm:prSet presAssocID="{F6DD4F8A-C7A5-4725-94D7-3387DDFA45D4}" presName="childTextArrow" presStyleLbl="fgAccFollowNode1" presStyleIdx="2" presStyleCnt="6" custScaleY="135595">
        <dgm:presLayoutVars>
          <dgm:bulletEnabled val="1"/>
        </dgm:presLayoutVars>
      </dgm:prSet>
      <dgm:spPr/>
      <dgm:t>
        <a:bodyPr/>
        <a:lstStyle/>
        <a:p>
          <a:endParaRPr lang="ru-RU"/>
        </a:p>
      </dgm:t>
    </dgm:pt>
    <dgm:pt modelId="{4E55BB44-4F13-4E1D-85A7-A2D14F377D03}" type="pres">
      <dgm:prSet presAssocID="{B630E864-133C-4691-B316-137A604DD553}" presName="childTextArrow" presStyleLbl="fgAccFollowNode1" presStyleIdx="3" presStyleCnt="6" custScaleX="122111" custScaleY="218877">
        <dgm:presLayoutVars>
          <dgm:bulletEnabled val="1"/>
        </dgm:presLayoutVars>
      </dgm:prSet>
      <dgm:spPr/>
      <dgm:t>
        <a:bodyPr/>
        <a:lstStyle/>
        <a:p>
          <a:endParaRPr lang="ru-RU"/>
        </a:p>
      </dgm:t>
    </dgm:pt>
    <dgm:pt modelId="{5D8E8457-CCEC-4453-9E62-89D800B08366}" type="pres">
      <dgm:prSet presAssocID="{D24890F3-EE56-4BC4-B9ED-3C0F3AF43A58}" presName="sp" presStyleCnt="0"/>
      <dgm:spPr/>
    </dgm:pt>
    <dgm:pt modelId="{5E77AAB9-60DA-4A2B-8B21-5B333BFB6B87}" type="pres">
      <dgm:prSet presAssocID="{D37DE107-EE70-454A-B354-06CABD687A0B}" presName="arrowAndChildren" presStyleCnt="0"/>
      <dgm:spPr/>
    </dgm:pt>
    <dgm:pt modelId="{EEA716FA-76FD-4F26-859E-710DD62ECECF}" type="pres">
      <dgm:prSet presAssocID="{D37DE107-EE70-454A-B354-06CABD687A0B}" presName="parentTextArrow" presStyleLbl="node1" presStyleIdx="1" presStyleCnt="3"/>
      <dgm:spPr/>
      <dgm:t>
        <a:bodyPr/>
        <a:lstStyle/>
        <a:p>
          <a:endParaRPr lang="ru-RU"/>
        </a:p>
      </dgm:t>
    </dgm:pt>
    <dgm:pt modelId="{B1C95BCB-571A-4368-A2C0-3858D5E0F448}" type="pres">
      <dgm:prSet presAssocID="{D37DE107-EE70-454A-B354-06CABD687A0B}" presName="arrow" presStyleLbl="node1" presStyleIdx="2" presStyleCnt="3"/>
      <dgm:spPr/>
      <dgm:t>
        <a:bodyPr/>
        <a:lstStyle/>
        <a:p>
          <a:endParaRPr lang="ru-RU"/>
        </a:p>
      </dgm:t>
    </dgm:pt>
    <dgm:pt modelId="{0EFE3B3A-1E17-48BE-AD1F-AF3EC4FA7D83}" type="pres">
      <dgm:prSet presAssocID="{D37DE107-EE70-454A-B354-06CABD687A0B}" presName="descendantArrow" presStyleCnt="0"/>
      <dgm:spPr/>
    </dgm:pt>
    <dgm:pt modelId="{0FF4071C-F0BD-4703-9CB7-8F95CEFB3AAE}" type="pres">
      <dgm:prSet presAssocID="{1569BBC1-2F77-41E3-AF28-F260DCF7E64A}" presName="childTextArrow" presStyleLbl="fgAccFollowNode1" presStyleIdx="4" presStyleCnt="6" custScaleY="140465" custLinFactNeighborY="-6265">
        <dgm:presLayoutVars>
          <dgm:bulletEnabled val="1"/>
        </dgm:presLayoutVars>
      </dgm:prSet>
      <dgm:spPr/>
      <dgm:t>
        <a:bodyPr/>
        <a:lstStyle/>
        <a:p>
          <a:endParaRPr lang="ru-RU"/>
        </a:p>
      </dgm:t>
    </dgm:pt>
    <dgm:pt modelId="{2D60222E-7361-403A-B991-27D6D281B789}" type="pres">
      <dgm:prSet presAssocID="{3090DC9C-1C6E-4DD5-A4B7-AB5E4C3D8F8A}" presName="childTextArrow" presStyleLbl="fgAccFollowNode1" presStyleIdx="5" presStyleCnt="6" custScaleY="152995">
        <dgm:presLayoutVars>
          <dgm:bulletEnabled val="1"/>
        </dgm:presLayoutVars>
      </dgm:prSet>
      <dgm:spPr/>
      <dgm:t>
        <a:bodyPr/>
        <a:lstStyle/>
        <a:p>
          <a:endParaRPr lang="ru-RU"/>
        </a:p>
      </dgm:t>
    </dgm:pt>
  </dgm:ptLst>
  <dgm:cxnLst>
    <dgm:cxn modelId="{7FDCA3A8-8630-4A45-B87F-B7030FFDF4B5}" type="presOf" srcId="{3760D83E-30B7-46C0-9421-13A3961E579B}" destId="{354857B6-45C7-46CB-8A31-B28516280023}" srcOrd="0" destOrd="0" presId="urn:microsoft.com/office/officeart/2005/8/layout/process4"/>
    <dgm:cxn modelId="{81C78A6D-96B6-4D39-90B6-313FFF3D528B}" srcId="{6640217B-8892-41F4-8CF0-537D95D7FBAE}" destId="{D37DE107-EE70-454A-B354-06CABD687A0B}" srcOrd="0" destOrd="0" parTransId="{608A3E92-E66F-499A-AC11-2C1EEF2C81EE}" sibTransId="{D24890F3-EE56-4BC4-B9ED-3C0F3AF43A58}"/>
    <dgm:cxn modelId="{8B660387-3828-40C7-A93D-B461E4B346A3}" type="presOf" srcId="{BDCBD4AA-CBDE-4375-BC7D-168F4131FE4A}" destId="{087076E3-3243-4945-A0FA-219DBF471811}" srcOrd="1" destOrd="0" presId="urn:microsoft.com/office/officeart/2005/8/layout/process4"/>
    <dgm:cxn modelId="{E02EC497-1F94-4534-8BC0-B72585D1C7B3}" srcId="{6640217B-8892-41F4-8CF0-537D95D7FBAE}" destId="{335FE047-C91D-4FFA-9E3D-52B6196733EE}" srcOrd="1" destOrd="0" parTransId="{C7B9C927-7DB9-486B-9F62-B5FE97A3579C}" sibTransId="{7FC09143-F4C0-40DD-9B54-BD6069DD1D04}"/>
    <dgm:cxn modelId="{0029474A-AC4B-47FE-81DB-13DE01ED8ECC}" type="presOf" srcId="{D37DE107-EE70-454A-B354-06CABD687A0B}" destId="{EEA716FA-76FD-4F26-859E-710DD62ECECF}" srcOrd="0" destOrd="0" presId="urn:microsoft.com/office/officeart/2005/8/layout/process4"/>
    <dgm:cxn modelId="{42194783-DFDD-4DE4-9EF4-65BE17AFEC18}" srcId="{335FE047-C91D-4FFA-9E3D-52B6196733EE}" destId="{B630E864-133C-4691-B316-137A604DD553}" srcOrd="1" destOrd="0" parTransId="{75C222C9-A76D-414E-ABEE-C3F04C676208}" sibTransId="{E1BE08F7-5B0C-41F0-8309-A4A2C5E311A6}"/>
    <dgm:cxn modelId="{1EDA54DC-8032-48BA-950B-8FB36B2CC756}" type="presOf" srcId="{B630E864-133C-4691-B316-137A604DD553}" destId="{4E55BB44-4F13-4E1D-85A7-A2D14F377D03}" srcOrd="0" destOrd="0" presId="urn:microsoft.com/office/officeart/2005/8/layout/process4"/>
    <dgm:cxn modelId="{82264CB1-3125-4A9E-9E18-9A8DFCE194AE}" type="presOf" srcId="{335FE047-C91D-4FFA-9E3D-52B6196733EE}" destId="{0CAC1171-F934-4FCF-B171-C5F79A2D9AC7}" srcOrd="1" destOrd="0" presId="urn:microsoft.com/office/officeart/2005/8/layout/process4"/>
    <dgm:cxn modelId="{C3E59E5A-76FC-48EE-A38C-20A29C4B6D0E}" type="presOf" srcId="{A8DA7E9F-8FCB-4A93-ADAF-3DF1A26D1331}" destId="{B2D79368-2872-4B8A-8F4C-CEFC25810FCF}" srcOrd="0" destOrd="0" presId="urn:microsoft.com/office/officeart/2005/8/layout/process4"/>
    <dgm:cxn modelId="{5BF7E1E3-A986-4179-874F-C42C92F1E1B8}" srcId="{D37DE107-EE70-454A-B354-06CABD687A0B}" destId="{1569BBC1-2F77-41E3-AF28-F260DCF7E64A}" srcOrd="0" destOrd="0" parTransId="{1ACC06E0-7052-4FE5-AA3B-3B848EC0CD4D}" sibTransId="{73DE9239-4327-4B56-B65B-62F54B5464E7}"/>
    <dgm:cxn modelId="{67A2F4BB-B4E3-4294-B10D-18B27E74FA02}" type="presOf" srcId="{F6DD4F8A-C7A5-4725-94D7-3387DDFA45D4}" destId="{2DEB8AAA-81BB-4958-A217-AEBBB0CE387F}" srcOrd="0" destOrd="0" presId="urn:microsoft.com/office/officeart/2005/8/layout/process4"/>
    <dgm:cxn modelId="{006FECFD-30DA-4FE6-A5AF-75A3D0CE1277}" srcId="{335FE047-C91D-4FFA-9E3D-52B6196733EE}" destId="{F6DD4F8A-C7A5-4725-94D7-3387DDFA45D4}" srcOrd="0" destOrd="0" parTransId="{BFAB6BD6-1046-47FE-8B71-1D008190E3E7}" sibTransId="{0E35629F-AC6A-4083-9E5E-D57D038661D3}"/>
    <dgm:cxn modelId="{20B4D715-2A1C-4027-9631-DCF0AD93C3BB}" type="presOf" srcId="{D37DE107-EE70-454A-B354-06CABD687A0B}" destId="{B1C95BCB-571A-4368-A2C0-3858D5E0F448}" srcOrd="1" destOrd="0" presId="urn:microsoft.com/office/officeart/2005/8/layout/process4"/>
    <dgm:cxn modelId="{16495EF3-A0B7-4FDF-8A85-3F68899C3711}" srcId="{6640217B-8892-41F4-8CF0-537D95D7FBAE}" destId="{BDCBD4AA-CBDE-4375-BC7D-168F4131FE4A}" srcOrd="2" destOrd="0" parTransId="{652686B5-08B2-4643-964F-1E50F1FFC0D7}" sibTransId="{49C71945-D53C-4B90-8D56-37169D5A0386}"/>
    <dgm:cxn modelId="{F457A07D-05A9-4D4C-A3A6-7364EB516F79}" type="presOf" srcId="{BDCBD4AA-CBDE-4375-BC7D-168F4131FE4A}" destId="{FD38A4DD-FFB8-4D4D-81C3-4AFBAEC55D09}" srcOrd="0" destOrd="0" presId="urn:microsoft.com/office/officeart/2005/8/layout/process4"/>
    <dgm:cxn modelId="{1522C538-3670-4C76-A902-D5A3AA0893D5}" srcId="{D37DE107-EE70-454A-B354-06CABD687A0B}" destId="{3090DC9C-1C6E-4DD5-A4B7-AB5E4C3D8F8A}" srcOrd="1" destOrd="0" parTransId="{CE485224-5894-4F29-A4F5-9ED0A06AEA7B}" sibTransId="{E336006F-DBAB-4FA7-AE1C-7A843AAEE95B}"/>
    <dgm:cxn modelId="{DDB6155D-75C0-45B1-8DB8-3CA92D4D2E2E}" type="presOf" srcId="{335FE047-C91D-4FFA-9E3D-52B6196733EE}" destId="{0FF6B584-4F17-46EA-84C9-BEA5AD82BB2C}" srcOrd="0" destOrd="0" presId="urn:microsoft.com/office/officeart/2005/8/layout/process4"/>
    <dgm:cxn modelId="{3B94E0A1-9E12-4393-86DA-2993535B4CBF}" srcId="{BDCBD4AA-CBDE-4375-BC7D-168F4131FE4A}" destId="{3760D83E-30B7-46C0-9421-13A3961E579B}" srcOrd="1" destOrd="0" parTransId="{F47BD2C9-FDEA-4D9A-B075-4DE8F94257EF}" sibTransId="{AC1FE56C-DEE8-46E6-9D1A-19C87ED2BA12}"/>
    <dgm:cxn modelId="{3B808CD8-C4E2-46AB-8894-96599E5B6314}" type="presOf" srcId="{1569BBC1-2F77-41E3-AF28-F260DCF7E64A}" destId="{0FF4071C-F0BD-4703-9CB7-8F95CEFB3AAE}" srcOrd="0" destOrd="0" presId="urn:microsoft.com/office/officeart/2005/8/layout/process4"/>
    <dgm:cxn modelId="{A42E714D-CED9-445D-8536-E60AC8F7CF5C}" srcId="{BDCBD4AA-CBDE-4375-BC7D-168F4131FE4A}" destId="{A8DA7E9F-8FCB-4A93-ADAF-3DF1A26D1331}" srcOrd="0" destOrd="0" parTransId="{C7DCBCDE-A96D-43B3-9DD3-05F0D6584F78}" sibTransId="{D8165B25-797D-42F4-9FAE-28F78EE2A8C3}"/>
    <dgm:cxn modelId="{DCC9A280-0171-4373-8A1A-0590CCD5BE67}" type="presOf" srcId="{6640217B-8892-41F4-8CF0-537D95D7FBAE}" destId="{B640BD87-FD32-4351-A442-C8B9E6CE9354}" srcOrd="0" destOrd="0" presId="urn:microsoft.com/office/officeart/2005/8/layout/process4"/>
    <dgm:cxn modelId="{6C605F36-A9BE-41E6-9883-15FB3492037C}" type="presOf" srcId="{3090DC9C-1C6E-4DD5-A4B7-AB5E4C3D8F8A}" destId="{2D60222E-7361-403A-B991-27D6D281B789}" srcOrd="0" destOrd="0" presId="urn:microsoft.com/office/officeart/2005/8/layout/process4"/>
    <dgm:cxn modelId="{0BE626C4-8186-47C8-848B-785A9906397E}" type="presParOf" srcId="{B640BD87-FD32-4351-A442-C8B9E6CE9354}" destId="{3B8E674D-707B-4B27-A1F7-72342F2F382B}" srcOrd="0" destOrd="0" presId="urn:microsoft.com/office/officeart/2005/8/layout/process4"/>
    <dgm:cxn modelId="{3AAD77D3-EF0E-4994-B18D-A274172DFC2E}" type="presParOf" srcId="{3B8E674D-707B-4B27-A1F7-72342F2F382B}" destId="{FD38A4DD-FFB8-4D4D-81C3-4AFBAEC55D09}" srcOrd="0" destOrd="0" presId="urn:microsoft.com/office/officeart/2005/8/layout/process4"/>
    <dgm:cxn modelId="{82735560-72B0-4A08-AEE2-1FCE019C5B2B}" type="presParOf" srcId="{3B8E674D-707B-4B27-A1F7-72342F2F382B}" destId="{087076E3-3243-4945-A0FA-219DBF471811}" srcOrd="1" destOrd="0" presId="urn:microsoft.com/office/officeart/2005/8/layout/process4"/>
    <dgm:cxn modelId="{FD621623-D002-4D5A-9DA2-34B757FC7D7E}" type="presParOf" srcId="{3B8E674D-707B-4B27-A1F7-72342F2F382B}" destId="{6B351BE9-3E45-4965-861C-F80D7746D17D}" srcOrd="2" destOrd="0" presId="urn:microsoft.com/office/officeart/2005/8/layout/process4"/>
    <dgm:cxn modelId="{DD5F0099-0CDD-40F9-86E9-5C984121C74A}" type="presParOf" srcId="{6B351BE9-3E45-4965-861C-F80D7746D17D}" destId="{B2D79368-2872-4B8A-8F4C-CEFC25810FCF}" srcOrd="0" destOrd="0" presId="urn:microsoft.com/office/officeart/2005/8/layout/process4"/>
    <dgm:cxn modelId="{A233610F-F741-4DFB-9BC6-AFBC03043730}" type="presParOf" srcId="{6B351BE9-3E45-4965-861C-F80D7746D17D}" destId="{354857B6-45C7-46CB-8A31-B28516280023}" srcOrd="1" destOrd="0" presId="urn:microsoft.com/office/officeart/2005/8/layout/process4"/>
    <dgm:cxn modelId="{EA4F6F7D-DA2A-4756-8954-78B38E56C03A}" type="presParOf" srcId="{B640BD87-FD32-4351-A442-C8B9E6CE9354}" destId="{24BBA138-9794-4737-AA3B-B4F5B34759B4}" srcOrd="1" destOrd="0" presId="urn:microsoft.com/office/officeart/2005/8/layout/process4"/>
    <dgm:cxn modelId="{3376BAA5-9E85-424E-8A3D-E43A0023DD8B}" type="presParOf" srcId="{B640BD87-FD32-4351-A442-C8B9E6CE9354}" destId="{EEA9862A-75AA-4118-8F09-76DE924D1E3B}" srcOrd="2" destOrd="0" presId="urn:microsoft.com/office/officeart/2005/8/layout/process4"/>
    <dgm:cxn modelId="{46457949-2496-49D6-932B-8963AE1B701C}" type="presParOf" srcId="{EEA9862A-75AA-4118-8F09-76DE924D1E3B}" destId="{0FF6B584-4F17-46EA-84C9-BEA5AD82BB2C}" srcOrd="0" destOrd="0" presId="urn:microsoft.com/office/officeart/2005/8/layout/process4"/>
    <dgm:cxn modelId="{128F31CF-EB59-4934-9874-1D80F406E398}" type="presParOf" srcId="{EEA9862A-75AA-4118-8F09-76DE924D1E3B}" destId="{0CAC1171-F934-4FCF-B171-C5F79A2D9AC7}" srcOrd="1" destOrd="0" presId="urn:microsoft.com/office/officeart/2005/8/layout/process4"/>
    <dgm:cxn modelId="{E1683F6E-C4EF-4FF1-930A-D564E80941C3}" type="presParOf" srcId="{EEA9862A-75AA-4118-8F09-76DE924D1E3B}" destId="{19B58305-BBF5-4B9E-940B-68CCB08CF2C2}" srcOrd="2" destOrd="0" presId="urn:microsoft.com/office/officeart/2005/8/layout/process4"/>
    <dgm:cxn modelId="{2C76EE5F-F307-43F0-BBAB-BEB6AE44EA8D}" type="presParOf" srcId="{19B58305-BBF5-4B9E-940B-68CCB08CF2C2}" destId="{2DEB8AAA-81BB-4958-A217-AEBBB0CE387F}" srcOrd="0" destOrd="0" presId="urn:microsoft.com/office/officeart/2005/8/layout/process4"/>
    <dgm:cxn modelId="{BE6700C2-FC75-45EB-979E-1577E8B1F4E9}" type="presParOf" srcId="{19B58305-BBF5-4B9E-940B-68CCB08CF2C2}" destId="{4E55BB44-4F13-4E1D-85A7-A2D14F377D03}" srcOrd="1" destOrd="0" presId="urn:microsoft.com/office/officeart/2005/8/layout/process4"/>
    <dgm:cxn modelId="{67383DA7-40C1-47E8-8CDA-D23451C8258D}" type="presParOf" srcId="{B640BD87-FD32-4351-A442-C8B9E6CE9354}" destId="{5D8E8457-CCEC-4453-9E62-89D800B08366}" srcOrd="3" destOrd="0" presId="urn:microsoft.com/office/officeart/2005/8/layout/process4"/>
    <dgm:cxn modelId="{C69261A5-62B1-438A-BBEB-F181E61ED9A4}" type="presParOf" srcId="{B640BD87-FD32-4351-A442-C8B9E6CE9354}" destId="{5E77AAB9-60DA-4A2B-8B21-5B333BFB6B87}" srcOrd="4" destOrd="0" presId="urn:microsoft.com/office/officeart/2005/8/layout/process4"/>
    <dgm:cxn modelId="{1ECC6A4B-79F9-40F4-A98A-5B5C83C91D12}" type="presParOf" srcId="{5E77AAB9-60DA-4A2B-8B21-5B333BFB6B87}" destId="{EEA716FA-76FD-4F26-859E-710DD62ECECF}" srcOrd="0" destOrd="0" presId="urn:microsoft.com/office/officeart/2005/8/layout/process4"/>
    <dgm:cxn modelId="{69A65F63-A9A1-413B-AE41-544BB843943A}" type="presParOf" srcId="{5E77AAB9-60DA-4A2B-8B21-5B333BFB6B87}" destId="{B1C95BCB-571A-4368-A2C0-3858D5E0F448}" srcOrd="1" destOrd="0" presId="urn:microsoft.com/office/officeart/2005/8/layout/process4"/>
    <dgm:cxn modelId="{E2510198-B80F-438B-9CD4-FC592CB02BDC}" type="presParOf" srcId="{5E77AAB9-60DA-4A2B-8B21-5B333BFB6B87}" destId="{0EFE3B3A-1E17-48BE-AD1F-AF3EC4FA7D83}" srcOrd="2" destOrd="0" presId="urn:microsoft.com/office/officeart/2005/8/layout/process4"/>
    <dgm:cxn modelId="{839AF1F4-EC5E-496F-946C-9C5E02D578BA}" type="presParOf" srcId="{0EFE3B3A-1E17-48BE-AD1F-AF3EC4FA7D83}" destId="{0FF4071C-F0BD-4703-9CB7-8F95CEFB3AAE}" srcOrd="0" destOrd="0" presId="urn:microsoft.com/office/officeart/2005/8/layout/process4"/>
    <dgm:cxn modelId="{1E8147EA-61E9-451B-968B-B63556447238}" type="presParOf" srcId="{0EFE3B3A-1E17-48BE-AD1F-AF3EC4FA7D83}" destId="{2D60222E-7361-403A-B991-27D6D281B789}" srcOrd="1" destOrd="0" presId="urn:microsoft.com/office/officeart/2005/8/layout/process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A3C5850-37E7-4FEB-87B6-E20566CEA09C}"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ru-RU"/>
        </a:p>
      </dgm:t>
    </dgm:pt>
    <dgm:pt modelId="{07A1C1CA-9183-4966-8D0A-EC9DE36AEF80}">
      <dgm:prSet phldrT="[Текст]" custT="1"/>
      <dgm:spPr/>
      <dgm:t>
        <a:bodyPr/>
        <a:lstStyle/>
        <a:p>
          <a:r>
            <a:rPr kumimoji="0" lang="ru-RU" sz="1600" b="1" i="1"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Системно - деятельностный подход </a:t>
          </a:r>
          <a:r>
            <a:rPr kumimoji="0" lang="ru-RU" sz="1600" b="1"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a:t>
          </a:r>
        </a:p>
        <a:p>
          <a:r>
            <a:rPr lang="ru-RU" sz="16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характеризующий совокупность взаимосвязанных и взаимообусловленных компонентов, ориентированных на достижение планируемого результата; отражающий содержательный аспект образовательной деятельности</a:t>
          </a:r>
          <a:endParaRPr kumimoji="0" lang="ru-RU" sz="1600" b="1" i="0" u="none" strike="noStrike" cap="none" normalizeH="0" baseline="0" dirty="0" smtClean="0">
            <a:ln>
              <a:noFill/>
            </a:ln>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a:p>
          <a:r>
            <a:rPr kumimoji="0" lang="ru-RU" sz="14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lang="ru-RU" sz="1400" dirty="0">
            <a:latin typeface="Arial" pitchFamily="34" charset="0"/>
            <a:cs typeface="Arial" pitchFamily="34" charset="0"/>
          </a:endParaRPr>
        </a:p>
      </dgm:t>
    </dgm:pt>
    <dgm:pt modelId="{C00C19BD-E493-4CBE-A92C-953B58BFE074}" type="parTrans" cxnId="{0C505970-2948-4F32-AF17-7EDA60FC475F}">
      <dgm:prSet/>
      <dgm:spPr/>
      <dgm:t>
        <a:bodyPr/>
        <a:lstStyle/>
        <a:p>
          <a:endParaRPr lang="ru-RU"/>
        </a:p>
      </dgm:t>
    </dgm:pt>
    <dgm:pt modelId="{F0D1DDD1-C86C-4714-BC22-C6CA3831A227}" type="sibTrans" cxnId="{0C505970-2948-4F32-AF17-7EDA60FC475F}">
      <dgm:prSet/>
      <dgm:spPr/>
      <dgm:t>
        <a:bodyPr/>
        <a:lstStyle/>
        <a:p>
          <a:endParaRPr lang="ru-RU"/>
        </a:p>
      </dgm:t>
    </dgm:pt>
    <dgm:pt modelId="{EDE1DA66-EABD-4BFC-9144-3DE2EB1DB6F5}">
      <dgm:prSet phldrT="[Текст]" custT="1"/>
      <dgm:spPr/>
      <dgm:t>
        <a:bodyPr/>
        <a:lstStyle/>
        <a:p>
          <a:endParaRPr lang="ru-RU" sz="1400" dirty="0">
            <a:latin typeface="Arial" pitchFamily="34" charset="0"/>
            <a:cs typeface="Arial" pitchFamily="34" charset="0"/>
          </a:endParaRPr>
        </a:p>
      </dgm:t>
    </dgm:pt>
    <dgm:pt modelId="{5DA0B4A7-5BF3-448F-8894-8ADC3DA0DF0B}" type="parTrans" cxnId="{37FF0569-7E9B-4D76-BFF0-9908AD75E746}">
      <dgm:prSet/>
      <dgm:spPr/>
      <dgm:t>
        <a:bodyPr/>
        <a:lstStyle/>
        <a:p>
          <a:endParaRPr lang="ru-RU"/>
        </a:p>
      </dgm:t>
    </dgm:pt>
    <dgm:pt modelId="{7CF470F7-4815-41C8-83C9-C42547C365A2}" type="sibTrans" cxnId="{37FF0569-7E9B-4D76-BFF0-9908AD75E746}">
      <dgm:prSet/>
      <dgm:spPr/>
      <dgm:t>
        <a:bodyPr/>
        <a:lstStyle/>
        <a:p>
          <a:endParaRPr lang="ru-RU"/>
        </a:p>
      </dgm:t>
    </dgm:pt>
    <dgm:pt modelId="{FF570DF4-32DB-47E5-BE6A-F385546905C9}">
      <dgm:prSet phldrT="[Текст]" custT="1"/>
      <dgm:spPr/>
      <dgm:t>
        <a:bodyPr/>
        <a:lstStyle/>
        <a:p>
          <a:r>
            <a:rPr kumimoji="0" lang="ru-RU" sz="1600" b="1" i="1" u="none" strike="noStrike" cap="none" normalizeH="0" baseline="0" dirty="0" smtClean="0">
              <a:ln>
                <a:noFill/>
              </a:ln>
              <a:solidFill>
                <a:schemeClr val="bg1"/>
              </a:solidFill>
              <a:effectLst/>
              <a:latin typeface="Arial" pitchFamily="34" charset="0"/>
              <a:ea typeface="Times New Roman" pitchFamily="18" charset="0"/>
              <a:cs typeface="Arial" pitchFamily="34" charset="0"/>
            </a:rPr>
            <a:t>Практико-ориентированный подход – </a:t>
          </a:r>
        </a:p>
        <a:p>
          <a:r>
            <a:rPr lang="ru-RU" sz="1600" b="1" dirty="0" smtClean="0">
              <a:solidFill>
                <a:schemeClr val="bg1"/>
              </a:solidFill>
              <a:latin typeface="Arial" pitchFamily="34" charset="0"/>
              <a:cs typeface="Arial" pitchFamily="34" charset="0"/>
            </a:rPr>
            <a:t>проявляющий себя в управлении при полном согласовании усилий всех субъектов ВСОКО, принятии конкретных практических решений на основе полученных аналитических материалов; обеспечение последовательности и преемственности процедур, выработке единой тактики и стратегии для достижения общей цели.</a:t>
          </a:r>
          <a:r>
            <a:rPr kumimoji="0" lang="ru-RU" sz="1600" b="1" i="0" u="none" strike="noStrike" cap="none" normalizeH="0" baseline="0" dirty="0" smtClean="0">
              <a:ln>
                <a:noFill/>
              </a:ln>
              <a:solidFill>
                <a:schemeClr val="bg1"/>
              </a:solidFill>
              <a:effectLst/>
              <a:latin typeface="Arial" pitchFamily="34" charset="0"/>
              <a:ea typeface="Times New Roman" pitchFamily="18" charset="0"/>
              <a:cs typeface="Arial" pitchFamily="34" charset="0"/>
            </a:rPr>
            <a:t> </a:t>
          </a:r>
          <a:endParaRPr lang="ru-RU" sz="1600" b="1" dirty="0">
            <a:solidFill>
              <a:schemeClr val="bg1"/>
            </a:solidFill>
            <a:latin typeface="Arial" pitchFamily="34" charset="0"/>
            <a:cs typeface="Arial" pitchFamily="34" charset="0"/>
          </a:endParaRPr>
        </a:p>
      </dgm:t>
    </dgm:pt>
    <dgm:pt modelId="{982D8B93-03E3-4360-A430-F36A2E076083}" type="parTrans" cxnId="{7EE34208-44D7-4AA2-B2B0-F4466667EACE}">
      <dgm:prSet/>
      <dgm:spPr/>
      <dgm:t>
        <a:bodyPr/>
        <a:lstStyle/>
        <a:p>
          <a:endParaRPr lang="ru-RU"/>
        </a:p>
      </dgm:t>
    </dgm:pt>
    <dgm:pt modelId="{9595368D-AC2E-4695-9CC9-C70AABAF71AB}" type="sibTrans" cxnId="{7EE34208-44D7-4AA2-B2B0-F4466667EACE}">
      <dgm:prSet/>
      <dgm:spPr/>
      <dgm:t>
        <a:bodyPr/>
        <a:lstStyle/>
        <a:p>
          <a:endParaRPr lang="ru-RU"/>
        </a:p>
      </dgm:t>
    </dgm:pt>
    <dgm:pt modelId="{114BB03D-BCD4-42EB-8503-E18F3F1865B8}" type="pres">
      <dgm:prSet presAssocID="{5A3C5850-37E7-4FEB-87B6-E20566CEA09C}" presName="linear" presStyleCnt="0">
        <dgm:presLayoutVars>
          <dgm:dir/>
          <dgm:animLvl val="lvl"/>
          <dgm:resizeHandles val="exact"/>
        </dgm:presLayoutVars>
      </dgm:prSet>
      <dgm:spPr/>
      <dgm:t>
        <a:bodyPr/>
        <a:lstStyle/>
        <a:p>
          <a:endParaRPr lang="ru-RU"/>
        </a:p>
      </dgm:t>
    </dgm:pt>
    <dgm:pt modelId="{1D646EDB-AD4A-473C-9508-501DA6278297}" type="pres">
      <dgm:prSet presAssocID="{07A1C1CA-9183-4966-8D0A-EC9DE36AEF80}" presName="parentLin" presStyleCnt="0"/>
      <dgm:spPr/>
    </dgm:pt>
    <dgm:pt modelId="{E2127537-6665-452C-9CD3-2CF556F08700}" type="pres">
      <dgm:prSet presAssocID="{07A1C1CA-9183-4966-8D0A-EC9DE36AEF80}" presName="parentLeftMargin" presStyleLbl="node1" presStyleIdx="0" presStyleCnt="3"/>
      <dgm:spPr/>
      <dgm:t>
        <a:bodyPr/>
        <a:lstStyle/>
        <a:p>
          <a:endParaRPr lang="ru-RU"/>
        </a:p>
      </dgm:t>
    </dgm:pt>
    <dgm:pt modelId="{D0952635-616D-4739-8D02-499077F18DEB}" type="pres">
      <dgm:prSet presAssocID="{07A1C1CA-9183-4966-8D0A-EC9DE36AEF80}" presName="parentText" presStyleLbl="node1" presStyleIdx="0" presStyleCnt="3" custScaleX="140624">
        <dgm:presLayoutVars>
          <dgm:chMax val="0"/>
          <dgm:bulletEnabled val="1"/>
        </dgm:presLayoutVars>
      </dgm:prSet>
      <dgm:spPr/>
      <dgm:t>
        <a:bodyPr/>
        <a:lstStyle/>
        <a:p>
          <a:endParaRPr lang="ru-RU"/>
        </a:p>
      </dgm:t>
    </dgm:pt>
    <dgm:pt modelId="{93E69406-5E30-4F11-BDC1-EF9AD091D7C7}" type="pres">
      <dgm:prSet presAssocID="{07A1C1CA-9183-4966-8D0A-EC9DE36AEF80}" presName="negativeSpace" presStyleCnt="0"/>
      <dgm:spPr/>
    </dgm:pt>
    <dgm:pt modelId="{F3AC330F-D79B-48BF-805F-2DB0299268B3}" type="pres">
      <dgm:prSet presAssocID="{07A1C1CA-9183-4966-8D0A-EC9DE36AEF80}" presName="childText" presStyleLbl="conFgAcc1" presStyleIdx="0" presStyleCnt="3">
        <dgm:presLayoutVars>
          <dgm:bulletEnabled val="1"/>
        </dgm:presLayoutVars>
      </dgm:prSet>
      <dgm:spPr/>
    </dgm:pt>
    <dgm:pt modelId="{FCEF8521-7F0A-4951-B3D1-F418301CC266}" type="pres">
      <dgm:prSet presAssocID="{F0D1DDD1-C86C-4714-BC22-C6CA3831A227}" presName="spaceBetweenRectangles" presStyleCnt="0"/>
      <dgm:spPr/>
    </dgm:pt>
    <dgm:pt modelId="{68EBA730-F60D-4657-AB7B-91A546AAFF83}" type="pres">
      <dgm:prSet presAssocID="{EDE1DA66-EABD-4BFC-9144-3DE2EB1DB6F5}" presName="parentLin" presStyleCnt="0"/>
      <dgm:spPr/>
    </dgm:pt>
    <dgm:pt modelId="{CA40B6FE-6928-4912-ADDC-E3A1686FA164}" type="pres">
      <dgm:prSet presAssocID="{EDE1DA66-EABD-4BFC-9144-3DE2EB1DB6F5}" presName="parentLeftMargin" presStyleLbl="node1" presStyleIdx="0" presStyleCnt="3"/>
      <dgm:spPr/>
      <dgm:t>
        <a:bodyPr/>
        <a:lstStyle/>
        <a:p>
          <a:endParaRPr lang="ru-RU"/>
        </a:p>
      </dgm:t>
    </dgm:pt>
    <dgm:pt modelId="{D203F592-55EA-4676-8BD6-081EB0D001B0}" type="pres">
      <dgm:prSet presAssocID="{EDE1DA66-EABD-4BFC-9144-3DE2EB1DB6F5}" presName="parentText" presStyleLbl="node1" presStyleIdx="1" presStyleCnt="3" custScaleX="137725" custLinFactNeighborX="9369" custLinFactNeighborY="2329">
        <dgm:presLayoutVars>
          <dgm:chMax val="0"/>
          <dgm:bulletEnabled val="1"/>
        </dgm:presLayoutVars>
      </dgm:prSet>
      <dgm:spPr/>
      <dgm:t>
        <a:bodyPr/>
        <a:lstStyle/>
        <a:p>
          <a:endParaRPr lang="ru-RU"/>
        </a:p>
      </dgm:t>
    </dgm:pt>
    <dgm:pt modelId="{CFF5250C-B4E7-42F2-977E-2A125C1FBF40}" type="pres">
      <dgm:prSet presAssocID="{EDE1DA66-EABD-4BFC-9144-3DE2EB1DB6F5}" presName="negativeSpace" presStyleCnt="0"/>
      <dgm:spPr/>
    </dgm:pt>
    <dgm:pt modelId="{8FCF3CD0-7084-4A5C-8D3A-08DD85A36653}" type="pres">
      <dgm:prSet presAssocID="{EDE1DA66-EABD-4BFC-9144-3DE2EB1DB6F5}" presName="childText" presStyleLbl="conFgAcc1" presStyleIdx="1" presStyleCnt="3" custLinFactNeighborX="-391" custLinFactNeighborY="11317">
        <dgm:presLayoutVars>
          <dgm:bulletEnabled val="1"/>
        </dgm:presLayoutVars>
      </dgm:prSet>
      <dgm:spPr/>
      <dgm:t>
        <a:bodyPr/>
        <a:lstStyle/>
        <a:p>
          <a:endParaRPr lang="ru-RU"/>
        </a:p>
      </dgm:t>
    </dgm:pt>
    <dgm:pt modelId="{48B1282A-DA21-40CB-A03D-13AC41D30C31}" type="pres">
      <dgm:prSet presAssocID="{7CF470F7-4815-41C8-83C9-C42547C365A2}" presName="spaceBetweenRectangles" presStyleCnt="0"/>
      <dgm:spPr/>
    </dgm:pt>
    <dgm:pt modelId="{AFC1B35B-E250-4455-9F0F-FD848DA1192B}" type="pres">
      <dgm:prSet presAssocID="{FF570DF4-32DB-47E5-BE6A-F385546905C9}" presName="parentLin" presStyleCnt="0"/>
      <dgm:spPr/>
    </dgm:pt>
    <dgm:pt modelId="{AE0F8FE0-4CA4-443E-9C41-DC8F02F0183D}" type="pres">
      <dgm:prSet presAssocID="{FF570DF4-32DB-47E5-BE6A-F385546905C9}" presName="parentLeftMargin" presStyleLbl="node1" presStyleIdx="1" presStyleCnt="3"/>
      <dgm:spPr/>
      <dgm:t>
        <a:bodyPr/>
        <a:lstStyle/>
        <a:p>
          <a:endParaRPr lang="ru-RU"/>
        </a:p>
      </dgm:t>
    </dgm:pt>
    <dgm:pt modelId="{F12839BF-316E-45C8-8C74-BFB35BBD8E41}" type="pres">
      <dgm:prSet presAssocID="{FF570DF4-32DB-47E5-BE6A-F385546905C9}" presName="parentText" presStyleLbl="node1" presStyleIdx="2" presStyleCnt="3" custScaleX="150037">
        <dgm:presLayoutVars>
          <dgm:chMax val="0"/>
          <dgm:bulletEnabled val="1"/>
        </dgm:presLayoutVars>
      </dgm:prSet>
      <dgm:spPr/>
      <dgm:t>
        <a:bodyPr/>
        <a:lstStyle/>
        <a:p>
          <a:endParaRPr lang="ru-RU"/>
        </a:p>
      </dgm:t>
    </dgm:pt>
    <dgm:pt modelId="{1715BAD2-D8BD-41F2-B1D7-2018245C1EDA}" type="pres">
      <dgm:prSet presAssocID="{FF570DF4-32DB-47E5-BE6A-F385546905C9}" presName="negativeSpace" presStyleCnt="0"/>
      <dgm:spPr/>
    </dgm:pt>
    <dgm:pt modelId="{EF63217C-354E-4562-AD55-35C782E4A6FF}" type="pres">
      <dgm:prSet presAssocID="{FF570DF4-32DB-47E5-BE6A-F385546905C9}" presName="childText" presStyleLbl="conFgAcc1" presStyleIdx="2" presStyleCnt="3">
        <dgm:presLayoutVars>
          <dgm:bulletEnabled val="1"/>
        </dgm:presLayoutVars>
      </dgm:prSet>
      <dgm:spPr/>
    </dgm:pt>
  </dgm:ptLst>
  <dgm:cxnLst>
    <dgm:cxn modelId="{4D10C712-9136-42C1-A1B2-1430C56B1693}" type="presOf" srcId="{5A3C5850-37E7-4FEB-87B6-E20566CEA09C}" destId="{114BB03D-BCD4-42EB-8503-E18F3F1865B8}" srcOrd="0" destOrd="0" presId="urn:microsoft.com/office/officeart/2005/8/layout/list1"/>
    <dgm:cxn modelId="{7EE34208-44D7-4AA2-B2B0-F4466667EACE}" srcId="{5A3C5850-37E7-4FEB-87B6-E20566CEA09C}" destId="{FF570DF4-32DB-47E5-BE6A-F385546905C9}" srcOrd="2" destOrd="0" parTransId="{982D8B93-03E3-4360-A430-F36A2E076083}" sibTransId="{9595368D-AC2E-4695-9CC9-C70AABAF71AB}"/>
    <dgm:cxn modelId="{563CD773-19E6-440C-A24C-50E9ED25E07B}" type="presOf" srcId="{07A1C1CA-9183-4966-8D0A-EC9DE36AEF80}" destId="{D0952635-616D-4739-8D02-499077F18DEB}" srcOrd="1" destOrd="0" presId="urn:microsoft.com/office/officeart/2005/8/layout/list1"/>
    <dgm:cxn modelId="{8BF36877-58BA-496F-9260-8997D676843E}" type="presOf" srcId="{07A1C1CA-9183-4966-8D0A-EC9DE36AEF80}" destId="{E2127537-6665-452C-9CD3-2CF556F08700}" srcOrd="0" destOrd="0" presId="urn:microsoft.com/office/officeart/2005/8/layout/list1"/>
    <dgm:cxn modelId="{37FF0569-7E9B-4D76-BFF0-9908AD75E746}" srcId="{5A3C5850-37E7-4FEB-87B6-E20566CEA09C}" destId="{EDE1DA66-EABD-4BFC-9144-3DE2EB1DB6F5}" srcOrd="1" destOrd="0" parTransId="{5DA0B4A7-5BF3-448F-8894-8ADC3DA0DF0B}" sibTransId="{7CF470F7-4815-41C8-83C9-C42547C365A2}"/>
    <dgm:cxn modelId="{0C505970-2948-4F32-AF17-7EDA60FC475F}" srcId="{5A3C5850-37E7-4FEB-87B6-E20566CEA09C}" destId="{07A1C1CA-9183-4966-8D0A-EC9DE36AEF80}" srcOrd="0" destOrd="0" parTransId="{C00C19BD-E493-4CBE-A92C-953B58BFE074}" sibTransId="{F0D1DDD1-C86C-4714-BC22-C6CA3831A227}"/>
    <dgm:cxn modelId="{16B831D1-31B4-4FCD-AF7C-864733B922AA}" type="presOf" srcId="{FF570DF4-32DB-47E5-BE6A-F385546905C9}" destId="{F12839BF-316E-45C8-8C74-BFB35BBD8E41}" srcOrd="1" destOrd="0" presId="urn:microsoft.com/office/officeart/2005/8/layout/list1"/>
    <dgm:cxn modelId="{7F7AD65C-89A0-48AA-8F03-68CD1D7403E3}" type="presOf" srcId="{EDE1DA66-EABD-4BFC-9144-3DE2EB1DB6F5}" destId="{D203F592-55EA-4676-8BD6-081EB0D001B0}" srcOrd="1" destOrd="0" presId="urn:microsoft.com/office/officeart/2005/8/layout/list1"/>
    <dgm:cxn modelId="{DD1C586B-FF7E-466A-A36F-1B8835B06F9B}" type="presOf" srcId="{FF570DF4-32DB-47E5-BE6A-F385546905C9}" destId="{AE0F8FE0-4CA4-443E-9C41-DC8F02F0183D}" srcOrd="0" destOrd="0" presId="urn:microsoft.com/office/officeart/2005/8/layout/list1"/>
    <dgm:cxn modelId="{1EC3B685-8C3F-4724-BF41-1B8ADBBAFEBB}" type="presOf" srcId="{EDE1DA66-EABD-4BFC-9144-3DE2EB1DB6F5}" destId="{CA40B6FE-6928-4912-ADDC-E3A1686FA164}" srcOrd="0" destOrd="0" presId="urn:microsoft.com/office/officeart/2005/8/layout/list1"/>
    <dgm:cxn modelId="{16C0BDEB-A81F-4691-8B5D-CDCA425C4A32}" type="presParOf" srcId="{114BB03D-BCD4-42EB-8503-E18F3F1865B8}" destId="{1D646EDB-AD4A-473C-9508-501DA6278297}" srcOrd="0" destOrd="0" presId="urn:microsoft.com/office/officeart/2005/8/layout/list1"/>
    <dgm:cxn modelId="{46067216-6048-454A-BE27-63DBBB7204B8}" type="presParOf" srcId="{1D646EDB-AD4A-473C-9508-501DA6278297}" destId="{E2127537-6665-452C-9CD3-2CF556F08700}" srcOrd="0" destOrd="0" presId="urn:microsoft.com/office/officeart/2005/8/layout/list1"/>
    <dgm:cxn modelId="{6F4210D5-17B6-4300-845E-986DF500B882}" type="presParOf" srcId="{1D646EDB-AD4A-473C-9508-501DA6278297}" destId="{D0952635-616D-4739-8D02-499077F18DEB}" srcOrd="1" destOrd="0" presId="urn:microsoft.com/office/officeart/2005/8/layout/list1"/>
    <dgm:cxn modelId="{4C81FD51-3BF5-42DA-A8A5-271568EBB760}" type="presParOf" srcId="{114BB03D-BCD4-42EB-8503-E18F3F1865B8}" destId="{93E69406-5E30-4F11-BDC1-EF9AD091D7C7}" srcOrd="1" destOrd="0" presId="urn:microsoft.com/office/officeart/2005/8/layout/list1"/>
    <dgm:cxn modelId="{FA6D5034-DB91-4FD9-93CB-F29C256F2955}" type="presParOf" srcId="{114BB03D-BCD4-42EB-8503-E18F3F1865B8}" destId="{F3AC330F-D79B-48BF-805F-2DB0299268B3}" srcOrd="2" destOrd="0" presId="urn:microsoft.com/office/officeart/2005/8/layout/list1"/>
    <dgm:cxn modelId="{AD6CC530-4294-4DA7-9751-2D9747E6F4DC}" type="presParOf" srcId="{114BB03D-BCD4-42EB-8503-E18F3F1865B8}" destId="{FCEF8521-7F0A-4951-B3D1-F418301CC266}" srcOrd="3" destOrd="0" presId="urn:microsoft.com/office/officeart/2005/8/layout/list1"/>
    <dgm:cxn modelId="{72662928-FB31-4D3A-917D-73A601050C0D}" type="presParOf" srcId="{114BB03D-BCD4-42EB-8503-E18F3F1865B8}" destId="{68EBA730-F60D-4657-AB7B-91A546AAFF83}" srcOrd="4" destOrd="0" presId="urn:microsoft.com/office/officeart/2005/8/layout/list1"/>
    <dgm:cxn modelId="{E1CA158C-8A61-4C94-8FFB-439CCACEE9F0}" type="presParOf" srcId="{68EBA730-F60D-4657-AB7B-91A546AAFF83}" destId="{CA40B6FE-6928-4912-ADDC-E3A1686FA164}" srcOrd="0" destOrd="0" presId="urn:microsoft.com/office/officeart/2005/8/layout/list1"/>
    <dgm:cxn modelId="{7F05655B-509E-4110-ADC3-CEACE0B9AA90}" type="presParOf" srcId="{68EBA730-F60D-4657-AB7B-91A546AAFF83}" destId="{D203F592-55EA-4676-8BD6-081EB0D001B0}" srcOrd="1" destOrd="0" presId="urn:microsoft.com/office/officeart/2005/8/layout/list1"/>
    <dgm:cxn modelId="{2B9C6E3F-FC03-4ECC-89DB-7028BA726E44}" type="presParOf" srcId="{114BB03D-BCD4-42EB-8503-E18F3F1865B8}" destId="{CFF5250C-B4E7-42F2-977E-2A125C1FBF40}" srcOrd="5" destOrd="0" presId="urn:microsoft.com/office/officeart/2005/8/layout/list1"/>
    <dgm:cxn modelId="{ECBEDA05-BD8A-4972-92AC-E10405398B70}" type="presParOf" srcId="{114BB03D-BCD4-42EB-8503-E18F3F1865B8}" destId="{8FCF3CD0-7084-4A5C-8D3A-08DD85A36653}" srcOrd="6" destOrd="0" presId="urn:microsoft.com/office/officeart/2005/8/layout/list1"/>
    <dgm:cxn modelId="{56207C97-7651-41EA-BE3F-ABD6AB6499CD}" type="presParOf" srcId="{114BB03D-BCD4-42EB-8503-E18F3F1865B8}" destId="{48B1282A-DA21-40CB-A03D-13AC41D30C31}" srcOrd="7" destOrd="0" presId="urn:microsoft.com/office/officeart/2005/8/layout/list1"/>
    <dgm:cxn modelId="{981EDD2F-2F4A-4BCA-BBCA-DD95FA961EE9}" type="presParOf" srcId="{114BB03D-BCD4-42EB-8503-E18F3F1865B8}" destId="{AFC1B35B-E250-4455-9F0F-FD848DA1192B}" srcOrd="8" destOrd="0" presId="urn:microsoft.com/office/officeart/2005/8/layout/list1"/>
    <dgm:cxn modelId="{9A193BFF-645F-47C4-BEEE-5CE9A80B8F60}" type="presParOf" srcId="{AFC1B35B-E250-4455-9F0F-FD848DA1192B}" destId="{AE0F8FE0-4CA4-443E-9C41-DC8F02F0183D}" srcOrd="0" destOrd="0" presId="urn:microsoft.com/office/officeart/2005/8/layout/list1"/>
    <dgm:cxn modelId="{E83951B6-3CC3-4506-AEA3-807EC8B92BCD}" type="presParOf" srcId="{AFC1B35B-E250-4455-9F0F-FD848DA1192B}" destId="{F12839BF-316E-45C8-8C74-BFB35BBD8E41}" srcOrd="1" destOrd="0" presId="urn:microsoft.com/office/officeart/2005/8/layout/list1"/>
    <dgm:cxn modelId="{F305500D-8484-4CE7-BBF0-56F1808FE0C1}" type="presParOf" srcId="{114BB03D-BCD4-42EB-8503-E18F3F1865B8}" destId="{1715BAD2-D8BD-41F2-B1D7-2018245C1EDA}" srcOrd="9" destOrd="0" presId="urn:microsoft.com/office/officeart/2005/8/layout/list1"/>
    <dgm:cxn modelId="{F7F821AC-6FA4-4D6F-A3F4-BD92DBD90F1B}" type="presParOf" srcId="{114BB03D-BCD4-42EB-8503-E18F3F1865B8}" destId="{EF63217C-354E-4562-AD55-35C782E4A6FF}" srcOrd="10" destOrd="0" presId="urn:microsoft.com/office/officeart/2005/8/layout/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DF93A3-D13A-49BC-B236-5442E4C0C268}">
      <dsp:nvSpPr>
        <dsp:cNvPr id="0" name=""/>
        <dsp:cNvSpPr/>
      </dsp:nvSpPr>
      <dsp:spPr>
        <a:xfrm>
          <a:off x="2454065" y="0"/>
          <a:ext cx="2664295" cy="2664295"/>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ru-RU" sz="2400" b="1" kern="12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ЕСОКО</a:t>
          </a:r>
          <a:endParaRPr lang="ru-RU" sz="2400" b="1" kern="1200" dirty="0">
            <a:solidFill>
              <a:schemeClr val="tx1"/>
            </a:solidFill>
            <a:effectLst>
              <a:outerShdw blurRad="38100" dist="38100" dir="2700000" algn="tl">
                <a:srgbClr val="000000">
                  <a:alpha val="43137"/>
                </a:srgbClr>
              </a:outerShdw>
            </a:effectLst>
            <a:latin typeface="Arial" pitchFamily="34" charset="0"/>
            <a:cs typeface="Arial" pitchFamily="34" charset="0"/>
          </a:endParaRPr>
        </a:p>
      </dsp:txBody>
      <dsp:txXfrm>
        <a:off x="3120139" y="1332148"/>
        <a:ext cx="1332147" cy="1332147"/>
      </dsp:txXfrm>
    </dsp:sp>
    <dsp:sp modelId="{F22D297D-9E78-44D2-BE71-45783DD5CDCE}">
      <dsp:nvSpPr>
        <dsp:cNvPr id="0" name=""/>
        <dsp:cNvSpPr/>
      </dsp:nvSpPr>
      <dsp:spPr>
        <a:xfrm>
          <a:off x="1121918" y="2664295"/>
          <a:ext cx="2664295" cy="2664295"/>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endParaRPr lang="ru-RU" sz="2400" kern="1200" dirty="0" smtClean="0"/>
        </a:p>
        <a:p>
          <a:pPr lvl="0" algn="ctr" defTabSz="1066800">
            <a:lnSpc>
              <a:spcPct val="90000"/>
            </a:lnSpc>
            <a:spcBef>
              <a:spcPct val="0"/>
            </a:spcBef>
            <a:spcAft>
              <a:spcPct val="35000"/>
            </a:spcAft>
          </a:pPr>
          <a:r>
            <a:rPr lang="ru-RU" sz="2800" b="1" kern="1200" dirty="0" err="1" smtClean="0">
              <a:solidFill>
                <a:schemeClr val="tx1"/>
              </a:solidFill>
              <a:effectLst>
                <a:outerShdw blurRad="38100" dist="38100" dir="2700000" algn="tl">
                  <a:srgbClr val="000000">
                    <a:alpha val="43137"/>
                  </a:srgbClr>
                </a:outerShdw>
              </a:effectLst>
              <a:latin typeface="Arial" pitchFamily="34" charset="0"/>
              <a:cs typeface="Arial" pitchFamily="34" charset="0"/>
            </a:rPr>
            <a:t>мсоко</a:t>
          </a:r>
          <a:endParaRPr lang="ru-RU" sz="2800" b="1" kern="1200" dirty="0">
            <a:solidFill>
              <a:schemeClr val="tx1"/>
            </a:solidFill>
            <a:effectLst>
              <a:outerShdw blurRad="38100" dist="38100" dir="2700000" algn="tl">
                <a:srgbClr val="000000">
                  <a:alpha val="43137"/>
                </a:srgbClr>
              </a:outerShdw>
            </a:effectLst>
            <a:latin typeface="Arial" pitchFamily="34" charset="0"/>
            <a:cs typeface="Arial" pitchFamily="34" charset="0"/>
          </a:endParaRPr>
        </a:p>
      </dsp:txBody>
      <dsp:txXfrm>
        <a:off x="1787992" y="3996443"/>
        <a:ext cx="1332147" cy="1332147"/>
      </dsp:txXfrm>
    </dsp:sp>
    <dsp:sp modelId="{D94CD1CF-ECC3-4998-89D2-43EE2E856DB9}">
      <dsp:nvSpPr>
        <dsp:cNvPr id="0" name=""/>
        <dsp:cNvSpPr/>
      </dsp:nvSpPr>
      <dsp:spPr>
        <a:xfrm rot="10800000">
          <a:off x="2454065" y="2664295"/>
          <a:ext cx="2664295" cy="2664295"/>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endParaRPr lang="ru-RU" sz="2500" b="1" kern="1200" dirty="0" smtClean="0">
            <a:solidFill>
              <a:schemeClr val="tx1"/>
            </a:solidFill>
            <a:effectLst>
              <a:outerShdw blurRad="38100" dist="38100" dir="2700000" algn="tl">
                <a:srgbClr val="000000">
                  <a:alpha val="43137"/>
                </a:srgbClr>
              </a:outerShdw>
            </a:effectLst>
          </a:endParaRPr>
        </a:p>
        <a:p>
          <a:pPr lvl="0" algn="ctr" defTabSz="1111250">
            <a:lnSpc>
              <a:spcPct val="90000"/>
            </a:lnSpc>
            <a:spcBef>
              <a:spcPct val="0"/>
            </a:spcBef>
            <a:spcAft>
              <a:spcPct val="35000"/>
            </a:spcAft>
          </a:pPr>
          <a:r>
            <a:rPr lang="ru-RU" sz="2400" b="1" kern="12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РСОКО</a:t>
          </a:r>
          <a:endParaRPr lang="ru-RU" sz="2400" b="1" kern="1200" dirty="0">
            <a:solidFill>
              <a:schemeClr val="tx1"/>
            </a:solidFill>
            <a:effectLst>
              <a:outerShdw blurRad="38100" dist="38100" dir="2700000" algn="tl">
                <a:srgbClr val="000000">
                  <a:alpha val="43137"/>
                </a:srgbClr>
              </a:outerShdw>
            </a:effectLst>
            <a:latin typeface="Arial" pitchFamily="34" charset="0"/>
            <a:cs typeface="Arial" pitchFamily="34" charset="0"/>
          </a:endParaRPr>
        </a:p>
      </dsp:txBody>
      <dsp:txXfrm rot="10800000">
        <a:off x="3120139" y="2664295"/>
        <a:ext cx="1332147" cy="1332147"/>
      </dsp:txXfrm>
    </dsp:sp>
    <dsp:sp modelId="{3284F2C4-3EF1-4838-AFE2-4EE4C0ADE264}">
      <dsp:nvSpPr>
        <dsp:cNvPr id="0" name=""/>
        <dsp:cNvSpPr/>
      </dsp:nvSpPr>
      <dsp:spPr>
        <a:xfrm>
          <a:off x="3786214" y="2664295"/>
          <a:ext cx="2664295" cy="2664295"/>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endParaRPr lang="ru-RU" sz="2500" kern="1200" dirty="0" smtClean="0"/>
        </a:p>
        <a:p>
          <a:pPr lvl="0" algn="ctr" defTabSz="1111250">
            <a:lnSpc>
              <a:spcPct val="90000"/>
            </a:lnSpc>
            <a:spcBef>
              <a:spcPct val="0"/>
            </a:spcBef>
            <a:spcAft>
              <a:spcPct val="35000"/>
            </a:spcAft>
          </a:pPr>
          <a:r>
            <a:rPr lang="ru-RU" sz="2800" b="1" kern="1200" dirty="0" err="1" smtClean="0">
              <a:solidFill>
                <a:schemeClr val="tx1"/>
              </a:solidFill>
              <a:effectLst>
                <a:outerShdw blurRad="38100" dist="38100" dir="2700000" algn="tl">
                  <a:srgbClr val="000000">
                    <a:alpha val="43137"/>
                  </a:srgbClr>
                </a:outerShdw>
              </a:effectLst>
              <a:latin typeface="Arial" pitchFamily="34" charset="0"/>
              <a:cs typeface="Arial" pitchFamily="34" charset="0"/>
            </a:rPr>
            <a:t>всоко</a:t>
          </a:r>
          <a:endParaRPr lang="ru-RU" sz="2800" b="1" kern="1200" dirty="0">
            <a:solidFill>
              <a:schemeClr val="tx1"/>
            </a:solidFill>
            <a:effectLst>
              <a:outerShdw blurRad="38100" dist="38100" dir="2700000" algn="tl">
                <a:srgbClr val="000000">
                  <a:alpha val="43137"/>
                </a:srgbClr>
              </a:outerShdw>
            </a:effectLst>
            <a:latin typeface="Arial" pitchFamily="34" charset="0"/>
            <a:cs typeface="Arial" pitchFamily="34" charset="0"/>
          </a:endParaRPr>
        </a:p>
      </dsp:txBody>
      <dsp:txXfrm>
        <a:off x="4452288" y="3996443"/>
        <a:ext cx="1332147" cy="13321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04FBFC-E6C5-4823-B3EA-A31DF7C50D67}">
      <dsp:nvSpPr>
        <dsp:cNvPr id="0" name=""/>
        <dsp:cNvSpPr/>
      </dsp:nvSpPr>
      <dsp:spPr>
        <a:xfrm rot="16200000">
          <a:off x="852316" y="-441304"/>
          <a:ext cx="2438764" cy="4286280"/>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l"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l" defTabSz="889000">
            <a:lnSpc>
              <a:spcPct val="90000"/>
            </a:lnSpc>
            <a:spcBef>
              <a:spcPct val="0"/>
            </a:spcBef>
            <a:spcAft>
              <a:spcPct val="35000"/>
            </a:spcAft>
          </a:pPr>
          <a:r>
            <a:rPr lang="ru-RU" sz="2000" kern="1200" dirty="0" smtClean="0">
              <a:latin typeface="Arial" pitchFamily="34" charset="0"/>
              <a:cs typeface="Arial" pitchFamily="34" charset="0"/>
            </a:rPr>
            <a:t>  </a:t>
          </a:r>
        </a:p>
        <a:p>
          <a:pPr lvl="0" algn="l" defTabSz="889000">
            <a:lnSpc>
              <a:spcPct val="90000"/>
            </a:lnSpc>
            <a:spcBef>
              <a:spcPct val="0"/>
            </a:spcBef>
            <a:spcAft>
              <a:spcPct val="35000"/>
            </a:spcAft>
          </a:pPr>
          <a:r>
            <a:rPr lang="ru-RU" sz="1600" b="1" kern="1200" dirty="0" smtClean="0">
              <a:solidFill>
                <a:schemeClr val="bg1"/>
              </a:solidFill>
              <a:latin typeface="Arial" pitchFamily="34" charset="0"/>
              <a:cs typeface="Arial" pitchFamily="34" charset="0"/>
            </a:rPr>
            <a:t>СИЛЬНЫЕ СТОРОНЫ ( </a:t>
          </a:r>
          <a:r>
            <a:rPr lang="en-US" sz="1600" b="1" kern="1200" dirty="0" smtClean="0">
              <a:solidFill>
                <a:schemeClr val="bg1"/>
              </a:solidFill>
              <a:latin typeface="Arial" pitchFamily="34" charset="0"/>
              <a:cs typeface="Arial" pitchFamily="34" charset="0"/>
            </a:rPr>
            <a:t>S</a:t>
          </a:r>
          <a:r>
            <a:rPr lang="ru-RU" sz="1600" b="1" kern="1200" dirty="0" smtClean="0">
              <a:solidFill>
                <a:schemeClr val="bg1"/>
              </a:solidFill>
              <a:latin typeface="Arial" pitchFamily="34" charset="0"/>
              <a:cs typeface="Arial" pitchFamily="34" charset="0"/>
            </a:rPr>
            <a:t>)</a:t>
          </a:r>
        </a:p>
        <a:p>
          <a:pPr lvl="0" algn="l" defTabSz="889000">
            <a:lnSpc>
              <a:spcPct val="90000"/>
            </a:lnSpc>
            <a:spcBef>
              <a:spcPct val="0"/>
            </a:spcBef>
            <a:spcAft>
              <a:spcPct val="35000"/>
            </a:spcAft>
          </a:pPr>
          <a:r>
            <a:rPr lang="ru-RU" sz="1600" b="1" kern="1200" dirty="0" smtClean="0">
              <a:solidFill>
                <a:schemeClr val="bg1"/>
              </a:solidFill>
              <a:latin typeface="Arial" pitchFamily="34" charset="0"/>
              <a:cs typeface="Arial" pitchFamily="34" charset="0"/>
            </a:rPr>
            <a:t>МКДОУ № 22 г.Аши имеет достаточные ресурсы и условия реализации ООП ДО, соответствующие   требованиям ФГОС ДО, для совершенствования ВСОКО: кадровые, </a:t>
          </a:r>
          <a:r>
            <a:rPr lang="ru-RU" sz="1600" b="1" kern="1200" dirty="0" err="1" smtClean="0">
              <a:solidFill>
                <a:schemeClr val="bg1"/>
              </a:solidFill>
              <a:latin typeface="Arial" pitchFamily="34" charset="0"/>
              <a:cs typeface="Arial" pitchFamily="34" charset="0"/>
            </a:rPr>
            <a:t>материально-технические,финансовые,психолого-педагогические</a:t>
          </a:r>
          <a:r>
            <a:rPr lang="ru-RU" sz="1600" b="1" kern="1200" dirty="0" smtClean="0">
              <a:solidFill>
                <a:schemeClr val="bg1"/>
              </a:solidFill>
              <a:latin typeface="Arial" pitchFamily="34" charset="0"/>
              <a:cs typeface="Arial" pitchFamily="34" charset="0"/>
            </a:rPr>
            <a:t>, развивающая предметно-пространственная среда</a:t>
          </a:r>
          <a:endParaRPr lang="en-US" sz="1600" b="1" kern="1200" dirty="0" smtClean="0">
            <a:solidFill>
              <a:schemeClr val="bg1"/>
            </a:solidFill>
            <a:latin typeface="Arial" pitchFamily="34" charset="0"/>
            <a:cs typeface="Arial" pitchFamily="34" charset="0"/>
          </a:endParaRPr>
        </a:p>
        <a:p>
          <a:pPr lvl="0" algn="l" defTabSz="889000">
            <a:lnSpc>
              <a:spcPct val="90000"/>
            </a:lnSpc>
            <a:spcBef>
              <a:spcPct val="0"/>
            </a:spcBef>
            <a:spcAft>
              <a:spcPct val="35000"/>
            </a:spcAft>
          </a:pPr>
          <a:endParaRPr lang="ru-RU" sz="1800" kern="1200" dirty="0">
            <a:latin typeface="Arial" pitchFamily="34" charset="0"/>
            <a:cs typeface="Arial" pitchFamily="34" charset="0"/>
          </a:endParaRPr>
        </a:p>
      </dsp:txBody>
      <dsp:txXfrm rot="5400000">
        <a:off x="-71442" y="482453"/>
        <a:ext cx="4286280" cy="1829073"/>
      </dsp:txXfrm>
    </dsp:sp>
    <dsp:sp modelId="{BDA64BF3-E0C2-47D3-9A6E-FA492D35BF58}">
      <dsp:nvSpPr>
        <dsp:cNvPr id="0" name=""/>
        <dsp:cNvSpPr/>
      </dsp:nvSpPr>
      <dsp:spPr>
        <a:xfrm>
          <a:off x="4071955" y="32252"/>
          <a:ext cx="4572046" cy="3482054"/>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ctr" defTabSz="889000">
            <a:lnSpc>
              <a:spcPct val="90000"/>
            </a:lnSpc>
            <a:spcBef>
              <a:spcPct val="0"/>
            </a:spcBef>
            <a:spcAft>
              <a:spcPts val="0"/>
            </a:spcAft>
          </a:pPr>
          <a:endParaRPr lang="ru-RU" sz="2000" kern="1200" dirty="0" smtClean="0">
            <a:latin typeface="Arial" pitchFamily="34" charset="0"/>
            <a:cs typeface="Arial" pitchFamily="34" charset="0"/>
          </a:endParaRPr>
        </a:p>
        <a:p>
          <a:pPr lvl="0" algn="ctr" defTabSz="889000">
            <a:lnSpc>
              <a:spcPct val="90000"/>
            </a:lnSpc>
            <a:spcBef>
              <a:spcPct val="0"/>
            </a:spcBef>
            <a:spcAft>
              <a:spcPts val="0"/>
            </a:spcAft>
          </a:pPr>
          <a:endParaRPr lang="ru-RU" sz="1600" kern="1200" dirty="0" smtClean="0">
            <a:latin typeface="Arial" pitchFamily="34" charset="0"/>
            <a:cs typeface="Arial" pitchFamily="34" charset="0"/>
          </a:endParaRPr>
        </a:p>
        <a:p>
          <a:pPr lvl="0" algn="ctr" defTabSz="889000">
            <a:lnSpc>
              <a:spcPct val="90000"/>
            </a:lnSpc>
            <a:spcBef>
              <a:spcPct val="0"/>
            </a:spcBef>
            <a:spcAft>
              <a:spcPts val="0"/>
            </a:spcAft>
          </a:pPr>
          <a:endParaRPr lang="ru-RU" sz="1600" kern="1200" dirty="0" smtClean="0">
            <a:latin typeface="Arial" pitchFamily="34" charset="0"/>
            <a:cs typeface="Arial" pitchFamily="34" charset="0"/>
          </a:endParaRPr>
        </a:p>
        <a:p>
          <a:pPr lvl="0" algn="ctr" defTabSz="889000">
            <a:lnSpc>
              <a:spcPct val="90000"/>
            </a:lnSpc>
            <a:spcBef>
              <a:spcPct val="0"/>
            </a:spcBef>
            <a:spcAft>
              <a:spcPts val="0"/>
            </a:spcAft>
          </a:pPr>
          <a:endParaRPr lang="ru-RU" sz="1600" kern="1200" dirty="0" smtClean="0">
            <a:latin typeface="Arial" pitchFamily="34" charset="0"/>
            <a:cs typeface="Arial" pitchFamily="34" charset="0"/>
          </a:endParaRPr>
        </a:p>
        <a:p>
          <a:pPr lvl="0" algn="ctr" defTabSz="889000">
            <a:lnSpc>
              <a:spcPct val="90000"/>
            </a:lnSpc>
            <a:spcBef>
              <a:spcPct val="0"/>
            </a:spcBef>
            <a:spcAft>
              <a:spcPts val="0"/>
            </a:spcAft>
          </a:pPr>
          <a:endParaRPr lang="ru-RU" sz="1600" kern="1200" dirty="0" smtClean="0">
            <a:latin typeface="Arial" pitchFamily="34" charset="0"/>
            <a:cs typeface="Arial" pitchFamily="34" charset="0"/>
          </a:endParaRPr>
        </a:p>
        <a:p>
          <a:pPr lvl="0" algn="ctr" defTabSz="889000">
            <a:lnSpc>
              <a:spcPct val="90000"/>
            </a:lnSpc>
            <a:spcBef>
              <a:spcPct val="0"/>
            </a:spcBef>
            <a:spcAft>
              <a:spcPts val="0"/>
            </a:spcAft>
          </a:pPr>
          <a:r>
            <a:rPr lang="ru-RU" sz="1600" b="1" kern="1200" dirty="0" smtClean="0">
              <a:solidFill>
                <a:schemeClr val="bg1"/>
              </a:solidFill>
              <a:effectLst/>
              <a:latin typeface="Arial" pitchFamily="34" charset="0"/>
              <a:cs typeface="Arial" pitchFamily="34" charset="0"/>
            </a:rPr>
            <a:t>ВОЗМОЖНОСТИ ( </a:t>
          </a:r>
          <a:r>
            <a:rPr lang="en-US" sz="1600" b="1" kern="1200" dirty="0" smtClean="0">
              <a:solidFill>
                <a:schemeClr val="bg1"/>
              </a:solidFill>
              <a:effectLst/>
              <a:latin typeface="Arial" pitchFamily="34" charset="0"/>
              <a:cs typeface="Arial" pitchFamily="34" charset="0"/>
            </a:rPr>
            <a:t>O</a:t>
          </a:r>
          <a:r>
            <a:rPr lang="ru-RU" sz="1600" b="1" kern="1200" dirty="0" smtClean="0">
              <a:solidFill>
                <a:schemeClr val="bg1"/>
              </a:solidFill>
              <a:effectLst/>
              <a:latin typeface="Arial" pitchFamily="34" charset="0"/>
              <a:cs typeface="Arial" pitchFamily="34" charset="0"/>
            </a:rPr>
            <a:t>)</a:t>
          </a:r>
        </a:p>
        <a:p>
          <a:pPr lvl="0" algn="l" defTabSz="889000">
            <a:lnSpc>
              <a:spcPct val="90000"/>
            </a:lnSpc>
            <a:spcBef>
              <a:spcPct val="0"/>
            </a:spcBef>
            <a:spcAft>
              <a:spcPts val="0"/>
            </a:spcAft>
          </a:pPr>
          <a:r>
            <a:rPr lang="ru-RU" sz="1200" b="1" kern="1200" dirty="0" smtClean="0">
              <a:solidFill>
                <a:schemeClr val="bg1"/>
              </a:solidFill>
              <a:effectLst/>
              <a:latin typeface="Arial" pitchFamily="34" charset="0"/>
              <a:cs typeface="Arial" pitchFamily="34" charset="0"/>
            </a:rPr>
            <a:t>-</a:t>
          </a:r>
          <a:r>
            <a:rPr lang="ru-RU" sz="1400" b="1" kern="1200" dirty="0" smtClean="0">
              <a:solidFill>
                <a:schemeClr val="bg1"/>
              </a:solidFill>
              <a:effectLst/>
              <a:latin typeface="Arial" pitchFamily="34" charset="0"/>
              <a:cs typeface="Arial" pitchFamily="34" charset="0"/>
            </a:rPr>
            <a:t>Приведение в соответствие с нормативными правовыми документами  ВСОКО   в  Учреждении</a:t>
          </a:r>
        </a:p>
        <a:p>
          <a:pPr lvl="0" algn="l" defTabSz="889000">
            <a:lnSpc>
              <a:spcPct val="90000"/>
            </a:lnSpc>
            <a:spcBef>
              <a:spcPct val="0"/>
            </a:spcBef>
            <a:spcAft>
              <a:spcPts val="0"/>
            </a:spcAft>
          </a:pPr>
          <a:r>
            <a:rPr lang="ru-RU" sz="1400" b="1" kern="1200" dirty="0" smtClean="0">
              <a:solidFill>
                <a:schemeClr val="bg1"/>
              </a:solidFill>
              <a:effectLst/>
              <a:latin typeface="Arial" pitchFamily="34" charset="0"/>
              <a:cs typeface="Arial" pitchFamily="34" charset="0"/>
            </a:rPr>
            <a:t>-Совершенствование  организационной структуры управления ВСОКО и обеспечение ее открытости</a:t>
          </a:r>
        </a:p>
        <a:p>
          <a:pPr lvl="0" algn="l" defTabSz="889000">
            <a:lnSpc>
              <a:spcPct val="90000"/>
            </a:lnSpc>
            <a:spcBef>
              <a:spcPct val="0"/>
            </a:spcBef>
            <a:spcAft>
              <a:spcPts val="0"/>
            </a:spcAft>
          </a:pPr>
          <a:r>
            <a:rPr lang="ru-RU" sz="1400" b="1" kern="1200" dirty="0" smtClean="0">
              <a:solidFill>
                <a:schemeClr val="bg1"/>
              </a:solidFill>
              <a:effectLst/>
              <a:latin typeface="Arial" pitchFamily="34" charset="0"/>
              <a:cs typeface="Arial" pitchFamily="34" charset="0"/>
            </a:rPr>
            <a:t>-Создание условий (организационных, научно-методических, информационных) для формирования и распространения результативных практик ВСОКО</a:t>
          </a:r>
        </a:p>
        <a:p>
          <a:pPr lvl="0" algn="l" defTabSz="889000">
            <a:lnSpc>
              <a:spcPct val="90000"/>
            </a:lnSpc>
            <a:spcBef>
              <a:spcPct val="0"/>
            </a:spcBef>
            <a:spcAft>
              <a:spcPts val="0"/>
            </a:spcAft>
          </a:pPr>
          <a:r>
            <a:rPr lang="ru-RU" sz="1400" b="1" kern="1200" dirty="0" smtClean="0">
              <a:solidFill>
                <a:schemeClr val="bg1"/>
              </a:solidFill>
              <a:effectLst/>
              <a:latin typeface="Arial" pitchFamily="34" charset="0"/>
              <a:cs typeface="Arial" pitchFamily="34" charset="0"/>
            </a:rPr>
            <a:t>-Совершенствование профессиональных компетентностей педагогических кадров в части применения процедур и результатов ВСОКО.</a:t>
          </a:r>
        </a:p>
        <a:p>
          <a:pPr lvl="0" algn="l" defTabSz="889000">
            <a:lnSpc>
              <a:spcPct val="90000"/>
            </a:lnSpc>
            <a:spcBef>
              <a:spcPct val="0"/>
            </a:spcBef>
            <a:spcAft>
              <a:spcPts val="0"/>
            </a:spcAft>
          </a:pPr>
          <a:endParaRPr lang="ru-RU" sz="1400" kern="1200" dirty="0" smtClean="0">
            <a:latin typeface="Arial" pitchFamily="34" charset="0"/>
            <a:cs typeface="Arial" pitchFamily="34" charset="0"/>
          </a:endParaRPr>
        </a:p>
        <a:p>
          <a:pPr lvl="0" algn="l" defTabSz="889000">
            <a:lnSpc>
              <a:spcPct val="90000"/>
            </a:lnSpc>
            <a:spcBef>
              <a:spcPct val="0"/>
            </a:spcBef>
            <a:spcAft>
              <a:spcPct val="35000"/>
            </a:spcAft>
          </a:pPr>
          <a:endParaRPr lang="ru-RU" sz="1400" kern="1200" dirty="0" smtClean="0">
            <a:latin typeface="Arial" pitchFamily="34" charset="0"/>
            <a:cs typeface="Arial" pitchFamily="34" charset="0"/>
          </a:endParaRPr>
        </a:p>
        <a:p>
          <a:pPr lvl="0" algn="l" defTabSz="889000">
            <a:lnSpc>
              <a:spcPct val="90000"/>
            </a:lnSpc>
            <a:spcBef>
              <a:spcPct val="0"/>
            </a:spcBef>
            <a:spcAft>
              <a:spcPct val="35000"/>
            </a:spcAft>
          </a:pPr>
          <a:endParaRPr lang="ru-RU" sz="1600" kern="1200" dirty="0" smtClean="0">
            <a:latin typeface="Arial" pitchFamily="34" charset="0"/>
            <a:cs typeface="Arial" pitchFamily="34" charset="0"/>
          </a:endParaRPr>
        </a:p>
        <a:p>
          <a:pPr lvl="0" algn="l" defTabSz="889000">
            <a:lnSpc>
              <a:spcPct val="90000"/>
            </a:lnSpc>
            <a:spcBef>
              <a:spcPct val="0"/>
            </a:spcBef>
            <a:spcAft>
              <a:spcPct val="35000"/>
            </a:spcAft>
          </a:pPr>
          <a:endParaRPr lang="ru-RU" sz="1600" kern="1200" dirty="0">
            <a:latin typeface="Arial" pitchFamily="34" charset="0"/>
            <a:cs typeface="Arial" pitchFamily="34" charset="0"/>
          </a:endParaRPr>
        </a:p>
      </dsp:txBody>
      <dsp:txXfrm>
        <a:off x="4071955" y="32252"/>
        <a:ext cx="4572046" cy="2611540"/>
      </dsp:txXfrm>
    </dsp:sp>
    <dsp:sp modelId="{3D4FD343-DBB8-4BDD-8382-708A528BC5B7}">
      <dsp:nvSpPr>
        <dsp:cNvPr id="0" name=""/>
        <dsp:cNvSpPr/>
      </dsp:nvSpPr>
      <dsp:spPr>
        <a:xfrm rot="10800000">
          <a:off x="-71441" y="3578811"/>
          <a:ext cx="4286280" cy="2889793"/>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ru-RU"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СЛАБЫЕ СТОРОНЫ( </a:t>
          </a:r>
          <a:r>
            <a:rPr lang="en-US"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W</a:t>
          </a:r>
          <a:r>
            <a:rPr lang="ru-RU"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a:t>
          </a:r>
        </a:p>
        <a:p>
          <a:pPr lvl="0" algn="l" defTabSz="800100">
            <a:lnSpc>
              <a:spcPct val="100000"/>
            </a:lnSpc>
            <a:spcBef>
              <a:spcPct val="0"/>
            </a:spcBef>
            <a:spcAft>
              <a:spcPts val="0"/>
            </a:spcAft>
          </a:pPr>
          <a:r>
            <a:rPr lang="ru-RU"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Функционирующая в Учреждении</a:t>
          </a:r>
        </a:p>
        <a:p>
          <a:pPr lvl="0" algn="l" defTabSz="800100">
            <a:lnSpc>
              <a:spcPct val="100000"/>
            </a:lnSpc>
            <a:spcBef>
              <a:spcPct val="0"/>
            </a:spcBef>
            <a:spcAft>
              <a:spcPts val="0"/>
            </a:spcAft>
          </a:pPr>
          <a:r>
            <a:rPr lang="ru-RU"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система  оценки, как инструмент контроля устарела и требует совершенствования.</a:t>
          </a:r>
        </a:p>
        <a:p>
          <a:pPr lvl="0" algn="l" defTabSz="800100">
            <a:lnSpc>
              <a:spcPct val="90000"/>
            </a:lnSpc>
            <a:spcBef>
              <a:spcPct val="0"/>
            </a:spcBef>
            <a:spcAft>
              <a:spcPct val="35000"/>
            </a:spcAft>
          </a:pPr>
          <a:endParaRPr lang="ru-RU" sz="2000" kern="1200" dirty="0">
            <a:latin typeface="Arial" pitchFamily="34" charset="0"/>
            <a:cs typeface="Arial" pitchFamily="34" charset="0"/>
          </a:endParaRPr>
        </a:p>
      </dsp:txBody>
      <dsp:txXfrm rot="10800000">
        <a:off x="-71441" y="4301260"/>
        <a:ext cx="4286280" cy="2167345"/>
      </dsp:txXfrm>
    </dsp:sp>
    <dsp:sp modelId="{03061C21-B3FC-40AD-85E2-0C702EEC4EBF}">
      <dsp:nvSpPr>
        <dsp:cNvPr id="0" name=""/>
        <dsp:cNvSpPr/>
      </dsp:nvSpPr>
      <dsp:spPr>
        <a:xfrm rot="5400000">
          <a:off x="4947660" y="2701397"/>
          <a:ext cx="2674387" cy="4429184"/>
        </a:xfrm>
        <a:prstGeom prst="round1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ctr" defTabSz="889000">
            <a:lnSpc>
              <a:spcPct val="90000"/>
            </a:lnSpc>
            <a:spcBef>
              <a:spcPct val="0"/>
            </a:spcBef>
            <a:spcAft>
              <a:spcPct val="35000"/>
            </a:spcAft>
          </a:pPr>
          <a:r>
            <a:rPr lang="ru-RU" sz="1800" b="1" kern="1200" dirty="0" smtClean="0">
              <a:solidFill>
                <a:schemeClr val="bg1"/>
              </a:solidFill>
              <a:latin typeface="Arial" pitchFamily="34" charset="0"/>
              <a:cs typeface="Arial" pitchFamily="34" charset="0"/>
            </a:rPr>
            <a:t>УГРОЗЫ ( </a:t>
          </a:r>
          <a:r>
            <a:rPr lang="en-US" sz="1800" b="1" kern="1200" dirty="0" smtClean="0">
              <a:solidFill>
                <a:schemeClr val="bg1"/>
              </a:solidFill>
              <a:latin typeface="Arial" pitchFamily="34" charset="0"/>
              <a:cs typeface="Arial" pitchFamily="34" charset="0"/>
            </a:rPr>
            <a:t>T</a:t>
          </a:r>
          <a:r>
            <a:rPr lang="ru-RU" sz="1800" b="1" kern="1200" dirty="0" smtClean="0">
              <a:solidFill>
                <a:schemeClr val="bg1"/>
              </a:solidFill>
              <a:latin typeface="Arial" pitchFamily="34" charset="0"/>
              <a:cs typeface="Arial" pitchFamily="34" charset="0"/>
            </a:rPr>
            <a:t>)</a:t>
          </a:r>
        </a:p>
        <a:p>
          <a:pPr lvl="0" algn="ctr" defTabSz="889000">
            <a:lnSpc>
              <a:spcPct val="90000"/>
            </a:lnSpc>
            <a:spcBef>
              <a:spcPct val="0"/>
            </a:spcBef>
            <a:spcAft>
              <a:spcPct val="35000"/>
            </a:spcAft>
          </a:pPr>
          <a:r>
            <a:rPr lang="ru-RU" sz="1800" b="1" kern="1200" dirty="0" smtClean="0">
              <a:solidFill>
                <a:schemeClr val="bg1"/>
              </a:solidFill>
              <a:latin typeface="Arial" pitchFamily="34" charset="0"/>
              <a:cs typeface="Arial" pitchFamily="34" charset="0"/>
            </a:rPr>
            <a:t>Отсутствие соответствия нормативным правовым требованиям  - </a:t>
          </a:r>
        </a:p>
        <a:p>
          <a:pPr lvl="0" algn="ctr" defTabSz="889000">
            <a:lnSpc>
              <a:spcPct val="90000"/>
            </a:lnSpc>
            <a:spcBef>
              <a:spcPct val="0"/>
            </a:spcBef>
            <a:spcAft>
              <a:spcPct val="35000"/>
            </a:spcAft>
          </a:pPr>
          <a:r>
            <a:rPr lang="ru-RU" sz="1800" b="1" kern="1200" dirty="0" smtClean="0">
              <a:solidFill>
                <a:schemeClr val="bg1"/>
              </a:solidFill>
              <a:latin typeface="Arial" pitchFamily="34" charset="0"/>
              <a:cs typeface="Arial" pitchFamily="34" charset="0"/>
            </a:rPr>
            <a:t>Нарушение законодательной базы</a:t>
          </a:r>
        </a:p>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l" defTabSz="889000">
            <a:lnSpc>
              <a:spcPct val="90000"/>
            </a:lnSpc>
            <a:spcBef>
              <a:spcPct val="0"/>
            </a:spcBef>
            <a:spcAft>
              <a:spcPct val="35000"/>
            </a:spcAft>
          </a:pPr>
          <a:endParaRPr lang="ru-RU" sz="1600" kern="1200" dirty="0" smtClean="0">
            <a:latin typeface="Arial" pitchFamily="34" charset="0"/>
            <a:cs typeface="Arial" pitchFamily="34" charset="0"/>
          </a:endParaRPr>
        </a:p>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a:p>
          <a:pPr lvl="0" algn="ctr" defTabSz="889000">
            <a:lnSpc>
              <a:spcPct val="90000"/>
            </a:lnSpc>
            <a:spcBef>
              <a:spcPct val="0"/>
            </a:spcBef>
            <a:spcAft>
              <a:spcPct val="35000"/>
            </a:spcAft>
          </a:pPr>
          <a:endParaRPr lang="ru-RU" sz="2000" kern="1200" dirty="0" smtClean="0">
            <a:latin typeface="Arial" pitchFamily="34" charset="0"/>
            <a:cs typeface="Arial" pitchFamily="34" charset="0"/>
          </a:endParaRPr>
        </a:p>
      </dsp:txBody>
      <dsp:txXfrm rot="-5400000">
        <a:off x="4070262" y="4247392"/>
        <a:ext cx="4429184" cy="2005790"/>
      </dsp:txXfrm>
    </dsp:sp>
    <dsp:sp modelId="{A30EFEBA-6389-4312-AB4B-FA942DF968B3}">
      <dsp:nvSpPr>
        <dsp:cNvPr id="0" name=""/>
        <dsp:cNvSpPr/>
      </dsp:nvSpPr>
      <dsp:spPr>
        <a:xfrm>
          <a:off x="2486080" y="2926109"/>
          <a:ext cx="3600398" cy="648639"/>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SWOT-</a:t>
          </a:r>
          <a:r>
            <a:rPr lang="ru-RU" sz="1800" b="1" kern="120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анализ</a:t>
          </a:r>
        </a:p>
        <a:p>
          <a:pPr lvl="0" algn="ctr" defTabSz="800100">
            <a:lnSpc>
              <a:spcPct val="90000"/>
            </a:lnSpc>
            <a:spcBef>
              <a:spcPct val="0"/>
            </a:spcBef>
            <a:spcAft>
              <a:spcPct val="35000"/>
            </a:spcAft>
          </a:pPr>
          <a:r>
            <a:rPr lang="ru-RU" sz="1800" b="1" kern="120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ВСОКО в  Учреждении</a:t>
          </a:r>
        </a:p>
      </dsp:txBody>
      <dsp:txXfrm>
        <a:off x="2517744" y="2957773"/>
        <a:ext cx="3537070" cy="58531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EB619F-7F69-43C7-83AB-579EC4CC74B8}">
      <dsp:nvSpPr>
        <dsp:cNvPr id="0" name=""/>
        <dsp:cNvSpPr/>
      </dsp:nvSpPr>
      <dsp:spPr>
        <a:xfrm>
          <a:off x="6220" y="683096"/>
          <a:ext cx="2429981" cy="13547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I</a:t>
          </a:r>
          <a:r>
            <a:rPr lang="ru-RU"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этап</a:t>
          </a:r>
        </a:p>
        <a:p>
          <a:pPr lvl="0" algn="ctr" defTabSz="800100">
            <a:lnSpc>
              <a:spcPct val="90000"/>
            </a:lnSpc>
            <a:spcBef>
              <a:spcPct val="0"/>
            </a:spcBef>
            <a:spcAft>
              <a:spcPct val="35000"/>
            </a:spcAft>
          </a:pPr>
          <a:endParaRPr lang="ru-RU"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lvl="0" algn="ctr" defTabSz="800100">
            <a:lnSpc>
              <a:spcPct val="90000"/>
            </a:lnSpc>
            <a:spcBef>
              <a:spcPct val="0"/>
            </a:spcBef>
            <a:spcAft>
              <a:spcPct val="35000"/>
            </a:spcAft>
          </a:pPr>
          <a:r>
            <a:rPr lang="ru-RU" sz="1800" b="1" kern="1200" dirty="0" err="1" smtClean="0">
              <a:solidFill>
                <a:schemeClr val="bg1"/>
              </a:solidFill>
              <a:effectLst>
                <a:outerShdw blurRad="38100" dist="38100" dir="2700000" algn="tl">
                  <a:srgbClr val="000000">
                    <a:alpha val="43137"/>
                  </a:srgbClr>
                </a:outerShdw>
              </a:effectLst>
              <a:latin typeface="Arial" pitchFamily="34" charset="0"/>
              <a:cs typeface="Arial" pitchFamily="34" charset="0"/>
            </a:rPr>
            <a:t>Подготовительно-деятельностный</a:t>
          </a:r>
          <a:r>
            <a:rPr lang="en-US"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a:t>
          </a:r>
          <a:r>
            <a:rPr lang="en-US" sz="1800" kern="1200" dirty="0" smtClean="0">
              <a:latin typeface="Arial" pitchFamily="34" charset="0"/>
              <a:cs typeface="Arial" pitchFamily="34" charset="0"/>
            </a:rPr>
            <a:t> </a:t>
          </a:r>
          <a:endParaRPr lang="ru-RU" sz="1800" kern="1200" dirty="0">
            <a:latin typeface="Arial" pitchFamily="34" charset="0"/>
            <a:cs typeface="Arial" pitchFamily="34" charset="0"/>
          </a:endParaRPr>
        </a:p>
      </dsp:txBody>
      <dsp:txXfrm>
        <a:off x="45898" y="722774"/>
        <a:ext cx="2350625" cy="1275365"/>
      </dsp:txXfrm>
    </dsp:sp>
    <dsp:sp modelId="{59545D65-F5B0-4F60-BBDF-A0F278035944}">
      <dsp:nvSpPr>
        <dsp:cNvPr id="0" name=""/>
        <dsp:cNvSpPr/>
      </dsp:nvSpPr>
      <dsp:spPr>
        <a:xfrm>
          <a:off x="2620627" y="1131770"/>
          <a:ext cx="390980" cy="457373"/>
        </a:xfrm>
        <a:prstGeom prst="rightArrow">
          <a:avLst>
            <a:gd name="adj1" fmla="val 60000"/>
            <a:gd name="adj2" fmla="val 50000"/>
          </a:avLst>
        </a:prstGeom>
        <a:solidFill>
          <a:schemeClr val="accent4"/>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ru-RU" sz="1900" kern="1200"/>
        </a:p>
      </dsp:txBody>
      <dsp:txXfrm>
        <a:off x="2620627" y="1223245"/>
        <a:ext cx="273686" cy="274423"/>
      </dsp:txXfrm>
    </dsp:sp>
    <dsp:sp modelId="{8E6FEAB7-DA89-4C69-A0A5-B1A20A99B8AF}">
      <dsp:nvSpPr>
        <dsp:cNvPr id="0" name=""/>
        <dsp:cNvSpPr/>
      </dsp:nvSpPr>
      <dsp:spPr>
        <a:xfrm>
          <a:off x="3173901" y="683096"/>
          <a:ext cx="2350162" cy="13547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II</a:t>
          </a:r>
          <a:r>
            <a:rPr lang="ru-RU"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этап</a:t>
          </a:r>
        </a:p>
        <a:p>
          <a:pPr lvl="0" algn="ctr" defTabSz="800100">
            <a:lnSpc>
              <a:spcPct val="90000"/>
            </a:lnSpc>
            <a:spcBef>
              <a:spcPct val="0"/>
            </a:spcBef>
            <a:spcAft>
              <a:spcPct val="35000"/>
            </a:spcAft>
          </a:pPr>
          <a:endParaRPr lang="ru-RU"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lvl="0" algn="ctr" defTabSz="800100">
            <a:lnSpc>
              <a:spcPct val="90000"/>
            </a:lnSpc>
            <a:spcBef>
              <a:spcPct val="0"/>
            </a:spcBef>
            <a:spcAft>
              <a:spcPct val="35000"/>
            </a:spcAft>
          </a:pPr>
          <a:r>
            <a:rPr lang="ru-RU" sz="1800" b="1" kern="1200" dirty="0" err="1" smtClean="0">
              <a:solidFill>
                <a:schemeClr val="bg1"/>
              </a:solidFill>
              <a:effectLst>
                <a:outerShdw blurRad="38100" dist="38100" dir="2700000" algn="tl">
                  <a:srgbClr val="000000">
                    <a:alpha val="43137"/>
                  </a:srgbClr>
                </a:outerShdw>
              </a:effectLst>
              <a:latin typeface="Arial" pitchFamily="34" charset="0"/>
              <a:cs typeface="Arial" pitchFamily="34" charset="0"/>
            </a:rPr>
            <a:t>Организационно-деятельностный</a:t>
          </a:r>
          <a:endParaRPr lang="ru-RU" sz="1800" b="1" kern="1200" dirty="0">
            <a:solidFill>
              <a:schemeClr val="bg1"/>
            </a:solidFill>
            <a:effectLst>
              <a:outerShdw blurRad="38100" dist="38100" dir="2700000" algn="tl">
                <a:srgbClr val="000000">
                  <a:alpha val="43137"/>
                </a:srgbClr>
              </a:outerShdw>
            </a:effectLst>
            <a:latin typeface="Arial" pitchFamily="34" charset="0"/>
            <a:cs typeface="Arial" pitchFamily="34" charset="0"/>
          </a:endParaRPr>
        </a:p>
      </dsp:txBody>
      <dsp:txXfrm>
        <a:off x="3213579" y="722774"/>
        <a:ext cx="2270806" cy="1275365"/>
      </dsp:txXfrm>
    </dsp:sp>
    <dsp:sp modelId="{CAFE2072-9E61-4634-A458-C38302C769EE}">
      <dsp:nvSpPr>
        <dsp:cNvPr id="0" name=""/>
        <dsp:cNvSpPr/>
      </dsp:nvSpPr>
      <dsp:spPr>
        <a:xfrm>
          <a:off x="5708489" y="1131770"/>
          <a:ext cx="390980" cy="457373"/>
        </a:xfrm>
        <a:prstGeom prst="rightArrow">
          <a:avLst>
            <a:gd name="adj1" fmla="val 60000"/>
            <a:gd name="adj2" fmla="val 50000"/>
          </a:avLst>
        </a:prstGeom>
        <a:solidFill>
          <a:schemeClr val="accent4"/>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endParaRPr lang="ru-RU" sz="1900" kern="1200"/>
        </a:p>
      </dsp:txBody>
      <dsp:txXfrm>
        <a:off x="5708489" y="1223245"/>
        <a:ext cx="273686" cy="274423"/>
      </dsp:txXfrm>
    </dsp:sp>
    <dsp:sp modelId="{ED905D8D-302C-4EA5-88ED-04B5C71134D7}">
      <dsp:nvSpPr>
        <dsp:cNvPr id="0" name=""/>
        <dsp:cNvSpPr/>
      </dsp:nvSpPr>
      <dsp:spPr>
        <a:xfrm>
          <a:off x="6261764" y="683096"/>
          <a:ext cx="2161699" cy="1354721"/>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III</a:t>
          </a:r>
          <a:r>
            <a:rPr lang="ru-RU"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этап</a:t>
          </a:r>
        </a:p>
        <a:p>
          <a:pPr lvl="0" algn="ctr" defTabSz="800100">
            <a:lnSpc>
              <a:spcPct val="90000"/>
            </a:lnSpc>
            <a:spcBef>
              <a:spcPct val="0"/>
            </a:spcBef>
            <a:spcAft>
              <a:spcPct val="35000"/>
            </a:spcAft>
          </a:pPr>
          <a:endParaRPr lang="ru-RU"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endParaRPr>
        </a:p>
        <a:p>
          <a:pPr lvl="0" algn="ctr" defTabSz="800100">
            <a:lnSpc>
              <a:spcPct val="90000"/>
            </a:lnSpc>
            <a:spcBef>
              <a:spcPct val="0"/>
            </a:spcBef>
            <a:spcAft>
              <a:spcPct val="35000"/>
            </a:spcAft>
          </a:pPr>
          <a:r>
            <a:rPr lang="ru-RU"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Продуктивно-результативный</a:t>
          </a:r>
          <a:endParaRPr lang="ru-RU" sz="1800" b="1" kern="1200" dirty="0">
            <a:solidFill>
              <a:schemeClr val="bg1"/>
            </a:solidFill>
            <a:effectLst>
              <a:outerShdw blurRad="38100" dist="38100" dir="2700000" algn="tl">
                <a:srgbClr val="000000">
                  <a:alpha val="43137"/>
                </a:srgbClr>
              </a:outerShdw>
            </a:effectLst>
            <a:latin typeface="Arial" pitchFamily="34" charset="0"/>
            <a:cs typeface="Arial" pitchFamily="34" charset="0"/>
          </a:endParaRPr>
        </a:p>
      </dsp:txBody>
      <dsp:txXfrm>
        <a:off x="6301442" y="722774"/>
        <a:ext cx="2082343" cy="127536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A9BE337-5F31-4A6F-8A1C-5DCDCDAE4856}">
      <dsp:nvSpPr>
        <dsp:cNvPr id="0" name=""/>
        <dsp:cNvSpPr/>
      </dsp:nvSpPr>
      <dsp:spPr>
        <a:xfrm>
          <a:off x="5892" y="2046923"/>
          <a:ext cx="2575111" cy="173880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ru-RU" sz="1600" b="1" kern="1200" dirty="0" smtClean="0">
              <a:effectLst>
                <a:outerShdw blurRad="38100" dist="38100" dir="2700000" algn="tl">
                  <a:srgbClr val="000000">
                    <a:alpha val="43137"/>
                  </a:srgbClr>
                </a:outerShdw>
              </a:effectLst>
              <a:latin typeface="Arial" pitchFamily="34" charset="0"/>
              <a:cs typeface="Arial" pitchFamily="34" charset="0"/>
            </a:rPr>
            <a:t>СБОР ДАННЫХ</a:t>
          </a:r>
          <a:endParaRPr lang="ru-RU" sz="1600" b="1" kern="1200" dirty="0">
            <a:effectLst>
              <a:outerShdw blurRad="38100" dist="38100" dir="2700000" algn="tl">
                <a:srgbClr val="000000">
                  <a:alpha val="43137"/>
                </a:srgbClr>
              </a:outerShdw>
            </a:effectLst>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ru-RU" sz="1600" b="1" kern="1200" dirty="0" smtClean="0">
              <a:effectLst>
                <a:outerShdw blurRad="38100" dist="38100" dir="2700000" algn="tl">
                  <a:srgbClr val="000000">
                    <a:alpha val="43137"/>
                  </a:srgbClr>
                </a:outerShdw>
              </a:effectLst>
              <a:latin typeface="Arial" pitchFamily="34" charset="0"/>
              <a:cs typeface="Arial" pitchFamily="34" charset="0"/>
            </a:rPr>
            <a:t>ВВОД ДАННЫХ</a:t>
          </a:r>
          <a:endParaRPr lang="ru-RU" sz="1600" b="1" kern="1200" dirty="0">
            <a:effectLst>
              <a:outerShdw blurRad="38100" dist="38100" dir="2700000" algn="tl">
                <a:srgbClr val="000000">
                  <a:alpha val="43137"/>
                </a:srgbClr>
              </a:outerShdw>
            </a:effectLst>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ru-RU" sz="1600" b="1" kern="1200" dirty="0" smtClean="0">
              <a:effectLst>
                <a:outerShdw blurRad="38100" dist="38100" dir="2700000" algn="tl">
                  <a:srgbClr val="000000">
                    <a:alpha val="43137"/>
                  </a:srgbClr>
                </a:outerShdw>
              </a:effectLst>
              <a:latin typeface="Arial" pitchFamily="34" charset="0"/>
              <a:cs typeface="Arial" pitchFamily="34" charset="0"/>
            </a:rPr>
            <a:t>РЕГИСТРАЦИЯ ИНФОРМАЦИИ</a:t>
          </a:r>
          <a:endParaRPr lang="ru-RU" sz="1600" b="1" kern="1200" dirty="0">
            <a:effectLst>
              <a:outerShdw blurRad="38100" dist="38100" dir="2700000" algn="tl">
                <a:srgbClr val="000000">
                  <a:alpha val="43137"/>
                </a:srgbClr>
              </a:outerShdw>
            </a:effectLst>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ru-RU" sz="1600" b="1" kern="1200" dirty="0" smtClean="0">
              <a:effectLst>
                <a:outerShdw blurRad="38100" dist="38100" dir="2700000" algn="tl">
                  <a:srgbClr val="000000">
                    <a:alpha val="43137"/>
                  </a:srgbClr>
                </a:outerShdw>
              </a:effectLst>
              <a:latin typeface="Arial" pitchFamily="34" charset="0"/>
              <a:cs typeface="Arial" pitchFamily="34" charset="0"/>
            </a:rPr>
            <a:t>КОНТРОЛЬ</a:t>
          </a:r>
          <a:endParaRPr lang="ru-RU" sz="1600" b="1" kern="1200" dirty="0">
            <a:effectLst>
              <a:outerShdw blurRad="38100" dist="38100" dir="2700000" algn="tl">
                <a:srgbClr val="000000">
                  <a:alpha val="43137"/>
                </a:srgbClr>
              </a:outerShdw>
            </a:effectLst>
            <a:latin typeface="Arial" pitchFamily="34" charset="0"/>
            <a:cs typeface="Arial" pitchFamily="34" charset="0"/>
          </a:endParaRPr>
        </a:p>
      </dsp:txBody>
      <dsp:txXfrm>
        <a:off x="45907" y="2086938"/>
        <a:ext cx="2495081" cy="1286170"/>
      </dsp:txXfrm>
    </dsp:sp>
    <dsp:sp modelId="{77A17BDE-680F-4DCB-BA6D-0F3CC04ECB0D}">
      <dsp:nvSpPr>
        <dsp:cNvPr id="0" name=""/>
        <dsp:cNvSpPr/>
      </dsp:nvSpPr>
      <dsp:spPr>
        <a:xfrm>
          <a:off x="1430198" y="2320674"/>
          <a:ext cx="2501057" cy="2501057"/>
        </a:xfrm>
        <a:prstGeom prst="leftCircularArrow">
          <a:avLst>
            <a:gd name="adj1" fmla="val 2207"/>
            <a:gd name="adj2" fmla="val 265679"/>
            <a:gd name="adj3" fmla="val 2044115"/>
            <a:gd name="adj4" fmla="val 9027415"/>
            <a:gd name="adj5" fmla="val 257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E323833-00FE-4274-BC40-FA14064B7C6D}">
      <dsp:nvSpPr>
        <dsp:cNvPr id="0" name=""/>
        <dsp:cNvSpPr/>
      </dsp:nvSpPr>
      <dsp:spPr>
        <a:xfrm>
          <a:off x="707845" y="3413124"/>
          <a:ext cx="1873930" cy="745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Arial" pitchFamily="34" charset="0"/>
              <a:cs typeface="Arial" pitchFamily="34" charset="0"/>
            </a:rPr>
            <a:t>ИНФОРМАЦИЯ</a:t>
          </a:r>
          <a:endParaRPr lang="ru-RU" sz="1600" b="1" kern="1200" dirty="0">
            <a:effectLst>
              <a:outerShdw blurRad="38100" dist="38100" dir="2700000" algn="tl">
                <a:srgbClr val="000000">
                  <a:alpha val="43137"/>
                </a:srgbClr>
              </a:outerShdw>
            </a:effectLst>
            <a:latin typeface="Arial" pitchFamily="34" charset="0"/>
            <a:cs typeface="Arial" pitchFamily="34" charset="0"/>
          </a:endParaRPr>
        </a:p>
      </dsp:txBody>
      <dsp:txXfrm>
        <a:off x="729671" y="3434950"/>
        <a:ext cx="1830278" cy="701548"/>
      </dsp:txXfrm>
    </dsp:sp>
    <dsp:sp modelId="{C7CE3C02-DB63-4333-9E24-0954B6D54B83}">
      <dsp:nvSpPr>
        <dsp:cNvPr id="0" name=""/>
        <dsp:cNvSpPr/>
      </dsp:nvSpPr>
      <dsp:spPr>
        <a:xfrm>
          <a:off x="2844633" y="1798433"/>
          <a:ext cx="2655559" cy="2232255"/>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ru-RU" sz="1600" b="1" kern="1200" dirty="0" smtClean="0">
              <a:effectLst>
                <a:outerShdw blurRad="38100" dist="38100" dir="2700000" algn="tl">
                  <a:srgbClr val="000000">
                    <a:alpha val="43137"/>
                  </a:srgbClr>
                </a:outerShdw>
              </a:effectLst>
              <a:latin typeface="Arial" pitchFamily="34" charset="0"/>
              <a:cs typeface="Arial" pitchFamily="34" charset="0"/>
            </a:rPr>
            <a:t>ВЫВОД,ХРАНЕНИЕ</a:t>
          </a:r>
          <a:endParaRPr lang="ru-RU" sz="1600" b="1" kern="1200" dirty="0">
            <a:effectLst>
              <a:outerShdw blurRad="38100" dist="38100" dir="2700000" algn="tl">
                <a:srgbClr val="000000">
                  <a:alpha val="43137"/>
                </a:srgbClr>
              </a:outerShdw>
            </a:effectLst>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ru-RU" sz="1600" b="1" kern="1200" dirty="0" smtClean="0">
              <a:effectLst>
                <a:outerShdw blurRad="38100" dist="38100" dir="2700000" algn="tl">
                  <a:srgbClr val="000000">
                    <a:alpha val="43137"/>
                  </a:srgbClr>
                </a:outerShdw>
              </a:effectLst>
              <a:latin typeface="Arial" pitchFamily="34" charset="0"/>
              <a:cs typeface="Arial" pitchFamily="34" charset="0"/>
            </a:rPr>
            <a:t>ПЕРЕДАЧА,</a:t>
          </a:r>
          <a:endParaRPr lang="ru-RU" sz="1600" b="1" kern="1200" dirty="0">
            <a:effectLst>
              <a:outerShdw blurRad="38100" dist="38100" dir="2700000" algn="tl">
                <a:srgbClr val="000000">
                  <a:alpha val="43137"/>
                </a:srgbClr>
              </a:outerShdw>
            </a:effectLst>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ru-RU" sz="1600" b="1" kern="1200" dirty="0" smtClean="0">
              <a:effectLst>
                <a:outerShdw blurRad="38100" dist="38100" dir="2700000" algn="tl">
                  <a:srgbClr val="000000">
                    <a:alpha val="43137"/>
                  </a:srgbClr>
                </a:outerShdw>
              </a:effectLst>
              <a:latin typeface="Arial" pitchFamily="34" charset="0"/>
              <a:cs typeface="Arial" pitchFamily="34" charset="0"/>
            </a:rPr>
            <a:t>ОБРАБОТКА, НАКОПЛЕНИЕ</a:t>
          </a:r>
          <a:endParaRPr lang="ru-RU" sz="1600" b="1" kern="1200" dirty="0">
            <a:effectLst>
              <a:outerShdw blurRad="38100" dist="38100" dir="2700000" algn="tl">
                <a:srgbClr val="000000">
                  <a:alpha val="43137"/>
                </a:srgbClr>
              </a:outerShdw>
            </a:effectLst>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ru-RU" sz="1600" b="1" kern="1200" dirty="0" smtClean="0">
              <a:effectLst>
                <a:outerShdw blurRad="38100" dist="38100" dir="2700000" algn="tl">
                  <a:srgbClr val="000000">
                    <a:alpha val="43137"/>
                  </a:srgbClr>
                </a:outerShdw>
              </a:effectLst>
              <a:latin typeface="Arial" pitchFamily="34" charset="0"/>
              <a:cs typeface="Arial" pitchFamily="34" charset="0"/>
            </a:rPr>
            <a:t>РЕГИСТРАЦИЯ ДАННЫХ</a:t>
          </a:r>
          <a:endParaRPr lang="ru-RU" sz="1600" b="1" kern="1200" dirty="0">
            <a:effectLst>
              <a:outerShdw blurRad="38100" dist="38100" dir="2700000" algn="tl">
                <a:srgbClr val="000000">
                  <a:alpha val="43137"/>
                </a:srgbClr>
              </a:outerShdw>
            </a:effectLst>
            <a:latin typeface="Arial" pitchFamily="34" charset="0"/>
            <a:cs typeface="Arial" pitchFamily="34" charset="0"/>
          </a:endParaRPr>
        </a:p>
        <a:p>
          <a:pPr marL="171450" lvl="1" indent="-171450" algn="l" defTabSz="711200">
            <a:lnSpc>
              <a:spcPct val="90000"/>
            </a:lnSpc>
            <a:spcBef>
              <a:spcPct val="0"/>
            </a:spcBef>
            <a:spcAft>
              <a:spcPct val="15000"/>
            </a:spcAft>
            <a:buChar char="••"/>
          </a:pPr>
          <a:endParaRPr lang="ru-RU" sz="1600" kern="1200" dirty="0">
            <a:latin typeface="Arial" pitchFamily="34" charset="0"/>
            <a:cs typeface="Arial" pitchFamily="34" charset="0"/>
          </a:endParaRPr>
        </a:p>
      </dsp:txBody>
      <dsp:txXfrm>
        <a:off x="2896003" y="2328144"/>
        <a:ext cx="2552819" cy="1651175"/>
      </dsp:txXfrm>
    </dsp:sp>
    <dsp:sp modelId="{B46E48DD-CA24-4767-9B1E-1666E0F33C56}">
      <dsp:nvSpPr>
        <dsp:cNvPr id="0" name=""/>
        <dsp:cNvSpPr/>
      </dsp:nvSpPr>
      <dsp:spPr>
        <a:xfrm>
          <a:off x="4305466" y="913493"/>
          <a:ext cx="2776807" cy="2776807"/>
        </a:xfrm>
        <a:prstGeom prst="circularArrow">
          <a:avLst>
            <a:gd name="adj1" fmla="val 1988"/>
            <a:gd name="adj2" fmla="val 238097"/>
            <a:gd name="adj3" fmla="val 19507298"/>
            <a:gd name="adj4" fmla="val 12496416"/>
            <a:gd name="adj5" fmla="val 231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0EA1DC4-1F01-4C38-9266-7219768DA196}">
      <dsp:nvSpPr>
        <dsp:cNvPr id="0" name=""/>
        <dsp:cNvSpPr/>
      </dsp:nvSpPr>
      <dsp:spPr>
        <a:xfrm>
          <a:off x="3586809" y="1672560"/>
          <a:ext cx="1873930" cy="7452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Arial" pitchFamily="34" charset="0"/>
              <a:cs typeface="Arial" pitchFamily="34" charset="0"/>
            </a:rPr>
            <a:t>ДАННЫЕ</a:t>
          </a:r>
          <a:endParaRPr lang="ru-RU" sz="1600" b="1" kern="1200" dirty="0">
            <a:effectLst>
              <a:outerShdw blurRad="38100" dist="38100" dir="2700000" algn="tl">
                <a:srgbClr val="000000">
                  <a:alpha val="43137"/>
                </a:srgbClr>
              </a:outerShdw>
            </a:effectLst>
            <a:latin typeface="Arial" pitchFamily="34" charset="0"/>
            <a:cs typeface="Arial" pitchFamily="34" charset="0"/>
          </a:endParaRPr>
        </a:p>
      </dsp:txBody>
      <dsp:txXfrm>
        <a:off x="3608635" y="1694386"/>
        <a:ext cx="1830278" cy="701548"/>
      </dsp:txXfrm>
    </dsp:sp>
    <dsp:sp modelId="{3F23AC74-8490-4976-9ECA-AF6B260AE55A}">
      <dsp:nvSpPr>
        <dsp:cNvPr id="0" name=""/>
        <dsp:cNvSpPr/>
      </dsp:nvSpPr>
      <dsp:spPr>
        <a:xfrm>
          <a:off x="5763050" y="1992003"/>
          <a:ext cx="2586516" cy="1738801"/>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l" defTabSz="711200">
            <a:lnSpc>
              <a:spcPct val="90000"/>
            </a:lnSpc>
            <a:spcBef>
              <a:spcPct val="0"/>
            </a:spcBef>
            <a:spcAft>
              <a:spcPct val="15000"/>
            </a:spcAft>
            <a:buChar char="••"/>
          </a:pPr>
          <a:r>
            <a:rPr lang="ru-RU" sz="1600" b="1" kern="1200" dirty="0" smtClean="0">
              <a:effectLst>
                <a:outerShdw blurRad="38100" dist="38100" dir="2700000" algn="tl">
                  <a:srgbClr val="000000">
                    <a:alpha val="43137"/>
                  </a:srgbClr>
                </a:outerShdw>
              </a:effectLst>
              <a:latin typeface="Arial" pitchFamily="34" charset="0"/>
              <a:cs typeface="Arial" pitchFamily="34" charset="0"/>
            </a:rPr>
            <a:t>ОТОБРАЖЕНИЕ</a:t>
          </a:r>
          <a:endParaRPr lang="ru-RU" sz="1600" b="1" kern="1200" dirty="0">
            <a:effectLst>
              <a:outerShdw blurRad="38100" dist="38100" dir="2700000" algn="tl">
                <a:srgbClr val="000000">
                  <a:alpha val="43137"/>
                </a:srgbClr>
              </a:outerShdw>
            </a:effectLst>
            <a:latin typeface="Arial" pitchFamily="34" charset="0"/>
            <a:cs typeface="Arial" pitchFamily="34" charset="0"/>
          </a:endParaRPr>
        </a:p>
        <a:p>
          <a:pPr marL="171450" lvl="1" indent="-171450" algn="l" defTabSz="711200">
            <a:lnSpc>
              <a:spcPct val="90000"/>
            </a:lnSpc>
            <a:spcBef>
              <a:spcPct val="0"/>
            </a:spcBef>
            <a:spcAft>
              <a:spcPct val="15000"/>
            </a:spcAft>
            <a:buChar char="••"/>
          </a:pPr>
          <a:r>
            <a:rPr lang="ru-RU" sz="1600" b="1" kern="1200" dirty="0" smtClean="0">
              <a:effectLst>
                <a:outerShdw blurRad="38100" dist="38100" dir="2700000" algn="tl">
                  <a:srgbClr val="000000">
                    <a:alpha val="43137"/>
                  </a:srgbClr>
                </a:outerShdw>
              </a:effectLst>
              <a:latin typeface="Arial" pitchFamily="34" charset="0"/>
              <a:cs typeface="Arial" pitchFamily="34" charset="0"/>
            </a:rPr>
            <a:t>АНАЛИЗ,ПРОГНОЗ</a:t>
          </a:r>
          <a:endParaRPr lang="ru-RU" sz="1600" b="1" kern="1200" dirty="0">
            <a:effectLst>
              <a:outerShdw blurRad="38100" dist="38100" dir="2700000" algn="tl">
                <a:srgbClr val="000000">
                  <a:alpha val="43137"/>
                </a:srgbClr>
              </a:outerShdw>
            </a:effectLst>
            <a:latin typeface="Arial" pitchFamily="34" charset="0"/>
            <a:cs typeface="Arial" pitchFamily="34" charset="0"/>
          </a:endParaRPr>
        </a:p>
      </dsp:txBody>
      <dsp:txXfrm>
        <a:off x="5803065" y="2032018"/>
        <a:ext cx="2506486" cy="1286170"/>
      </dsp:txXfrm>
    </dsp:sp>
    <dsp:sp modelId="{AA9E607F-38FB-4C2F-A2FC-48191D8F6795}">
      <dsp:nvSpPr>
        <dsp:cNvPr id="0" name=""/>
        <dsp:cNvSpPr/>
      </dsp:nvSpPr>
      <dsp:spPr>
        <a:xfrm>
          <a:off x="6186166" y="3240362"/>
          <a:ext cx="2454793" cy="96487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Arial" pitchFamily="34" charset="0"/>
              <a:cs typeface="Arial" pitchFamily="34" charset="0"/>
            </a:rPr>
            <a:t>ФОРМИРОВАНИЕ</a:t>
          </a:r>
        </a:p>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Arial" pitchFamily="34" charset="0"/>
              <a:cs typeface="Arial" pitchFamily="34" charset="0"/>
            </a:rPr>
            <a:t>УПРАВЛЕНЧЕКОГО</a:t>
          </a:r>
        </a:p>
        <a:p>
          <a:pPr lvl="0" algn="ctr" defTabSz="711200">
            <a:lnSpc>
              <a:spcPct val="90000"/>
            </a:lnSpc>
            <a:spcBef>
              <a:spcPct val="0"/>
            </a:spcBef>
            <a:spcAft>
              <a:spcPct val="35000"/>
            </a:spcAft>
          </a:pPr>
          <a:r>
            <a:rPr lang="ru-RU" sz="1600" b="1" kern="1200" dirty="0" smtClean="0">
              <a:effectLst>
                <a:outerShdw blurRad="38100" dist="38100" dir="2700000" algn="tl">
                  <a:srgbClr val="000000">
                    <a:alpha val="43137"/>
                  </a:srgbClr>
                </a:outerShdw>
              </a:effectLst>
              <a:latin typeface="Arial" pitchFamily="34" charset="0"/>
              <a:cs typeface="Arial" pitchFamily="34" charset="0"/>
            </a:rPr>
            <a:t>РЕШЕНИЯ</a:t>
          </a:r>
          <a:endParaRPr lang="ru-RU" sz="1600" b="1" kern="1200" dirty="0">
            <a:effectLst>
              <a:outerShdw blurRad="38100" dist="38100" dir="2700000" algn="tl">
                <a:srgbClr val="000000">
                  <a:alpha val="43137"/>
                </a:srgbClr>
              </a:outerShdw>
            </a:effectLst>
            <a:latin typeface="Arial" pitchFamily="34" charset="0"/>
            <a:cs typeface="Arial" pitchFamily="34" charset="0"/>
          </a:endParaRPr>
        </a:p>
      </dsp:txBody>
      <dsp:txXfrm>
        <a:off x="6214426" y="3268622"/>
        <a:ext cx="2398273" cy="90835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7076E3-3243-4945-A0FA-219DBF471811}">
      <dsp:nvSpPr>
        <dsp:cNvPr id="0" name=""/>
        <dsp:cNvSpPr/>
      </dsp:nvSpPr>
      <dsp:spPr>
        <a:xfrm>
          <a:off x="0" y="5186857"/>
          <a:ext cx="8640960" cy="1156626"/>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III</a:t>
          </a:r>
          <a:r>
            <a:rPr lang="ru-RU"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этап - Продуктивно-результативный</a:t>
          </a:r>
          <a:endParaRPr lang="ru-RU" sz="1800" b="1" kern="1200" dirty="0">
            <a:solidFill>
              <a:schemeClr val="bg1"/>
            </a:solidFill>
            <a:effectLst>
              <a:outerShdw blurRad="38100" dist="38100" dir="2700000" algn="tl">
                <a:srgbClr val="000000">
                  <a:alpha val="43137"/>
                </a:srgbClr>
              </a:outerShdw>
            </a:effectLst>
            <a:latin typeface="Arial" pitchFamily="34" charset="0"/>
            <a:cs typeface="Arial" pitchFamily="34" charset="0"/>
          </a:endParaRPr>
        </a:p>
      </dsp:txBody>
      <dsp:txXfrm>
        <a:off x="0" y="5186857"/>
        <a:ext cx="8640960" cy="624578"/>
      </dsp:txXfrm>
    </dsp:sp>
    <dsp:sp modelId="{B2D79368-2872-4B8A-8F4C-CEFC25810FCF}">
      <dsp:nvSpPr>
        <dsp:cNvPr id="0" name=""/>
        <dsp:cNvSpPr/>
      </dsp:nvSpPr>
      <dsp:spPr>
        <a:xfrm>
          <a:off x="0" y="5811163"/>
          <a:ext cx="4320480" cy="713534"/>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ru-RU" sz="1200" b="1" kern="1200" dirty="0" smtClean="0">
              <a:solidFill>
                <a:schemeClr val="accent6">
                  <a:lumMod val="50000"/>
                </a:schemeClr>
              </a:solidFill>
              <a:latin typeface="Arial" pitchFamily="34" charset="0"/>
              <a:cs typeface="Arial" pitchFamily="34" charset="0"/>
            </a:rPr>
            <a:t>Управление качеством образования на основе результатов  внутренней системы оценки качества образования   </a:t>
          </a:r>
          <a:endParaRPr lang="ru-RU" sz="1200" b="1" kern="1200" dirty="0">
            <a:solidFill>
              <a:schemeClr val="accent6">
                <a:lumMod val="50000"/>
              </a:schemeClr>
            </a:solidFill>
            <a:latin typeface="Arial" pitchFamily="34" charset="0"/>
            <a:cs typeface="Arial" pitchFamily="34" charset="0"/>
          </a:endParaRPr>
        </a:p>
      </dsp:txBody>
      <dsp:txXfrm>
        <a:off x="0" y="5811163"/>
        <a:ext cx="4320480" cy="713534"/>
      </dsp:txXfrm>
    </dsp:sp>
    <dsp:sp modelId="{354857B6-45C7-46CB-8A31-B28516280023}">
      <dsp:nvSpPr>
        <dsp:cNvPr id="0" name=""/>
        <dsp:cNvSpPr/>
      </dsp:nvSpPr>
      <dsp:spPr>
        <a:xfrm>
          <a:off x="4320480" y="5817611"/>
          <a:ext cx="4320480" cy="70063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ctr" defTabSz="533400">
            <a:lnSpc>
              <a:spcPct val="90000"/>
            </a:lnSpc>
            <a:spcBef>
              <a:spcPct val="0"/>
            </a:spcBef>
            <a:spcAft>
              <a:spcPct val="35000"/>
            </a:spcAft>
          </a:pPr>
          <a:r>
            <a:rPr lang="ru-RU" sz="1200" b="1" kern="1200" dirty="0" smtClean="0">
              <a:solidFill>
                <a:schemeClr val="accent6">
                  <a:lumMod val="50000"/>
                </a:schemeClr>
              </a:solidFill>
              <a:latin typeface="Arial" pitchFamily="34" charset="0"/>
              <a:cs typeface="Arial" pitchFamily="34" charset="0"/>
            </a:rPr>
            <a:t>Привлечение родительской общественности, социальных партнеров к формированию и функционированию внутренней системы оценки качества образования    </a:t>
          </a:r>
          <a:endParaRPr lang="ru-RU" sz="1200" b="1" kern="1200" dirty="0">
            <a:solidFill>
              <a:schemeClr val="accent6">
                <a:lumMod val="50000"/>
              </a:schemeClr>
            </a:solidFill>
            <a:latin typeface="Arial" pitchFamily="34" charset="0"/>
            <a:cs typeface="Arial" pitchFamily="34" charset="0"/>
          </a:endParaRPr>
        </a:p>
      </dsp:txBody>
      <dsp:txXfrm>
        <a:off x="4320480" y="5817611"/>
        <a:ext cx="4320480" cy="700639"/>
      </dsp:txXfrm>
    </dsp:sp>
    <dsp:sp modelId="{0CAC1171-F934-4FCF-B171-C5F79A2D9AC7}">
      <dsp:nvSpPr>
        <dsp:cNvPr id="0" name=""/>
        <dsp:cNvSpPr/>
      </dsp:nvSpPr>
      <dsp:spPr>
        <a:xfrm rot="10800000">
          <a:off x="0" y="2481122"/>
          <a:ext cx="8640960" cy="2747419"/>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II</a:t>
          </a:r>
          <a:r>
            <a:rPr lang="ru-RU"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этап – Организационно - деятельностный</a:t>
          </a:r>
        </a:p>
        <a:p>
          <a:pPr lvl="0" algn="ctr" defTabSz="800100">
            <a:lnSpc>
              <a:spcPct val="90000"/>
            </a:lnSpc>
            <a:spcBef>
              <a:spcPct val="0"/>
            </a:spcBef>
            <a:spcAft>
              <a:spcPct val="35000"/>
            </a:spcAft>
          </a:pPr>
          <a:endParaRPr lang="ru-RU" sz="1800" kern="1200" dirty="0"/>
        </a:p>
      </dsp:txBody>
      <dsp:txXfrm rot="-10800000">
        <a:off x="0" y="2481122"/>
        <a:ext cx="8640960" cy="964344"/>
      </dsp:txXfrm>
    </dsp:sp>
    <dsp:sp modelId="{2DEB8AAA-81BB-4958-A217-AEBBB0CE387F}">
      <dsp:nvSpPr>
        <dsp:cNvPr id="0" name=""/>
        <dsp:cNvSpPr/>
      </dsp:nvSpPr>
      <dsp:spPr>
        <a:xfrm>
          <a:off x="288" y="3333729"/>
          <a:ext cx="3890119" cy="100746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l" defTabSz="533400">
            <a:lnSpc>
              <a:spcPct val="90000"/>
            </a:lnSpc>
            <a:spcBef>
              <a:spcPct val="0"/>
            </a:spcBef>
            <a:spcAft>
              <a:spcPct val="35000"/>
            </a:spcAft>
          </a:pPr>
          <a:r>
            <a:rPr lang="ru-RU" sz="1200" b="1" kern="1200" dirty="0" smtClean="0">
              <a:solidFill>
                <a:schemeClr val="accent6">
                  <a:lumMod val="50000"/>
                </a:schemeClr>
              </a:solidFill>
              <a:latin typeface="Arial" pitchFamily="34" charset="0"/>
              <a:cs typeface="Arial" pitchFamily="34" charset="0"/>
            </a:rPr>
            <a:t>Создание условий для функционирования ВСОКО на основе обновления нормативной правовой базы (создание локальных актов, усовершенствование организационной структуры управления ВСОКО, определение комплекса условий для распространения и т.д.)</a:t>
          </a:r>
          <a:endParaRPr lang="ru-RU" sz="1200" b="1" kern="1200" dirty="0">
            <a:solidFill>
              <a:schemeClr val="accent6">
                <a:lumMod val="50000"/>
              </a:schemeClr>
            </a:solidFill>
            <a:latin typeface="Arial" pitchFamily="34" charset="0"/>
            <a:cs typeface="Arial" pitchFamily="34" charset="0"/>
          </a:endParaRPr>
        </a:p>
      </dsp:txBody>
      <dsp:txXfrm>
        <a:off x="288" y="3333729"/>
        <a:ext cx="3890119" cy="1007465"/>
      </dsp:txXfrm>
    </dsp:sp>
    <dsp:sp modelId="{4E55BB44-4F13-4E1D-85A7-A2D14F377D03}">
      <dsp:nvSpPr>
        <dsp:cNvPr id="0" name=""/>
        <dsp:cNvSpPr/>
      </dsp:nvSpPr>
      <dsp:spPr>
        <a:xfrm>
          <a:off x="3890407" y="3024339"/>
          <a:ext cx="4750264" cy="1626247"/>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11430" rIns="64008" bIns="11430" numCol="1" spcCol="1270" anchor="ctr" anchorCtr="0">
          <a:noAutofit/>
        </a:bodyPr>
        <a:lstStyle/>
        <a:p>
          <a:pPr lvl="0" algn="l" defTabSz="400050">
            <a:lnSpc>
              <a:spcPct val="90000"/>
            </a:lnSpc>
            <a:spcBef>
              <a:spcPct val="0"/>
            </a:spcBef>
            <a:spcAft>
              <a:spcPct val="35000"/>
            </a:spcAft>
          </a:pPr>
          <a:r>
            <a:rPr lang="ru-RU" sz="900" b="1" kern="1200" dirty="0" smtClean="0">
              <a:solidFill>
                <a:schemeClr val="accent6">
                  <a:lumMod val="50000"/>
                </a:schemeClr>
              </a:solidFill>
              <a:latin typeface="Arial" pitchFamily="34" charset="0"/>
              <a:cs typeface="Arial" pitchFamily="34" charset="0"/>
            </a:rPr>
            <a:t>Готовность к применению инновационных процедур оценки качества образования(независимая оценка качества образовательной деятельности, региональные информационные системы и люнгитюдное</a:t>
          </a:r>
          <a:r>
            <a:rPr lang="ru-RU" sz="900" b="1" kern="1200" baseline="0" dirty="0" smtClean="0">
              <a:solidFill>
                <a:schemeClr val="accent6">
                  <a:lumMod val="50000"/>
                </a:schemeClr>
              </a:solidFill>
              <a:latin typeface="Arial" pitchFamily="34" charset="0"/>
              <a:cs typeface="Arial" pitchFamily="34" charset="0"/>
            </a:rPr>
            <a:t> исследование качества и т.д.)</a:t>
          </a:r>
        </a:p>
        <a:p>
          <a:pPr lvl="0" algn="l" defTabSz="400050">
            <a:lnSpc>
              <a:spcPct val="90000"/>
            </a:lnSpc>
            <a:spcBef>
              <a:spcPct val="0"/>
            </a:spcBef>
            <a:spcAft>
              <a:spcPct val="35000"/>
            </a:spcAft>
          </a:pPr>
          <a:r>
            <a:rPr lang="ru-RU" sz="900" b="1" kern="1200" baseline="0" dirty="0" smtClean="0">
              <a:solidFill>
                <a:schemeClr val="accent6">
                  <a:lumMod val="50000"/>
                </a:schemeClr>
              </a:solidFill>
              <a:latin typeface="Arial" pitchFamily="34" charset="0"/>
              <a:cs typeface="Arial" pitchFamily="34" charset="0"/>
            </a:rPr>
            <a:t>Готовность к привлечению экспертных сообществ для участия в различных формах профессиональной, профессионально-общественной и общественной оценке качества образования</a:t>
          </a:r>
        </a:p>
        <a:p>
          <a:pPr lvl="0" algn="l" defTabSz="400050">
            <a:lnSpc>
              <a:spcPct val="90000"/>
            </a:lnSpc>
            <a:spcBef>
              <a:spcPct val="0"/>
            </a:spcBef>
            <a:spcAft>
              <a:spcPct val="35000"/>
            </a:spcAft>
          </a:pPr>
          <a:r>
            <a:rPr lang="ru-RU" sz="900" b="1" kern="1200" baseline="0" dirty="0" smtClean="0">
              <a:solidFill>
                <a:schemeClr val="accent6">
                  <a:lumMod val="50000"/>
                </a:schemeClr>
              </a:solidFill>
              <a:latin typeface="Arial" pitchFamily="34" charset="0"/>
              <a:cs typeface="Arial" pitchFamily="34" charset="0"/>
            </a:rPr>
            <a:t>Готовность  к применению эффективных средств информационного, методического и технического сопровождения современных механизмов и процедур оценки качества образования</a:t>
          </a:r>
        </a:p>
        <a:p>
          <a:pPr lvl="0" algn="l" defTabSz="400050">
            <a:lnSpc>
              <a:spcPct val="90000"/>
            </a:lnSpc>
            <a:spcBef>
              <a:spcPct val="0"/>
            </a:spcBef>
            <a:spcAft>
              <a:spcPct val="35000"/>
            </a:spcAft>
          </a:pPr>
          <a:r>
            <a:rPr lang="ru-RU" sz="900" b="1" kern="1200" baseline="0" dirty="0" smtClean="0">
              <a:solidFill>
                <a:schemeClr val="accent6">
                  <a:lumMod val="50000"/>
                </a:schemeClr>
              </a:solidFill>
              <a:latin typeface="Arial" pitchFamily="34" charset="0"/>
              <a:cs typeface="Arial" pitchFamily="34" charset="0"/>
            </a:rPr>
            <a:t>Готовность к информированию потребителей результатов ВСОКО о состоянии и перспективах развития качества образования в Учреждении</a:t>
          </a:r>
          <a:endParaRPr lang="ru-RU" sz="900" b="1" kern="1200" dirty="0">
            <a:solidFill>
              <a:schemeClr val="accent6">
                <a:lumMod val="50000"/>
              </a:schemeClr>
            </a:solidFill>
            <a:latin typeface="Arial" pitchFamily="34" charset="0"/>
            <a:cs typeface="Arial" pitchFamily="34" charset="0"/>
          </a:endParaRPr>
        </a:p>
      </dsp:txBody>
      <dsp:txXfrm>
        <a:off x="3890407" y="3024339"/>
        <a:ext cx="4750264" cy="1626247"/>
      </dsp:txXfrm>
    </dsp:sp>
    <dsp:sp modelId="{B1C95BCB-571A-4368-A2C0-3858D5E0F448}">
      <dsp:nvSpPr>
        <dsp:cNvPr id="0" name=""/>
        <dsp:cNvSpPr/>
      </dsp:nvSpPr>
      <dsp:spPr>
        <a:xfrm rot="10800000">
          <a:off x="0" y="1809"/>
          <a:ext cx="8640960" cy="2484936"/>
        </a:xfrm>
        <a:prstGeom prst="upArrowCallou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en-US"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I</a:t>
          </a:r>
          <a:r>
            <a:rPr lang="ru-RU" sz="18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этап – Подготовительно - деятельностный</a:t>
          </a:r>
          <a:endParaRPr lang="ru-RU" sz="1800" b="1" kern="1200" dirty="0">
            <a:solidFill>
              <a:schemeClr val="bg1"/>
            </a:solidFill>
            <a:effectLst>
              <a:outerShdw blurRad="38100" dist="38100" dir="2700000" algn="tl">
                <a:srgbClr val="000000">
                  <a:alpha val="43137"/>
                </a:srgbClr>
              </a:outerShdw>
            </a:effectLst>
          </a:endParaRPr>
        </a:p>
      </dsp:txBody>
      <dsp:txXfrm rot="-10800000">
        <a:off x="0" y="1809"/>
        <a:ext cx="8640960" cy="872212"/>
      </dsp:txXfrm>
    </dsp:sp>
    <dsp:sp modelId="{0FF4071C-F0BD-4703-9CB7-8F95CEFB3AAE}">
      <dsp:nvSpPr>
        <dsp:cNvPr id="0" name=""/>
        <dsp:cNvSpPr/>
      </dsp:nvSpPr>
      <dsp:spPr>
        <a:xfrm>
          <a:off x="0" y="677146"/>
          <a:ext cx="4320480" cy="1043649"/>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l" defTabSz="533400">
            <a:lnSpc>
              <a:spcPct val="90000"/>
            </a:lnSpc>
            <a:spcBef>
              <a:spcPct val="0"/>
            </a:spcBef>
            <a:spcAft>
              <a:spcPct val="35000"/>
            </a:spcAft>
          </a:pPr>
          <a:r>
            <a:rPr lang="ru-RU" sz="1200" b="1" kern="1200" dirty="0" smtClean="0">
              <a:solidFill>
                <a:srgbClr val="002060"/>
              </a:solidFill>
              <a:effectLst/>
              <a:latin typeface="Arial" pitchFamily="34" charset="0"/>
              <a:cs typeface="Arial" pitchFamily="34" charset="0"/>
            </a:rPr>
            <a:t>Анализ(внутренняя экспертиза) функционирующей в Учреждении внутренней системы оценки качества образования</a:t>
          </a:r>
          <a:endParaRPr lang="ru-RU" sz="1200" b="1" kern="1200" dirty="0">
            <a:effectLst/>
            <a:latin typeface="Arial" pitchFamily="34" charset="0"/>
            <a:cs typeface="Arial" pitchFamily="34" charset="0"/>
          </a:endParaRPr>
        </a:p>
      </dsp:txBody>
      <dsp:txXfrm>
        <a:off x="0" y="677146"/>
        <a:ext cx="4320480" cy="1043649"/>
      </dsp:txXfrm>
    </dsp:sp>
    <dsp:sp modelId="{2D60222E-7361-403A-B991-27D6D281B789}">
      <dsp:nvSpPr>
        <dsp:cNvPr id="0" name=""/>
        <dsp:cNvSpPr/>
      </dsp:nvSpPr>
      <dsp:spPr>
        <a:xfrm>
          <a:off x="4320480" y="677146"/>
          <a:ext cx="4320480" cy="1136746"/>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15240" rIns="85344" bIns="15240" numCol="1" spcCol="1270" anchor="ctr" anchorCtr="0">
          <a:noAutofit/>
        </a:bodyPr>
        <a:lstStyle/>
        <a:p>
          <a:pPr lvl="0" algn="l" defTabSz="533400">
            <a:lnSpc>
              <a:spcPct val="90000"/>
            </a:lnSpc>
            <a:spcBef>
              <a:spcPct val="0"/>
            </a:spcBef>
            <a:spcAft>
              <a:spcPct val="35000"/>
            </a:spcAft>
          </a:pPr>
          <a:r>
            <a:rPr lang="ru-RU" sz="1200" b="1" kern="1200" dirty="0" smtClean="0">
              <a:solidFill>
                <a:schemeClr val="accent6">
                  <a:lumMod val="50000"/>
                </a:schemeClr>
              </a:solidFill>
              <a:latin typeface="Arial" pitchFamily="34" charset="0"/>
              <a:cs typeface="Arial" pitchFamily="34" charset="0"/>
            </a:rPr>
            <a:t>Приказ заведующего МКДОУ № 22 г.Аши об утверждении регламента работы по совершенствованию ВСОКО( сроки, основные мероприятия, ответственные исполнители/соисполнители, результаты</a:t>
          </a:r>
        </a:p>
        <a:p>
          <a:pPr lvl="0" algn="l" defTabSz="533400">
            <a:lnSpc>
              <a:spcPct val="90000"/>
            </a:lnSpc>
            <a:spcBef>
              <a:spcPct val="0"/>
            </a:spcBef>
            <a:spcAft>
              <a:spcPct val="35000"/>
            </a:spcAft>
          </a:pPr>
          <a:r>
            <a:rPr lang="ru-RU" sz="1200" b="1" kern="1200" dirty="0" smtClean="0">
              <a:solidFill>
                <a:schemeClr val="accent6">
                  <a:lumMod val="50000"/>
                </a:schemeClr>
              </a:solidFill>
              <a:latin typeface="Arial" pitchFamily="34" charset="0"/>
              <a:cs typeface="Arial" pitchFamily="34" charset="0"/>
            </a:rPr>
            <a:t>(продукты)реализации каждого мероприятия)</a:t>
          </a:r>
          <a:endParaRPr lang="ru-RU" sz="1200" b="1" kern="1200" dirty="0">
            <a:solidFill>
              <a:schemeClr val="accent6">
                <a:lumMod val="50000"/>
              </a:schemeClr>
            </a:solidFill>
            <a:latin typeface="Arial" pitchFamily="34" charset="0"/>
            <a:cs typeface="Arial" pitchFamily="34" charset="0"/>
          </a:endParaRPr>
        </a:p>
      </dsp:txBody>
      <dsp:txXfrm>
        <a:off x="4320480" y="677146"/>
        <a:ext cx="4320480" cy="113674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AC330F-D79B-48BF-805F-2DB0299268B3}">
      <dsp:nvSpPr>
        <dsp:cNvPr id="0" name=""/>
        <dsp:cNvSpPr/>
      </dsp:nvSpPr>
      <dsp:spPr>
        <a:xfrm>
          <a:off x="0" y="724295"/>
          <a:ext cx="8784976" cy="113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0952635-616D-4739-8D02-499077F18DEB}">
      <dsp:nvSpPr>
        <dsp:cNvPr id="0" name=""/>
        <dsp:cNvSpPr/>
      </dsp:nvSpPr>
      <dsp:spPr>
        <a:xfrm>
          <a:off x="424235" y="60095"/>
          <a:ext cx="8352075" cy="1328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436" tIns="0" rIns="232436" bIns="0" numCol="1" spcCol="1270" anchor="ctr" anchorCtr="0">
          <a:noAutofit/>
        </a:bodyPr>
        <a:lstStyle/>
        <a:p>
          <a:pPr lvl="0" algn="l" defTabSz="711200">
            <a:lnSpc>
              <a:spcPct val="90000"/>
            </a:lnSpc>
            <a:spcBef>
              <a:spcPct val="0"/>
            </a:spcBef>
            <a:spcAft>
              <a:spcPct val="35000"/>
            </a:spcAft>
          </a:pPr>
          <a:r>
            <a:rPr kumimoji="0" lang="ru-RU" sz="1600" b="1" i="1" u="none" strike="noStrike" kern="1200" cap="none" normalizeH="0" baseline="0" dirty="0" smtClean="0">
              <a:ln>
                <a:noFill/>
              </a:ln>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Системно - деятельностный подход </a:t>
          </a:r>
          <a:r>
            <a:rPr kumimoji="0" lang="ru-RU" sz="1600" b="1" i="0" u="none" strike="noStrike" kern="1200" cap="none" normalizeH="0" baseline="0" dirty="0" smtClean="0">
              <a:ln>
                <a:noFill/>
              </a:ln>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a:t>
          </a:r>
        </a:p>
        <a:p>
          <a:pPr lvl="0" algn="l" defTabSz="711200">
            <a:lnSpc>
              <a:spcPct val="90000"/>
            </a:lnSpc>
            <a:spcBef>
              <a:spcPct val="0"/>
            </a:spcBef>
            <a:spcAft>
              <a:spcPct val="35000"/>
            </a:spcAft>
          </a:pPr>
          <a:r>
            <a:rPr lang="ru-RU" sz="1600" b="1" kern="12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характеризующий совокупность взаимосвязанных и взаимообусловленных компонентов, ориентированных на достижение планируемого результата; отражающий содержательный аспект образовательной деятельности</a:t>
          </a:r>
          <a:endParaRPr kumimoji="0" lang="ru-RU" sz="1600" b="1" i="0" u="none" strike="noStrike" kern="1200" cap="none" normalizeH="0" baseline="0" dirty="0" smtClean="0">
            <a:ln>
              <a:noFill/>
            </a:ln>
            <a:solidFill>
              <a:schemeClr val="bg1"/>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a:p>
          <a:pPr lvl="0" algn="l" defTabSz="711200">
            <a:lnSpc>
              <a:spcPct val="90000"/>
            </a:lnSpc>
            <a:spcBef>
              <a:spcPct val="0"/>
            </a:spcBef>
            <a:spcAft>
              <a:spcPct val="35000"/>
            </a:spcAft>
          </a:pPr>
          <a:r>
            <a:rPr kumimoji="0" lang="ru-RU" sz="1400" b="0" i="0" u="none" strike="noStrike" kern="1200"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lang="ru-RU" sz="1400" kern="1200" dirty="0">
            <a:latin typeface="Arial" pitchFamily="34" charset="0"/>
            <a:cs typeface="Arial" pitchFamily="34" charset="0"/>
          </a:endParaRPr>
        </a:p>
      </dsp:txBody>
      <dsp:txXfrm>
        <a:off x="489082" y="124942"/>
        <a:ext cx="8222381" cy="1198706"/>
      </dsp:txXfrm>
    </dsp:sp>
    <dsp:sp modelId="{8FCF3CD0-7084-4A5C-8D3A-08DD85A36653}">
      <dsp:nvSpPr>
        <dsp:cNvPr id="0" name=""/>
        <dsp:cNvSpPr/>
      </dsp:nvSpPr>
      <dsp:spPr>
        <a:xfrm>
          <a:off x="0" y="2792996"/>
          <a:ext cx="8784976" cy="113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203F592-55EA-4676-8BD6-081EB0D001B0}">
      <dsp:nvSpPr>
        <dsp:cNvPr id="0" name=""/>
        <dsp:cNvSpPr/>
      </dsp:nvSpPr>
      <dsp:spPr>
        <a:xfrm>
          <a:off x="439663" y="2132234"/>
          <a:ext cx="8345312" cy="1328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436" tIns="0" rIns="232436" bIns="0" numCol="1" spcCol="1270" anchor="ctr" anchorCtr="0">
          <a:noAutofit/>
        </a:bodyPr>
        <a:lstStyle/>
        <a:p>
          <a:pPr lvl="0" algn="l" defTabSz="622300">
            <a:lnSpc>
              <a:spcPct val="90000"/>
            </a:lnSpc>
            <a:spcBef>
              <a:spcPct val="0"/>
            </a:spcBef>
            <a:spcAft>
              <a:spcPct val="35000"/>
            </a:spcAft>
          </a:pPr>
          <a:endParaRPr lang="ru-RU" sz="1400" kern="1200" dirty="0">
            <a:latin typeface="Arial" pitchFamily="34" charset="0"/>
            <a:cs typeface="Arial" pitchFamily="34" charset="0"/>
          </a:endParaRPr>
        </a:p>
      </dsp:txBody>
      <dsp:txXfrm>
        <a:off x="504510" y="2197081"/>
        <a:ext cx="8215618" cy="1198706"/>
      </dsp:txXfrm>
    </dsp:sp>
    <dsp:sp modelId="{EF63217C-354E-4562-AD55-35C782E4A6FF}">
      <dsp:nvSpPr>
        <dsp:cNvPr id="0" name=""/>
        <dsp:cNvSpPr/>
      </dsp:nvSpPr>
      <dsp:spPr>
        <a:xfrm>
          <a:off x="0" y="4806696"/>
          <a:ext cx="8784976" cy="11340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12839BF-316E-45C8-8C74-BFB35BBD8E41}">
      <dsp:nvSpPr>
        <dsp:cNvPr id="0" name=""/>
        <dsp:cNvSpPr/>
      </dsp:nvSpPr>
      <dsp:spPr>
        <a:xfrm>
          <a:off x="398927" y="4142496"/>
          <a:ext cx="8379536" cy="132840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2436" tIns="0" rIns="232436" bIns="0" numCol="1" spcCol="1270" anchor="ctr" anchorCtr="0">
          <a:noAutofit/>
        </a:bodyPr>
        <a:lstStyle/>
        <a:p>
          <a:pPr lvl="0" algn="l" defTabSz="711200">
            <a:lnSpc>
              <a:spcPct val="90000"/>
            </a:lnSpc>
            <a:spcBef>
              <a:spcPct val="0"/>
            </a:spcBef>
            <a:spcAft>
              <a:spcPct val="35000"/>
            </a:spcAft>
          </a:pPr>
          <a:r>
            <a:rPr kumimoji="0" lang="ru-RU" sz="1600" b="1" i="1" u="none" strike="noStrike" kern="1200" cap="none" normalizeH="0" baseline="0" dirty="0" smtClean="0">
              <a:ln>
                <a:noFill/>
              </a:ln>
              <a:solidFill>
                <a:schemeClr val="bg1"/>
              </a:solidFill>
              <a:effectLst/>
              <a:latin typeface="Arial" pitchFamily="34" charset="0"/>
              <a:ea typeface="Times New Roman" pitchFamily="18" charset="0"/>
              <a:cs typeface="Arial" pitchFamily="34" charset="0"/>
            </a:rPr>
            <a:t>Практико-ориентированный подход – </a:t>
          </a:r>
        </a:p>
        <a:p>
          <a:pPr lvl="0" algn="l" defTabSz="711200">
            <a:lnSpc>
              <a:spcPct val="90000"/>
            </a:lnSpc>
            <a:spcBef>
              <a:spcPct val="0"/>
            </a:spcBef>
            <a:spcAft>
              <a:spcPct val="35000"/>
            </a:spcAft>
          </a:pPr>
          <a:r>
            <a:rPr lang="ru-RU" sz="1600" b="1" kern="1200" dirty="0" smtClean="0">
              <a:solidFill>
                <a:schemeClr val="bg1"/>
              </a:solidFill>
              <a:latin typeface="Arial" pitchFamily="34" charset="0"/>
              <a:cs typeface="Arial" pitchFamily="34" charset="0"/>
            </a:rPr>
            <a:t>проявляющий себя в управлении при полном согласовании усилий всех субъектов ВСОКО, принятии конкретных практических решений на основе полученных аналитических материалов; обеспечение последовательности и преемственности процедур, выработке единой тактики и стратегии для достижения общей цели.</a:t>
          </a:r>
          <a:r>
            <a:rPr kumimoji="0" lang="ru-RU" sz="1600" b="1" i="0" u="none" strike="noStrike" kern="1200" cap="none" normalizeH="0" baseline="0" dirty="0" smtClean="0">
              <a:ln>
                <a:noFill/>
              </a:ln>
              <a:solidFill>
                <a:schemeClr val="bg1"/>
              </a:solidFill>
              <a:effectLst/>
              <a:latin typeface="Arial" pitchFamily="34" charset="0"/>
              <a:ea typeface="Times New Roman" pitchFamily="18" charset="0"/>
              <a:cs typeface="Arial" pitchFamily="34" charset="0"/>
            </a:rPr>
            <a:t> </a:t>
          </a:r>
          <a:endParaRPr lang="ru-RU" sz="1600" b="1" kern="1200" dirty="0">
            <a:solidFill>
              <a:schemeClr val="bg1"/>
            </a:solidFill>
            <a:latin typeface="Arial" pitchFamily="34" charset="0"/>
            <a:cs typeface="Arial" pitchFamily="34" charset="0"/>
          </a:endParaRPr>
        </a:p>
      </dsp:txBody>
      <dsp:txXfrm>
        <a:off x="463774" y="4207343"/>
        <a:ext cx="8249842" cy="1198706"/>
      </dsp:txXfrm>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06.10.2022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06.10.2022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7.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new.avo.ru/documents/33446/1306658/%D0%A6%D0%B8%D1%84%D1%80%D0%BE%D0%B2%D0%B0%D1%8F+%D1%88%D0%BA%D0%BE%D0%BB%D0%B0.pdf/82453653-bbcc-3356-ffdf-04b00193c783" TargetMode="External"/><Relationship Id="rId2" Type="http://schemas.openxmlformats.org/officeDocument/2006/relationships/hyperlink" Target="https://new.avo.ru/documents/33446/1306658/%D0%A1%D0%BE%D0%B2%D1%80%D0%B5%D0%BC%D0%B5%D0%BD%D0%BD%D0%B0%D1%8F+%D1%88%D0%BA%D0%BE%D0%BB%D0%B0.pdf/82dc2bf1-04ce-9d57-5f14-6f94d1bce9aa" TargetMode="Externa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hyperlink" Target="https://new.avo.ru/documents/33446/1306658/%D0%A3%D1%87%D0%B8%D1%82%D0%B5%D0%BB%D1%8C+%D0%B1%D1%83%D0%B4%D1%83%D1%89%D0%B5%D0%B3%D0%BE.pdf/19fa3c31-eb98-87ad-089d-de00fc799f6d" TargetMode="External"/></Relationships>
</file>

<file path=ppt/slides/_rels/slide5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hyperlink" Target="http://ds10plast.nethouse.ruhttps/ds10plast.nethouse.ru" TargetMode="Externa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hyperlink" Target="https://new.avo.ru/documents/33446/1306658/%D0%A6%D0%B8%D1%84%D1%80%D0%BE%D0%B2%D0%B0%D1%8F+%D1%88%D0%BA%D0%BE%D0%BB%D0%B0.pdf/82453653-bbcc-3356-ffdf-04b00193c783" TargetMode="External"/><Relationship Id="rId2" Type="http://schemas.openxmlformats.org/officeDocument/2006/relationships/hyperlink" Target="https://new.avo.ru/documents/33446/1306658/%D0%A1%D0%BE%D0%B2%D1%80%D0%B5%D0%BC%D0%B5%D0%BD%D0%BD%D0%B0%D1%8F+%D1%88%D0%BA%D0%BE%D0%BB%D0%B0.pdf/82dc2bf1-04ce-9d57-5f14-6f94d1bce9aa" TargetMode="Externa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hyperlink" Target="https://new.avo.ru/documents/33446/1306658/%D0%A3%D1%87%D0%B8%D1%82%D0%B5%D0%BB%D1%8C+%D0%B1%D1%83%D0%B4%D1%83%D1%89%D0%B5%D0%B3%D0%BE.pdf/19fa3c31-eb98-87ad-089d-de00fc799f6d"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0" y="1"/>
            <a:ext cx="9144000" cy="830997"/>
          </a:xfrm>
          <a:prstGeom prst="rect">
            <a:avLst/>
          </a:prstGeom>
        </p:spPr>
        <p:txBody>
          <a:bodyPr wrap="square">
            <a:spAutoFit/>
          </a:bodyPr>
          <a:lstStyle/>
          <a:p>
            <a:pPr algn="ct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p>
          <a:p>
            <a:pPr algn="ct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г. Пласт</a:t>
            </a:r>
          </a:p>
        </p:txBody>
      </p:sp>
      <p:sp>
        <p:nvSpPr>
          <p:cNvPr id="6" name="Прямоугольник 5"/>
          <p:cNvSpPr/>
          <p:nvPr/>
        </p:nvSpPr>
        <p:spPr>
          <a:xfrm>
            <a:off x="0" y="2274838"/>
            <a:ext cx="9144000" cy="3939540"/>
          </a:xfrm>
          <a:prstGeom prst="rect">
            <a:avLst/>
          </a:prstGeom>
        </p:spPr>
        <p:txBody>
          <a:bodyPr wrap="square">
            <a:spAutoFit/>
          </a:bodyPr>
          <a:lstStyle/>
          <a:p>
            <a:pPr algn="ctr"/>
            <a:r>
              <a:rPr lang="ru-RU" sz="2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Внутренняя система оценки качества образования</a:t>
            </a:r>
          </a:p>
          <a:p>
            <a:pPr algn="ctr"/>
            <a:r>
              <a:rPr lang="ru-RU" sz="2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муниципального казенного дошкольного образовательного учреждения</a:t>
            </a:r>
          </a:p>
          <a:p>
            <a:pPr algn="ctr"/>
            <a:r>
              <a:rPr lang="ru-RU" sz="2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«Детский сад  № 10»</a:t>
            </a:r>
          </a:p>
          <a:p>
            <a:pPr algn="ctr"/>
            <a:r>
              <a:rPr lang="ru-RU" sz="2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г. Пласта</a:t>
            </a:r>
          </a:p>
          <a:p>
            <a:pPr algn="ctr"/>
            <a:endParaRPr lang="ru-RU" sz="2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r"/>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З. М. Ильясова</a:t>
            </a:r>
          </a:p>
          <a:p>
            <a:pPr algn="r"/>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старший воспитатель</a:t>
            </a:r>
          </a:p>
          <a:p>
            <a:pPr algn="r"/>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p>
        </p:txBody>
      </p:sp>
      <p:pic>
        <p:nvPicPr>
          <p:cNvPr id="2" name="Рисунок 1"/>
          <p:cNvPicPr>
            <a:picLocks noChangeAspect="1"/>
          </p:cNvPicPr>
          <p:nvPr/>
        </p:nvPicPr>
        <p:blipFill rotWithShape="1">
          <a:blip r:embed="rId3">
            <a:extLst>
              <a:ext uri="{28A0092B-C50C-407E-A947-70E740481C1C}">
                <a14:useLocalDpi xmlns:a14="http://schemas.microsoft.com/office/drawing/2010/main" xmlns="" val="0"/>
              </a:ext>
            </a:extLst>
          </a:blip>
          <a:srcRect l="22256" t="9450" r="26419" b="9450"/>
          <a:stretch/>
        </p:blipFill>
        <p:spPr>
          <a:xfrm>
            <a:off x="179512" y="0"/>
            <a:ext cx="1776974" cy="206084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TextBox 5"/>
          <p:cNvSpPr txBox="1"/>
          <p:nvPr/>
        </p:nvSpPr>
        <p:spPr>
          <a:xfrm>
            <a:off x="0" y="188640"/>
            <a:ext cx="9144000" cy="6370975"/>
          </a:xfrm>
          <a:prstGeom prst="rect">
            <a:avLst/>
          </a:prstGeom>
          <a:noFill/>
        </p:spPr>
        <p:txBody>
          <a:bodyPr wrap="square" rtlCol="0">
            <a:spAutoFit/>
          </a:bodyPr>
          <a:lstStyle/>
          <a:p>
            <a:pPr algn="ctr"/>
            <a:r>
              <a:rPr lang="ru-RU" sz="32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ПОРЯДОК  ОРГАНИЗАЦИИ ВСОКО В ДОУ</a:t>
            </a: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r>
              <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Шаг № 2</a:t>
            </a:r>
          </a:p>
          <a:p>
            <a:pPr algn="ctr"/>
            <a:endParaRPr lang="ru-RU" sz="24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ctr"/>
            <a:r>
              <a:rPr lang="ru-RU" sz="3200" b="1" i="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Для чего необходима ВСОКО в ДОУ?</a:t>
            </a:r>
          </a:p>
          <a:p>
            <a:pPr algn="ctr"/>
            <a:endParaRPr lang="ru-RU" sz="3200" b="1" i="1" dirty="0" smtClean="0">
              <a:solidFill>
                <a:srgbClr val="C00000"/>
              </a:solidFill>
              <a:effectLst>
                <a:outerShdw blurRad="38100" dist="38100" dir="2700000" algn="tl">
                  <a:srgbClr val="000000">
                    <a:alpha val="43137"/>
                  </a:srgbClr>
                </a:outerShdw>
              </a:effectLst>
              <a:latin typeface="Arial" pitchFamily="34" charset="0"/>
              <a:cs typeface="Arial" pitchFamily="34" charset="0"/>
            </a:endParaRPr>
          </a:p>
          <a:p>
            <a:pPr algn="ctr"/>
            <a:r>
              <a:rPr lang="ru-RU" sz="3200" b="1" i="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или</a:t>
            </a:r>
          </a:p>
          <a:p>
            <a:pPr algn="ctr"/>
            <a:endParaRPr lang="ru-RU" sz="3200" b="1" i="1" dirty="0" smtClean="0">
              <a:solidFill>
                <a:srgbClr val="C00000"/>
              </a:solidFill>
              <a:effectLst>
                <a:outerShdw blurRad="38100" dist="38100" dir="2700000" algn="tl">
                  <a:srgbClr val="000000">
                    <a:alpha val="43137"/>
                  </a:srgbClr>
                </a:outerShdw>
              </a:effectLst>
              <a:latin typeface="Arial" pitchFamily="34" charset="0"/>
              <a:cs typeface="Arial" pitchFamily="34" charset="0"/>
            </a:endParaRPr>
          </a:p>
          <a:p>
            <a:pPr algn="ctr"/>
            <a:r>
              <a:rPr lang="en-US" sz="4000" b="1" i="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SWOT - </a:t>
            </a:r>
            <a:r>
              <a:rPr lang="ru-RU" sz="4000" b="1" i="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анализ</a:t>
            </a: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Desktop\0001-001-Goluboj-tsvet.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graphicFrame>
        <p:nvGraphicFramePr>
          <p:cNvPr id="3" name="Схема 2"/>
          <p:cNvGraphicFramePr/>
          <p:nvPr/>
        </p:nvGraphicFramePr>
        <p:xfrm>
          <a:off x="285720" y="214290"/>
          <a:ext cx="8572560" cy="650085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TextBox 5"/>
          <p:cNvSpPr txBox="1"/>
          <p:nvPr/>
        </p:nvSpPr>
        <p:spPr>
          <a:xfrm>
            <a:off x="0" y="188640"/>
            <a:ext cx="9144000" cy="6001643"/>
          </a:xfrm>
          <a:prstGeom prst="rect">
            <a:avLst/>
          </a:prstGeom>
          <a:noFill/>
        </p:spPr>
        <p:txBody>
          <a:bodyPr wrap="square" rtlCol="0">
            <a:spAutoFit/>
          </a:bodyPr>
          <a:lstStyle/>
          <a:p>
            <a:pPr algn="ctr"/>
            <a:r>
              <a:rPr lang="ru-RU" sz="32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ПОРЯДОК  ОРГАНИЗАЦИИ ВСОКО В ДОУ</a:t>
            </a: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r>
              <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Шаг № 3</a:t>
            </a:r>
          </a:p>
          <a:p>
            <a:pPr algn="ctr"/>
            <a:endParaRPr lang="ru-RU" sz="24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just"/>
            <a:r>
              <a:rPr lang="ru-RU" sz="2400" b="1" i="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Разработка организационной структуры ВСОКО, которая представляет собой совокупность коллегиальных органов управления, структурных подразделений, должностных лиц, распределение полномочий и ответственность за выполнение управленческих функций по оценке качества образования…</a:t>
            </a: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Любимый\Desktop\gZTWHb.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0" y="0"/>
            <a:ext cx="9144000" cy="6955750"/>
          </a:xfrm>
          <a:prstGeom prst="rect">
            <a:avLst/>
          </a:prstGeom>
        </p:spPr>
        <p:txBody>
          <a:bodyPr wrap="square">
            <a:spAutoFit/>
          </a:bodyPr>
          <a:lstStyle/>
          <a:p>
            <a:pPr algn="ct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ЗАДАЧИ:</a:t>
            </a:r>
          </a:p>
          <a:p>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Ø"/>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формирование механизма единой системы сбора, обработки и хранения информации о состоянии системы образовательной деятельности ;</a:t>
            </a:r>
          </a:p>
          <a:p>
            <a:pPr>
              <a:buFont typeface="Wingdings" pitchFamily="2" charset="2"/>
              <a:buChar char="Ø"/>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координация деятельности всех субъектов системы оценки качества образования;</a:t>
            </a:r>
          </a:p>
          <a:p>
            <a:pPr>
              <a:buFont typeface="Wingdings" pitchFamily="2" charset="2"/>
              <a:buChar char="Ø"/>
            </a:pPr>
            <a:endPar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Ø"/>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своевременное выявление динамики и основных тенденций в развитии системы образовательной деятельности ;</a:t>
            </a:r>
          </a:p>
          <a:p>
            <a:endPar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Ø"/>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выявление действующих на качество образования негативных факторов, принятие мер по минимизации их воздействия и устранению отрицательных последствий;</a:t>
            </a:r>
          </a:p>
          <a:p>
            <a:pPr>
              <a:buFont typeface="Wingdings" pitchFamily="2" charset="2"/>
              <a:buChar char="Ø"/>
            </a:pPr>
            <a:endPar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Ø"/>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оформление и представление информации о состоянии и динамике качества образования;</a:t>
            </a:r>
          </a:p>
          <a:p>
            <a:pPr>
              <a:buFont typeface="Wingdings" pitchFamily="2" charset="2"/>
              <a:buChar char="Ø"/>
            </a:pPr>
            <a:endPar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Ø"/>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формулирование основных стратегических направлений развития системы образовательной деятельности  на основе анализа полученных данных.</a:t>
            </a:r>
          </a:p>
          <a:p>
            <a:endParaRPr lang="ru-RU"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Любимый\Desktop\gZTWHb.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251520" y="0"/>
            <a:ext cx="8892480" cy="6494085"/>
          </a:xfrm>
          <a:prstGeom prst="rect">
            <a:avLst/>
          </a:prstGeom>
        </p:spPr>
        <p:txBody>
          <a:bodyPr wrap="square">
            <a:spAutoFit/>
          </a:bodyPr>
          <a:lstStyle/>
          <a:p>
            <a:pPr algn="ctr"/>
            <a:r>
              <a:rPr lang="ru-RU" sz="2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Принципы:</a:t>
            </a:r>
          </a:p>
          <a:p>
            <a:endParaRPr lang="ru-RU" sz="2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Ø"/>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объективности, достоверности, полноты информации о качестве образования; </a:t>
            </a:r>
          </a:p>
          <a:p>
            <a:pPr>
              <a:buFont typeface="Wingdings" pitchFamily="2" charset="2"/>
              <a:buChar char="Ø"/>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реалистичности требований, норм и показателей качества образования, их социальной и личностной значимости; </a:t>
            </a:r>
          </a:p>
          <a:p>
            <a:endPar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Ø"/>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преемственности, соответствия качества для уровня реализации основной образовательной программы начального общего образования;</a:t>
            </a:r>
          </a:p>
          <a:p>
            <a:pPr>
              <a:buFont typeface="Wingdings" pitchFamily="2" charset="2"/>
              <a:buChar char="Ø"/>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открытости, прозрачности процедур оценки качества образования;</a:t>
            </a:r>
          </a:p>
          <a:p>
            <a:endPar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Ø"/>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сопоставимости системы показателей с муниципальными, региональными и федеральными аналогами; </a:t>
            </a:r>
          </a:p>
          <a:p>
            <a:pPr>
              <a:buFont typeface="Wingdings" pitchFamily="2" charset="2"/>
              <a:buChar char="Ø"/>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тотальности, вовлеченности в процесс мониторинга всех участников образовательного процесса;</a:t>
            </a:r>
          </a:p>
          <a:p>
            <a:endPar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Ø"/>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доступности информации о состоянии и качестве образования для различных групп потребителей;</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Любимый\Desktop\gZTWHb.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755576" y="0"/>
            <a:ext cx="8388424" cy="4647426"/>
          </a:xfrm>
          <a:prstGeom prst="rect">
            <a:avLst/>
          </a:prstGeom>
        </p:spPr>
        <p:txBody>
          <a:bodyPr wrap="square">
            <a:spAutoFit/>
          </a:bodyPr>
          <a:lstStyle/>
          <a:p>
            <a:pPr algn="ct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Функции внутренней системы оценки качества образования: </a:t>
            </a:r>
          </a:p>
          <a:p>
            <a:pPr algn="ctr"/>
            <a:endParaRPr lang="ru-RU" sz="32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Ø"/>
            </a:pP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информационно-оценочная;</a:t>
            </a:r>
          </a:p>
          <a:p>
            <a:pPr>
              <a:buFont typeface="Wingdings" pitchFamily="2" charset="2"/>
              <a:buChar char="Ø"/>
            </a:pP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Ø"/>
            </a:pP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формирующая и коррекционная;</a:t>
            </a:r>
          </a:p>
          <a:p>
            <a:pPr>
              <a:buFont typeface="Wingdings" pitchFamily="2" charset="2"/>
              <a:buChar char="Ø"/>
            </a:pP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Ø"/>
            </a:pP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прогностическая;</a:t>
            </a:r>
          </a:p>
          <a:p>
            <a:pPr>
              <a:buFont typeface="Wingdings" pitchFamily="2" charset="2"/>
              <a:buChar char="Ø"/>
            </a:pP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Ø"/>
            </a:pP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координационная;</a:t>
            </a:r>
          </a:p>
          <a:p>
            <a:pPr>
              <a:buFont typeface="Wingdings" pitchFamily="2" charset="2"/>
              <a:buChar char="Ø"/>
            </a:pP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Ø"/>
            </a:pP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гностическая</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Любимый\Desktop\gZTWHb.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pic>
        <p:nvPicPr>
          <p:cNvPr id="3" name="Рисунок 1" descr="C:\Users\admin\Desktop\самообследовнаие 2018г\struktura.jpg"/>
          <p:cNvPicPr>
            <a:picLocks noChangeAspect="1" noChangeArrowheads="1"/>
          </p:cNvPicPr>
          <p:nvPr/>
        </p:nvPicPr>
        <p:blipFill>
          <a:blip r:embed="rId3" cstate="print"/>
          <a:srcRect/>
          <a:stretch>
            <a:fillRect/>
          </a:stretch>
        </p:blipFill>
        <p:spPr bwMode="auto">
          <a:xfrm>
            <a:off x="0" y="476672"/>
            <a:ext cx="9144000" cy="5904656"/>
          </a:xfrm>
          <a:prstGeom prst="rect">
            <a:avLst/>
          </a:prstGeom>
          <a:noFill/>
          <a:ln w="9525">
            <a:noFill/>
            <a:miter lim="800000"/>
            <a:headEnd/>
            <a:tailEnd/>
          </a:ln>
        </p:spPr>
      </p:pic>
      <p:sp>
        <p:nvSpPr>
          <p:cNvPr id="4" name="TextBox 3"/>
          <p:cNvSpPr txBox="1"/>
          <p:nvPr/>
        </p:nvSpPr>
        <p:spPr>
          <a:xfrm>
            <a:off x="0" y="0"/>
            <a:ext cx="9144000" cy="523220"/>
          </a:xfrm>
          <a:prstGeom prst="rect">
            <a:avLst/>
          </a:prstGeom>
          <a:noFill/>
        </p:spPr>
        <p:txBody>
          <a:bodyPr wrap="square" rtlCol="0">
            <a:spAutoFit/>
          </a:bodyPr>
          <a:lstStyle/>
          <a:p>
            <a:pPr algn="ctr"/>
            <a:r>
              <a:rPr lang="ru-RU" sz="2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Организационная   структура</a:t>
            </a:r>
            <a:endParaRPr lang="ru-RU" sz="28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TextBox 5"/>
          <p:cNvSpPr txBox="1"/>
          <p:nvPr/>
        </p:nvSpPr>
        <p:spPr>
          <a:xfrm>
            <a:off x="0" y="188640"/>
            <a:ext cx="9144000" cy="6001643"/>
          </a:xfrm>
          <a:prstGeom prst="rect">
            <a:avLst/>
          </a:prstGeom>
          <a:noFill/>
        </p:spPr>
        <p:txBody>
          <a:bodyPr wrap="square" rtlCol="0">
            <a:spAutoFit/>
          </a:bodyPr>
          <a:lstStyle/>
          <a:p>
            <a:pPr algn="ctr"/>
            <a:r>
              <a:rPr lang="ru-RU" sz="32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ПОРЯДОК  ОРГАНИЗАЦИИ ВСОКО В ДОУ</a:t>
            </a: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r>
              <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Шаг № 4</a:t>
            </a:r>
            <a:endParaRPr lang="ru-RU" sz="24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just"/>
            <a:r>
              <a:rPr lang="ru-RU" sz="2400" b="1" i="1" dirty="0" smtClean="0">
                <a:solidFill>
                  <a:schemeClr val="accent3">
                    <a:lumMod val="50000"/>
                  </a:schemeClr>
                </a:solidFill>
                <a:effectLst>
                  <a:outerShdw blurRad="38100" dist="38100" dir="2700000" algn="tl">
                    <a:srgbClr val="000000">
                      <a:alpha val="43137"/>
                    </a:srgbClr>
                  </a:outerShdw>
                </a:effectLst>
                <a:latin typeface="Arial" pitchFamily="34" charset="0"/>
                <a:cs typeface="Arial" pitchFamily="34" charset="0"/>
              </a:rPr>
              <a:t>Разработка локальной нормативно – правовой базы ДОУ в соответствие с нормативными правовыми документами федерального, регионального, муниципального уровня для регламентирования норм и правил функционирования ВСОКО и обеспечения взаимосвязи между всеми ее элементами…</a:t>
            </a:r>
          </a:p>
          <a:p>
            <a:pPr algn="just"/>
            <a:r>
              <a:rPr lang="ru-RU" b="1" i="1"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a:t>
            </a:r>
            <a:r>
              <a:rPr lang="ru-RU" b="1" i="1" dirty="0" err="1"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Айткулова</a:t>
            </a:r>
            <a:r>
              <a:rPr lang="ru-RU" b="1" i="1"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 Л.В.Методические рекомендации «О внутренней системе качества образования в общеобразовательных организациях Челябинской области» Приказ </a:t>
            </a:r>
            <a:r>
              <a:rPr lang="ru-RU" b="1" i="1" dirty="0" err="1"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МОиН</a:t>
            </a:r>
            <a:r>
              <a:rPr lang="ru-RU" b="1" i="1"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rPr>
              <a:t>  Челябинской области от 27.06.2016г. №03/5697. стр.9//</a:t>
            </a: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14337" name="Rectangle 1"/>
          <p:cNvSpPr>
            <a:spLocks noChangeArrowheads="1"/>
          </p:cNvSpPr>
          <p:nvPr/>
        </p:nvSpPr>
        <p:spPr bwMode="auto">
          <a:xfrm>
            <a:off x="1" y="493016"/>
            <a:ext cx="914400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rgbClr val="002060"/>
                </a:solidFill>
                <a:effectLst>
                  <a:outerShdw blurRad="38100" dist="38100" dir="2700000" algn="tl">
                    <a:srgbClr val="000000">
                      <a:alpha val="43137"/>
                    </a:srgbClr>
                  </a:outerShdw>
                </a:effectLst>
                <a:latin typeface="Arial" pitchFamily="34" charset="0"/>
                <a:ea typeface="Calibri" pitchFamily="34" charset="0"/>
                <a:cs typeface="Arial" pitchFamily="34" charset="0"/>
              </a:rPr>
              <a:t>Примерный перечень</a:t>
            </a:r>
            <a:r>
              <a:rPr kumimoji="0" lang="ru-RU" sz="2400" b="1" i="0" u="none" strike="noStrike" cap="none" normalizeH="0" dirty="0" smtClean="0">
                <a:ln>
                  <a:noFill/>
                </a:ln>
                <a:solidFill>
                  <a:srgbClr val="002060"/>
                </a:solidFill>
                <a:effectLst>
                  <a:outerShdw blurRad="38100" dist="38100" dir="2700000" algn="tl">
                    <a:srgbClr val="000000">
                      <a:alpha val="43137"/>
                    </a:srgbClr>
                  </a:outerShdw>
                </a:effectLst>
                <a:latin typeface="Arial" pitchFamily="34" charset="0"/>
                <a:ea typeface="Calibri" pitchFamily="34" charset="0"/>
                <a:cs typeface="Arial" pitchFamily="34" charset="0"/>
              </a:rPr>
              <a:t> локальных актов  ВСОКО</a:t>
            </a:r>
          </a:p>
          <a:p>
            <a:pPr marL="342900" marR="0" lvl="0" indent="-342900" defTabSz="914400" rtl="0" eaLnBrk="1" fontAlgn="base" latinLnBrk="0" hangingPunct="1">
              <a:lnSpc>
                <a:spcPct val="100000"/>
              </a:lnSpc>
              <a:spcBef>
                <a:spcPct val="0"/>
              </a:spcBef>
              <a:spcAft>
                <a:spcPct val="0"/>
              </a:spcAft>
              <a:buClrTx/>
              <a:buSzTx/>
              <a:buFont typeface="+mj-lt"/>
              <a:buAutoNum type="arabicPeriod"/>
              <a:tabLst/>
            </a:pP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Положение о внутренней системе оценки качества образования Муниципального казенного дошкольного образовательного </a:t>
            </a:r>
          </a:p>
          <a:p>
            <a:pPr marL="342900" marR="0" lvl="0" indent="-342900" defTabSz="914400" rtl="0" eaLnBrk="1" fontAlgn="base" latinLnBrk="0" hangingPunct="1">
              <a:lnSpc>
                <a:spcPct val="100000"/>
              </a:lnSpc>
              <a:spcBef>
                <a:spcPct val="0"/>
              </a:spcBef>
              <a:spcAft>
                <a:spcPct val="0"/>
              </a:spcAft>
              <a:buClrTx/>
              <a:buSzTx/>
              <a:tabLst/>
            </a:pP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Учреждения «Детский сад </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a:t>
            </a:r>
            <a:r>
              <a:rPr lang="ru-RU" sz="2000" b="1" dirty="0" smtClean="0">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10 </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 </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города </a:t>
            </a:r>
            <a:r>
              <a:rPr lang="ru-RU" sz="2000" b="1" dirty="0" smtClean="0">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Пласта</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 </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Челябинской области.</a:t>
            </a:r>
            <a:endParaRPr lang="ru-RU" sz="2000" b="1"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endParaRPr>
          </a:p>
          <a:p>
            <a:pPr marL="342900" marR="0" lvl="0" indent="-342900" defTabSz="914400" rtl="0" eaLnBrk="1" fontAlgn="base" latinLnBrk="0" hangingPunct="1">
              <a:lnSpc>
                <a:spcPct val="100000"/>
              </a:lnSpc>
              <a:spcBef>
                <a:spcPct val="0"/>
              </a:spcBef>
              <a:spcAft>
                <a:spcPct val="0"/>
              </a:spcAft>
              <a:buClrTx/>
              <a:buSzTx/>
              <a:tabLst/>
            </a:pP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2.Положение о порядке разработки, утверждения и внесения изменений в ООП ДО Муниципального казенного дошкольного образовательного Учреждения «Детский сад </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a:t>
            </a:r>
            <a:r>
              <a:rPr lang="ru-RU" sz="2000" b="1" dirty="0" smtClean="0">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10</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 </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города </a:t>
            </a:r>
            <a:r>
              <a:rPr lang="ru-RU" sz="2000" b="1" dirty="0" smtClean="0">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Пласта </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 </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Челябинской области.</a:t>
            </a:r>
            <a:endPar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endParaRPr>
          </a:p>
          <a:p>
            <a:pPr marL="342900" marR="0" lvl="0" indent="-342900" defTabSz="914400" rtl="0" eaLnBrk="0" fontAlgn="base" latinLnBrk="0" hangingPunct="0">
              <a:lnSpc>
                <a:spcPct val="100000"/>
              </a:lnSpc>
              <a:spcBef>
                <a:spcPct val="0"/>
              </a:spcBef>
              <a:spcAft>
                <a:spcPct val="0"/>
              </a:spcAft>
              <a:buClrTx/>
              <a:buSzTx/>
              <a:tabLst/>
            </a:pP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3.Положение об индивидуальном учете результатов освоения воспитанниками ООП ДО Муниципального казенного дошкольного образовательного Учреждения «Детский сад </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№10</a:t>
            </a:r>
            <a:r>
              <a:rPr kumimoji="0" lang="ru-RU" sz="2000" b="1" i="0" u="none" strike="noStrike" cap="none" normalizeH="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 </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 </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города </a:t>
            </a:r>
            <a:r>
              <a:rPr lang="ru-RU" sz="2000" b="1" dirty="0" smtClean="0">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Пласта </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Челябинской </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области.</a:t>
            </a:r>
            <a:endParaRPr lang="ru-RU" sz="2000" b="1" dirty="0" smtClean="0">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endParaRPr>
          </a:p>
          <a:p>
            <a:pPr marL="342900" marR="0" lvl="0" indent="-342900" defTabSz="914400" rtl="0" eaLnBrk="0" fontAlgn="base" latinLnBrk="0" hangingPunct="0">
              <a:lnSpc>
                <a:spcPct val="100000"/>
              </a:lnSpc>
              <a:spcBef>
                <a:spcPct val="0"/>
              </a:spcBef>
              <a:spcAft>
                <a:spcPct val="0"/>
              </a:spcAft>
              <a:buClrTx/>
              <a:buSzTx/>
              <a:tabLst/>
            </a:pP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4.Положение об официальном сайте в сети Интернет Муниципального казенного дошкольного образовательного Учреждения «Детский сад </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№10» </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города </a:t>
            </a:r>
            <a:r>
              <a:rPr lang="ru-RU" sz="2000" b="1" dirty="0" smtClean="0">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Пласта</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 </a:t>
            </a:r>
            <a:r>
              <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ea typeface="Calibri" pitchFamily="34" charset="0"/>
                <a:cs typeface="Arial" pitchFamily="34" charset="0"/>
              </a:rPr>
              <a:t>Челябинской области.</a:t>
            </a:r>
            <a:endParaRPr kumimoji="0" lang="ru-RU" sz="2000" b="1" i="0" u="none" strike="noStrike" cap="none" normalizeH="0" baseline="0" dirty="0" smtClean="0">
              <a:ln>
                <a:noFill/>
              </a:ln>
              <a:solidFill>
                <a:schemeClr val="accent2">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TextBox 5"/>
          <p:cNvSpPr txBox="1"/>
          <p:nvPr/>
        </p:nvSpPr>
        <p:spPr>
          <a:xfrm>
            <a:off x="0" y="188640"/>
            <a:ext cx="9144000" cy="3785652"/>
          </a:xfrm>
          <a:prstGeom prst="rect">
            <a:avLst/>
          </a:prstGeom>
          <a:noFill/>
        </p:spPr>
        <p:txBody>
          <a:bodyPr wrap="square" rtlCol="0">
            <a:spAutoFit/>
          </a:bodyPr>
          <a:lstStyle/>
          <a:p>
            <a:pPr algn="ctr"/>
            <a:r>
              <a:rPr lang="ru-RU" sz="32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ПОРЯДОК  ОРГАНИЗАЦИИ ВСОКО В ДОУ</a:t>
            </a: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r>
              <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Шаг № 5</a:t>
            </a:r>
          </a:p>
          <a:p>
            <a:pPr algn="ctr"/>
            <a:r>
              <a:rPr lang="ru-RU" sz="2400" b="1" i="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Определение этапов и задач каждого этапа работы по совершенствованию и формированию </a:t>
            </a:r>
          </a:p>
          <a:p>
            <a:pPr algn="ctr"/>
            <a:r>
              <a:rPr lang="ru-RU" sz="2400" b="1" i="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модели ВСОКО в ДОУ.</a:t>
            </a: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5" name="Схема 4"/>
          <p:cNvGraphicFramePr/>
          <p:nvPr/>
        </p:nvGraphicFramePr>
        <p:xfrm>
          <a:off x="357158" y="2636912"/>
          <a:ext cx="8429684" cy="272091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Схема 5"/>
          <p:cNvGraphicFramePr/>
          <p:nvPr/>
        </p:nvGraphicFramePr>
        <p:xfrm>
          <a:off x="1000100" y="908720"/>
          <a:ext cx="7572428"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Выгнутая вниз стрелка 6"/>
          <p:cNvSpPr/>
          <p:nvPr/>
        </p:nvSpPr>
        <p:spPr>
          <a:xfrm>
            <a:off x="3714744" y="6093296"/>
            <a:ext cx="2143140" cy="478976"/>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8" name="Выгнутая влево стрелка 7"/>
          <p:cNvSpPr/>
          <p:nvPr/>
        </p:nvSpPr>
        <p:spPr>
          <a:xfrm>
            <a:off x="2071670" y="3071810"/>
            <a:ext cx="1500198" cy="178595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9" name="Выгнутая вправо стрелка 8"/>
          <p:cNvSpPr/>
          <p:nvPr/>
        </p:nvSpPr>
        <p:spPr>
          <a:xfrm>
            <a:off x="6000760" y="3071810"/>
            <a:ext cx="1517338" cy="193053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tx1"/>
              </a:solidFill>
            </a:endParaRPr>
          </a:p>
        </p:txBody>
      </p:sp>
      <p:sp>
        <p:nvSpPr>
          <p:cNvPr id="10" name="Стрелка вниз 9"/>
          <p:cNvSpPr/>
          <p:nvPr/>
        </p:nvSpPr>
        <p:spPr>
          <a:xfrm>
            <a:off x="4500562" y="3140968"/>
            <a:ext cx="484632" cy="6234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TextBox 10"/>
          <p:cNvSpPr txBox="1"/>
          <p:nvPr/>
        </p:nvSpPr>
        <p:spPr>
          <a:xfrm>
            <a:off x="0" y="285728"/>
            <a:ext cx="9144000" cy="523220"/>
          </a:xfrm>
          <a:prstGeom prst="rect">
            <a:avLst/>
          </a:prstGeom>
          <a:noFill/>
        </p:spPr>
        <p:txBody>
          <a:bodyPr wrap="square" rtlCol="0">
            <a:spAutoFit/>
          </a:bodyPr>
          <a:lstStyle/>
          <a:p>
            <a:pPr algn="ctr"/>
            <a:r>
              <a:rPr lang="ru-RU" sz="2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Модель ВСОКО   - аналоговая модель РСОКО</a:t>
            </a:r>
            <a:endParaRPr lang="ru-RU" sz="28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Любимый\Desktop\gZTWHb.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graphicFrame>
        <p:nvGraphicFramePr>
          <p:cNvPr id="3" name="Схема 2"/>
          <p:cNvGraphicFramePr/>
          <p:nvPr/>
        </p:nvGraphicFramePr>
        <p:xfrm>
          <a:off x="251520" y="620688"/>
          <a:ext cx="8640960" cy="58326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p:cNvSpPr txBox="1"/>
          <p:nvPr/>
        </p:nvSpPr>
        <p:spPr>
          <a:xfrm>
            <a:off x="251520" y="0"/>
            <a:ext cx="8892480" cy="800219"/>
          </a:xfrm>
          <a:prstGeom prst="rect">
            <a:avLst/>
          </a:prstGeom>
          <a:noFill/>
        </p:spPr>
        <p:txBody>
          <a:bodyPr wrap="square" rtlCol="0">
            <a:spAutoFit/>
          </a:bodyPr>
          <a:lstStyle/>
          <a:p>
            <a:pPr algn="ctr"/>
            <a:r>
              <a:rPr lang="ru-RU" sz="2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Алгоритм функционирования ВСОКО</a:t>
            </a:r>
          </a:p>
          <a:p>
            <a:endParaRPr lang="ru-RU"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Схема 4"/>
          <p:cNvGraphicFramePr/>
          <p:nvPr/>
        </p:nvGraphicFramePr>
        <p:xfrm>
          <a:off x="323528" y="188640"/>
          <a:ext cx="8640960" cy="65265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nvGraphicFramePr>
        <p:xfrm>
          <a:off x="179512" y="642918"/>
          <a:ext cx="8784976" cy="60007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Прямоугольник 4"/>
          <p:cNvSpPr/>
          <p:nvPr/>
        </p:nvSpPr>
        <p:spPr>
          <a:xfrm>
            <a:off x="0" y="142852"/>
            <a:ext cx="9144000" cy="400110"/>
          </a:xfrm>
          <a:prstGeom prst="rect">
            <a:avLst/>
          </a:prstGeom>
        </p:spPr>
        <p:txBody>
          <a:bodyPr wrap="square">
            <a:spAutoFit/>
          </a:bodyPr>
          <a:lstStyle/>
          <a:p>
            <a:pPr lvl="0" algn="ctr" fontAlgn="base">
              <a:spcBef>
                <a:spcPct val="0"/>
              </a:spcBef>
              <a:spcAft>
                <a:spcPct val="0"/>
              </a:spcAft>
            </a:pPr>
            <a:r>
              <a:rPr lang="ru-RU" b="1" dirty="0" smtClean="0">
                <a:solidFill>
                  <a:srgbClr val="000000"/>
                </a:solidFill>
                <a:latin typeface="Times New Roman" pitchFamily="18" charset="0"/>
                <a:ea typeface="Times New Roman" pitchFamily="18" charset="0"/>
                <a:cs typeface="Times New Roman" pitchFamily="18" charset="0"/>
              </a:rPr>
              <a:t> </a:t>
            </a:r>
            <a:r>
              <a:rPr lang="ru-RU" sz="2000" b="1" dirty="0" smtClean="0">
                <a:solidFill>
                  <a:srgbClr val="00206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Методологическая основа модели ВСОКО МКДОУ </a:t>
            </a:r>
            <a:r>
              <a:rPr lang="ru-RU" sz="2000" b="1" dirty="0" err="1" smtClean="0">
                <a:solidFill>
                  <a:srgbClr val="00206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д</a:t>
            </a:r>
            <a:r>
              <a:rPr lang="ru-RU" sz="2000" b="1" dirty="0" smtClean="0">
                <a:solidFill>
                  <a:srgbClr val="00206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 № 10 г. Пласта</a:t>
            </a:r>
            <a:endParaRPr lang="ru-RU" sz="2000" b="1" dirty="0" smtClean="0">
              <a:solidFill>
                <a:srgbClr val="002060"/>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p:txBody>
      </p:sp>
      <p:sp>
        <p:nvSpPr>
          <p:cNvPr id="7" name="TextBox 6"/>
          <p:cNvSpPr txBox="1"/>
          <p:nvPr/>
        </p:nvSpPr>
        <p:spPr>
          <a:xfrm>
            <a:off x="827584" y="2924944"/>
            <a:ext cx="7992888" cy="1200329"/>
          </a:xfrm>
          <a:prstGeom prst="rect">
            <a:avLst/>
          </a:prstGeom>
          <a:noFill/>
        </p:spPr>
        <p:txBody>
          <a:bodyPr wrap="square" rtlCol="0">
            <a:spAutoFit/>
          </a:bodyPr>
          <a:lstStyle/>
          <a:p>
            <a:pPr lvl="0"/>
            <a:r>
              <a:rPr lang="ru-RU" sz="1600" b="1" i="1" dirty="0" smtClean="0">
                <a:solidFill>
                  <a:schemeClr val="bg1"/>
                </a:solidFill>
                <a:latin typeface="Arial" pitchFamily="34" charset="0"/>
                <a:ea typeface="Times New Roman" pitchFamily="18" charset="0"/>
                <a:cs typeface="Arial" pitchFamily="34" charset="0"/>
              </a:rPr>
              <a:t>Функциональный подход</a:t>
            </a:r>
            <a:r>
              <a:rPr lang="ru-RU" sz="1600" b="1" i="1" dirty="0" smtClean="0">
                <a:solidFill>
                  <a:schemeClr val="bg1"/>
                </a:solidFill>
                <a:latin typeface="Arial" pitchFamily="34" charset="0"/>
                <a:cs typeface="Arial" pitchFamily="34" charset="0"/>
              </a:rPr>
              <a:t>  </a:t>
            </a:r>
            <a:r>
              <a:rPr lang="ru-RU" sz="1400" b="1" dirty="0" smtClean="0">
                <a:solidFill>
                  <a:schemeClr val="bg1"/>
                </a:solidFill>
                <a:latin typeface="Arial" pitchFamily="34" charset="0"/>
                <a:cs typeface="Arial" pitchFamily="34" charset="0"/>
              </a:rPr>
              <a:t>-</a:t>
            </a:r>
          </a:p>
          <a:p>
            <a:pPr lvl="0"/>
            <a:r>
              <a:rPr lang="ru-RU" sz="1400" b="1" dirty="0" smtClean="0">
                <a:solidFill>
                  <a:schemeClr val="bg1"/>
                </a:solidFill>
                <a:latin typeface="Arial" pitchFamily="34" charset="0"/>
                <a:cs typeface="Arial" pitchFamily="34" charset="0"/>
              </a:rPr>
              <a:t> позволяющий исполнять полномочия и обслуживать свою зону ответственности каждому составляющему компоненту системы, в строгом соответствие и соблюдении регламентов и процедур</a:t>
            </a:r>
          </a:p>
          <a:p>
            <a:endParaRPr lang="ru-RU" sz="1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0" y="188640"/>
            <a:ext cx="9143999" cy="738664"/>
          </a:xfrm>
          <a:prstGeom prst="rect">
            <a:avLst/>
          </a:prstGeom>
          <a:noFill/>
        </p:spPr>
        <p:txBody>
          <a:bodyPr wrap="square" rtlCol="0">
            <a:spAutoFit/>
          </a:bodyPr>
          <a:lstStyle/>
          <a:p>
            <a:pPr lvl="0" algn="ctr"/>
            <a:r>
              <a:rPr lang="ru-RU" sz="2400" b="1" dirty="0" smtClean="0">
                <a:solidFill>
                  <a:srgbClr val="00206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Компоненты   модели ВСОКО МКДОУ № </a:t>
            </a:r>
            <a:r>
              <a:rPr lang="ru-RU" sz="2400" b="1" dirty="0" smtClean="0">
                <a:solidFill>
                  <a:srgbClr val="002060"/>
                </a:solidFill>
                <a:effectLst>
                  <a:outerShdw blurRad="38100" dist="38100" dir="2700000" algn="tl">
                    <a:srgbClr val="000000">
                      <a:alpha val="43137"/>
                    </a:srgbClr>
                  </a:outerShdw>
                </a:effectLst>
                <a:latin typeface="Arial" pitchFamily="34" charset="0"/>
                <a:ea typeface="Times New Roman" pitchFamily="18" charset="0"/>
                <a:cs typeface="Arial" pitchFamily="34" charset="0"/>
              </a:rPr>
              <a:t>10 г. Пласта</a:t>
            </a:r>
            <a:endParaRPr lang="ru-RU" sz="2400" b="1" dirty="0" smtClean="0">
              <a:solidFill>
                <a:srgbClr val="002060"/>
              </a:solidFill>
              <a:effectLst>
                <a:outerShdw blurRad="38100" dist="38100" dir="2700000" algn="tl">
                  <a:srgbClr val="000000">
                    <a:alpha val="43137"/>
                  </a:srgbClr>
                </a:outerShdw>
              </a:effectLst>
              <a:latin typeface="Arial" pitchFamily="34" charset="0"/>
              <a:ea typeface="Times New Roman" pitchFamily="18" charset="0"/>
              <a:cs typeface="Arial" pitchFamily="34" charset="0"/>
            </a:endParaRPr>
          </a:p>
          <a:p>
            <a:endParaRPr lang="ru-RU" dirty="0"/>
          </a:p>
        </p:txBody>
      </p:sp>
      <p:graphicFrame>
        <p:nvGraphicFramePr>
          <p:cNvPr id="5" name="Таблица 4"/>
          <p:cNvGraphicFramePr>
            <a:graphicFrameLocks noGrp="1"/>
          </p:cNvGraphicFramePr>
          <p:nvPr/>
        </p:nvGraphicFramePr>
        <p:xfrm>
          <a:off x="1763688" y="836712"/>
          <a:ext cx="7128792" cy="5787810"/>
        </p:xfrm>
        <a:graphic>
          <a:graphicData uri="http://schemas.openxmlformats.org/drawingml/2006/table">
            <a:tbl>
              <a:tblPr firstRow="1" bandRow="1">
                <a:tableStyleId>{5C22544A-7EE6-4342-B048-85BDC9FD1C3A}</a:tableStyleId>
              </a:tblPr>
              <a:tblGrid>
                <a:gridCol w="3564396">
                  <a:extLst>
                    <a:ext uri="{9D8B030D-6E8A-4147-A177-3AD203B41FA5}">
                      <a16:colId xmlns:a16="http://schemas.microsoft.com/office/drawing/2014/main" xmlns="" val="20000"/>
                    </a:ext>
                  </a:extLst>
                </a:gridCol>
                <a:gridCol w="3564396">
                  <a:extLst>
                    <a:ext uri="{9D8B030D-6E8A-4147-A177-3AD203B41FA5}">
                      <a16:colId xmlns:a16="http://schemas.microsoft.com/office/drawing/2014/main" xmlns="" val="20001"/>
                    </a:ext>
                  </a:extLst>
                </a:gridCol>
              </a:tblGrid>
              <a:tr h="1350150">
                <a:tc>
                  <a:txBody>
                    <a:bodyPr/>
                    <a:lstStyle/>
                    <a:p>
                      <a:r>
                        <a:rPr lang="ru-RU" sz="20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Целевой компонент</a:t>
                      </a:r>
                      <a:endParaRPr lang="ru-RU" sz="2000" dirty="0">
                        <a:solidFill>
                          <a:schemeClr val="bg1"/>
                        </a:solidFill>
                        <a:effectLst>
                          <a:outerShdw blurRad="38100" dist="38100" dir="2700000" algn="tl">
                            <a:srgbClr val="000000">
                              <a:alpha val="43137"/>
                            </a:srgbClr>
                          </a:outerShdw>
                        </a:effectLst>
                        <a:latin typeface="Arial" pitchFamily="34" charset="0"/>
                        <a:cs typeface="Arial" pitchFamily="34" charset="0"/>
                      </a:endParaRPr>
                    </a:p>
                  </a:txBody>
                  <a:tcPr/>
                </a:tc>
                <a:tc>
                  <a:txBody>
                    <a:bodyPr/>
                    <a:lstStyle/>
                    <a:p>
                      <a:r>
                        <a:rPr lang="ru-RU" dirty="0" smtClean="0">
                          <a:solidFill>
                            <a:schemeClr val="bg1"/>
                          </a:solidFill>
                          <a:effectLst>
                            <a:outerShdw blurRad="38100" dist="38100" dir="2700000" algn="tl">
                              <a:srgbClr val="000000">
                                <a:alpha val="43137"/>
                              </a:srgbClr>
                            </a:outerShdw>
                          </a:effectLst>
                          <a:latin typeface="Arial" pitchFamily="34" charset="0"/>
                          <a:cs typeface="Arial" pitchFamily="34" charset="0"/>
                        </a:rPr>
                        <a:t>Определяет</a:t>
                      </a:r>
                      <a:r>
                        <a:rPr lang="ru-RU" baseline="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 цели и задачи</a:t>
                      </a:r>
                      <a:endParaRPr lang="ru-RU" dirty="0">
                        <a:solidFill>
                          <a:schemeClr val="bg1"/>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0"/>
                  </a:ext>
                </a:extLst>
              </a:tr>
              <a:tr h="1350150">
                <a:tc>
                  <a:txBody>
                    <a:bodyPr/>
                    <a:lstStyle/>
                    <a:p>
                      <a:r>
                        <a:rPr lang="ru-RU" b="1" dirty="0" smtClean="0">
                          <a:solidFill>
                            <a:srgbClr val="002060"/>
                          </a:solidFill>
                          <a:latin typeface="Arial" pitchFamily="34" charset="0"/>
                          <a:cs typeface="Arial" pitchFamily="34" charset="0"/>
                        </a:rPr>
                        <a:t>Содержательный компонент</a:t>
                      </a:r>
                      <a:endParaRPr lang="ru-RU" b="1" dirty="0">
                        <a:solidFill>
                          <a:srgbClr val="002060"/>
                        </a:solidFill>
                        <a:latin typeface="Arial" pitchFamily="34" charset="0"/>
                        <a:cs typeface="Arial" pitchFamily="34" charset="0"/>
                      </a:endParaRPr>
                    </a:p>
                  </a:txBody>
                  <a:tcPr/>
                </a:tc>
                <a:tc>
                  <a:txBody>
                    <a:bodyPr/>
                    <a:lstStyle/>
                    <a:p>
                      <a:r>
                        <a:rPr lang="ru-RU" b="1" dirty="0" smtClean="0">
                          <a:solidFill>
                            <a:schemeClr val="accent6">
                              <a:lumMod val="50000"/>
                            </a:schemeClr>
                          </a:solidFill>
                        </a:rPr>
                        <a:t>Определяет</a:t>
                      </a:r>
                      <a:r>
                        <a:rPr lang="ru-RU" b="1" baseline="0" dirty="0" smtClean="0">
                          <a:solidFill>
                            <a:schemeClr val="accent6">
                              <a:lumMod val="50000"/>
                            </a:schemeClr>
                          </a:solidFill>
                        </a:rPr>
                        <a:t> объекты оценивания, содержание, механизмы оценки</a:t>
                      </a:r>
                      <a:endParaRPr lang="ru-RU" b="1" dirty="0">
                        <a:solidFill>
                          <a:schemeClr val="accent6">
                            <a:lumMod val="50000"/>
                          </a:schemeClr>
                        </a:solidFill>
                      </a:endParaRPr>
                    </a:p>
                  </a:txBody>
                  <a:tcPr/>
                </a:tc>
                <a:extLst>
                  <a:ext uri="{0D108BD9-81ED-4DB2-BD59-A6C34878D82A}">
                    <a16:rowId xmlns:a16="http://schemas.microsoft.com/office/drawing/2014/main" xmlns="" val="10001"/>
                  </a:ext>
                </a:extLst>
              </a:tr>
              <a:tr h="1350150">
                <a:tc>
                  <a:txBody>
                    <a:bodyPr/>
                    <a:lstStyle/>
                    <a:p>
                      <a:r>
                        <a:rPr lang="ru-RU" b="1" dirty="0" smtClean="0">
                          <a:solidFill>
                            <a:srgbClr val="002060"/>
                          </a:solidFill>
                          <a:latin typeface="Arial" pitchFamily="34" charset="0"/>
                          <a:cs typeface="Arial" pitchFamily="34" charset="0"/>
                        </a:rPr>
                        <a:t>Процессуальный компонент</a:t>
                      </a:r>
                      <a:endParaRPr lang="ru-RU" b="1" dirty="0">
                        <a:solidFill>
                          <a:srgbClr val="002060"/>
                        </a:solidFill>
                        <a:latin typeface="Arial" pitchFamily="34" charset="0"/>
                        <a:cs typeface="Arial" pitchFamily="34" charset="0"/>
                      </a:endParaRPr>
                    </a:p>
                  </a:txBody>
                  <a:tcPr/>
                </a:tc>
                <a:tc>
                  <a:txBody>
                    <a:bodyPr/>
                    <a:lstStyle/>
                    <a:p>
                      <a:r>
                        <a:rPr lang="ru-RU" b="1" dirty="0" smtClean="0">
                          <a:solidFill>
                            <a:schemeClr val="accent6">
                              <a:lumMod val="50000"/>
                            </a:schemeClr>
                          </a:solidFill>
                        </a:rPr>
                        <a:t>Определяет описание постоянных и периодических, инвариантных и вариативных оценочных процедур, инструментов оценки качества образования</a:t>
                      </a:r>
                      <a:endParaRPr lang="ru-RU" b="1" dirty="0">
                        <a:solidFill>
                          <a:schemeClr val="accent6">
                            <a:lumMod val="50000"/>
                          </a:schemeClr>
                        </a:solidFill>
                      </a:endParaRPr>
                    </a:p>
                  </a:txBody>
                  <a:tcPr/>
                </a:tc>
                <a:extLst>
                  <a:ext uri="{0D108BD9-81ED-4DB2-BD59-A6C34878D82A}">
                    <a16:rowId xmlns:a16="http://schemas.microsoft.com/office/drawing/2014/main" xmlns="" val="10002"/>
                  </a:ext>
                </a:extLst>
              </a:tr>
              <a:tr h="1350150">
                <a:tc>
                  <a:txBody>
                    <a:bodyPr/>
                    <a:lstStyle/>
                    <a:p>
                      <a:r>
                        <a:rPr lang="ru-RU" b="1" dirty="0" smtClean="0">
                          <a:solidFill>
                            <a:srgbClr val="002060"/>
                          </a:solidFill>
                          <a:latin typeface="Arial" pitchFamily="34" charset="0"/>
                          <a:cs typeface="Arial" pitchFamily="34" charset="0"/>
                        </a:rPr>
                        <a:t>Результативный компонент</a:t>
                      </a:r>
                      <a:endParaRPr lang="ru-RU" b="1" dirty="0">
                        <a:solidFill>
                          <a:srgbClr val="002060"/>
                        </a:solidFill>
                        <a:latin typeface="Arial" pitchFamily="34" charset="0"/>
                        <a:cs typeface="Arial" pitchFamily="34" charset="0"/>
                      </a:endParaRPr>
                    </a:p>
                  </a:txBody>
                  <a:tcPr/>
                </a:tc>
                <a:tc>
                  <a:txBody>
                    <a:bodyPr/>
                    <a:lstStyle/>
                    <a:p>
                      <a:r>
                        <a:rPr lang="ru-RU" b="1" dirty="0" smtClean="0">
                          <a:solidFill>
                            <a:schemeClr val="accent6">
                              <a:lumMod val="50000"/>
                            </a:schemeClr>
                          </a:solidFill>
                        </a:rPr>
                        <a:t>Определяет управленческие решения по результатам</a:t>
                      </a:r>
                      <a:endParaRPr lang="ru-RU" b="1" dirty="0">
                        <a:solidFill>
                          <a:schemeClr val="accent6">
                            <a:lumMod val="50000"/>
                          </a:schemeClr>
                        </a:solidFill>
                      </a:endParaRPr>
                    </a:p>
                  </a:txBody>
                  <a:tcPr/>
                </a:tc>
                <a:extLst>
                  <a:ext uri="{0D108BD9-81ED-4DB2-BD59-A6C34878D82A}">
                    <a16:rowId xmlns:a16="http://schemas.microsoft.com/office/drawing/2014/main" xmlns="" val="10003"/>
                  </a:ext>
                </a:extLst>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60648"/>
            <a:ext cx="9144000" cy="400110"/>
          </a:xfrm>
          <a:prstGeom prst="rect">
            <a:avLst/>
          </a:prstGeom>
          <a:noFill/>
        </p:spPr>
        <p:txBody>
          <a:bodyPr wrap="square" rtlCol="0">
            <a:spAutoFit/>
          </a:bodyPr>
          <a:lstStyle/>
          <a:p>
            <a:pPr algn="ct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Модель ВСОКО МКДОУ № </a:t>
            </a: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10 г. Пласта</a:t>
            </a:r>
            <a:endParaRPr lang="ru-RU" sz="20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4" name="Таблица 3"/>
          <p:cNvGraphicFramePr>
            <a:graphicFrameLocks noGrp="1"/>
          </p:cNvGraphicFramePr>
          <p:nvPr/>
        </p:nvGraphicFramePr>
        <p:xfrm>
          <a:off x="0" y="836710"/>
          <a:ext cx="9144000" cy="5994325"/>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xmlns="" val="20000"/>
                    </a:ext>
                  </a:extLst>
                </a:gridCol>
                <a:gridCol w="762000">
                  <a:extLst>
                    <a:ext uri="{9D8B030D-6E8A-4147-A177-3AD203B41FA5}">
                      <a16:colId xmlns:a16="http://schemas.microsoft.com/office/drawing/2014/main" xmlns="" val="20001"/>
                    </a:ext>
                  </a:extLst>
                </a:gridCol>
                <a:gridCol w="1524000">
                  <a:extLst>
                    <a:ext uri="{9D8B030D-6E8A-4147-A177-3AD203B41FA5}">
                      <a16:colId xmlns:a16="http://schemas.microsoft.com/office/drawing/2014/main" xmlns="" val="20002"/>
                    </a:ext>
                  </a:extLst>
                </a:gridCol>
                <a:gridCol w="1524000">
                  <a:extLst>
                    <a:ext uri="{9D8B030D-6E8A-4147-A177-3AD203B41FA5}">
                      <a16:colId xmlns:a16="http://schemas.microsoft.com/office/drawing/2014/main" xmlns="" val="20003"/>
                    </a:ext>
                  </a:extLst>
                </a:gridCol>
                <a:gridCol w="762000">
                  <a:extLst>
                    <a:ext uri="{9D8B030D-6E8A-4147-A177-3AD203B41FA5}">
                      <a16:colId xmlns:a16="http://schemas.microsoft.com/office/drawing/2014/main" xmlns="" val="20004"/>
                    </a:ext>
                  </a:extLst>
                </a:gridCol>
                <a:gridCol w="2286000">
                  <a:extLst>
                    <a:ext uri="{9D8B030D-6E8A-4147-A177-3AD203B41FA5}">
                      <a16:colId xmlns:a16="http://schemas.microsoft.com/office/drawing/2014/main" xmlns="" val="20005"/>
                    </a:ext>
                  </a:extLst>
                </a:gridCol>
              </a:tblGrid>
              <a:tr h="669902">
                <a:tc gridSpan="6">
                  <a:txBody>
                    <a:bodyPr/>
                    <a:lstStyle/>
                    <a:p>
                      <a:pPr algn="ctr"/>
                      <a:r>
                        <a:rPr lang="ru-RU" sz="1400"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Целевой компонент</a:t>
                      </a:r>
                    </a:p>
                    <a:p>
                      <a:pPr algn="ctr"/>
                      <a:r>
                        <a:rPr lang="ru-RU" sz="1600" i="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Цель, Задачи</a:t>
                      </a:r>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0"/>
                  </a:ext>
                </a:extLst>
              </a:tr>
              <a:tr h="626244">
                <a:tc gridSpan="2">
                  <a:txBody>
                    <a:bodyPr/>
                    <a:lstStyle/>
                    <a:p>
                      <a:pPr algn="ct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Задачи</a:t>
                      </a:r>
                      <a:r>
                        <a:rPr lang="ru-RU" sz="14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en-US" sz="14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I</a:t>
                      </a:r>
                      <a:r>
                        <a:rPr lang="ru-RU" sz="14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-го</a:t>
                      </a:r>
                      <a:r>
                        <a:rPr lang="en-US" sz="14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ru-RU" sz="1400" b="1" baseline="0"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подготовительно-деятельностного</a:t>
                      </a:r>
                      <a:r>
                        <a:rPr lang="ru-RU" sz="14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этапа</a:t>
                      </a:r>
                      <a:endParaRPr lang="ru-RU" sz="14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tc gridSpan="2">
                  <a:txBody>
                    <a:bodyPr/>
                    <a:lstStyle/>
                    <a:p>
                      <a:pPr algn="ct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Задачи </a:t>
                      </a:r>
                      <a:r>
                        <a:rPr lang="en-US"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II</a:t>
                      </a: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-го </a:t>
                      </a:r>
                      <a:r>
                        <a:rPr lang="ru-RU" sz="14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организационно-деятельностного</a:t>
                      </a: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этапа</a:t>
                      </a:r>
                      <a:endParaRPr lang="ru-RU" sz="14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tc gridSpan="2">
                  <a:txBody>
                    <a:bodyPr/>
                    <a:lstStyle/>
                    <a:p>
                      <a:pPr algn="ct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Задачи </a:t>
                      </a:r>
                      <a:r>
                        <a:rPr lang="en-US"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III</a:t>
                      </a: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-го</a:t>
                      </a:r>
                    </a:p>
                    <a:p>
                      <a:pPr algn="ct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продуктивно-результативного этапа</a:t>
                      </a:r>
                      <a:endParaRPr lang="ru-RU" sz="14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extLst>
                  <a:ext uri="{0D108BD9-81ED-4DB2-BD59-A6C34878D82A}">
                    <a16:rowId xmlns:a16="http://schemas.microsoft.com/office/drawing/2014/main" xmlns="" val="10001"/>
                  </a:ext>
                </a:extLst>
              </a:tr>
              <a:tr h="470788">
                <a:tc gridSpan="6">
                  <a:txBody>
                    <a:bodyPr/>
                    <a:lstStyle/>
                    <a:p>
                      <a:pPr algn="ctr"/>
                      <a:r>
                        <a:rPr lang="ru-RU" sz="14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Содержательный компонент</a:t>
                      </a:r>
                    </a:p>
                    <a:p>
                      <a:pPr algn="ctr"/>
                      <a:r>
                        <a:rPr kumimoji="0" lang="ru-RU" sz="1400" b="1" kern="1200" baseline="0" dirty="0"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rPr>
                        <a:t>Содержание ВСОКО определяется требованиями ФГОС ДО</a:t>
                      </a:r>
                      <a:endParaRPr lang="ru-RU" sz="1400" b="1" i="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2"/>
                  </a:ext>
                </a:extLst>
              </a:tr>
              <a:tr h="356183">
                <a:tc gridSpan="3">
                  <a:txBody>
                    <a:bodyPr/>
                    <a:lstStyle/>
                    <a:p>
                      <a:pPr algn="ct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Объекты оценивания</a:t>
                      </a:r>
                      <a:endParaRPr lang="ru-RU" sz="14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tc hMerge="1">
                  <a:txBody>
                    <a:bodyPr/>
                    <a:lstStyle/>
                    <a:p>
                      <a:endParaRPr lang="ru-RU"/>
                    </a:p>
                  </a:txBody>
                  <a:tcPr/>
                </a:tc>
                <a:tc gridSpan="3">
                  <a:txBody>
                    <a:bodyPr/>
                    <a:lstStyle/>
                    <a:p>
                      <a:pPr algn="ct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Механизмы оценки</a:t>
                      </a:r>
                      <a:endParaRPr lang="ru-RU" sz="14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3"/>
                  </a:ext>
                </a:extLst>
              </a:tr>
              <a:tr h="676565">
                <a:tc gridSpan="6">
                  <a:txBody>
                    <a:bodyPr/>
                    <a:lstStyle/>
                    <a:p>
                      <a:pPr algn="ctr"/>
                      <a:r>
                        <a:rPr kumimoji="0" lang="ru-RU" sz="1400" b="1" kern="1200" baseline="0" dirty="0" smtClean="0">
                          <a:solidFill>
                            <a:schemeClr val="tx1"/>
                          </a:solidFill>
                          <a:latin typeface="Arial" pitchFamily="34" charset="0"/>
                          <a:ea typeface="+mn-ea"/>
                          <a:cs typeface="Arial" pitchFamily="34" charset="0"/>
                        </a:rPr>
                        <a:t>Качество образовательных программ; качество условий реализации образовательных программ; качество результатов освоения воспитанниками образовательных программ; удовлетворенность родителей качеством образовательных услуг</a:t>
                      </a:r>
                      <a:endParaRPr lang="ru-RU" sz="1400" dirty="0">
                        <a:solidFill>
                          <a:schemeClr val="tx1"/>
                        </a:solidFill>
                        <a:latin typeface="Arial" pitchFamily="34" charset="0"/>
                        <a:cs typeface="Arial" pitchFamily="34" charset="0"/>
                      </a:endParaRPr>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4"/>
                  </a:ext>
                </a:extLst>
              </a:tr>
              <a:tr h="233077">
                <a:tc gridSpan="6">
                  <a:txBody>
                    <a:bodyPr/>
                    <a:lstStyle/>
                    <a:p>
                      <a:pPr algn="ctr"/>
                      <a:r>
                        <a:rPr lang="ru-RU" sz="14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Процессуальный компонент</a:t>
                      </a:r>
                      <a:endParaRPr lang="ru-RU" sz="1400" b="1" i="1" dirty="0">
                        <a:solidFill>
                          <a:srgbClr val="FF0000"/>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5"/>
                  </a:ext>
                </a:extLst>
              </a:tr>
              <a:tr h="288317">
                <a:tc gridSpan="6">
                  <a:txBody>
                    <a:bodyPr/>
                    <a:lstStyle/>
                    <a:p>
                      <a:pPr algn="ct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Процедуры</a:t>
                      </a:r>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6"/>
                  </a:ext>
                </a:extLst>
              </a:tr>
              <a:tr h="199541">
                <a:tc gridSpan="3">
                  <a:txBody>
                    <a:bodyPr/>
                    <a:lstStyle/>
                    <a:p>
                      <a:pPr algn="ct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постоянные</a:t>
                      </a:r>
                      <a:endParaRPr lang="ru-RU" sz="14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tc hMerge="1">
                  <a:txBody>
                    <a:bodyPr/>
                    <a:lstStyle/>
                    <a:p>
                      <a:endParaRPr lang="ru-RU"/>
                    </a:p>
                  </a:txBody>
                  <a:tcPr/>
                </a:tc>
                <a:tc gridSpan="3">
                  <a:txBody>
                    <a:bodyPr/>
                    <a:lstStyle/>
                    <a:p>
                      <a:pPr algn="ct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периодические</a:t>
                      </a:r>
                      <a:endParaRPr lang="ru-RU" sz="14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7"/>
                  </a:ext>
                </a:extLst>
              </a:tr>
              <a:tr h="254781">
                <a:tc>
                  <a:txBody>
                    <a:bodyPr/>
                    <a:lstStyle/>
                    <a:p>
                      <a:pPr algn="ct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инвариантные</a:t>
                      </a:r>
                      <a:endParaRPr lang="ru-RU" sz="14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gridSpan="2">
                  <a:txBody>
                    <a:bodyPr/>
                    <a:lstStyle/>
                    <a:p>
                      <a:pPr algn="ct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вариативные</a:t>
                      </a:r>
                      <a:endParaRPr lang="ru-RU" sz="14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tc gridSpan="2">
                  <a:txBody>
                    <a:bodyPr/>
                    <a:lstStyle/>
                    <a:p>
                      <a:pPr algn="ct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инвариантные</a:t>
                      </a:r>
                      <a:endParaRPr lang="ru-RU" sz="14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tc>
                  <a:txBody>
                    <a:bodyPr/>
                    <a:lstStyle/>
                    <a:p>
                      <a:pPr algn="ct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вариативные</a:t>
                      </a:r>
                      <a:endParaRPr lang="ru-RU" sz="14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8"/>
                  </a:ext>
                </a:extLst>
              </a:tr>
              <a:tr h="670061">
                <a:tc gridSpan="6">
                  <a:txBody>
                    <a:bodyPr/>
                    <a:lstStyle/>
                    <a:p>
                      <a:pPr algn="l"/>
                      <a:r>
                        <a:rPr kumimoji="0" lang="ru-RU" sz="1400" b="1" kern="1200" baseline="0" dirty="0" smtClean="0">
                          <a:solidFill>
                            <a:srgbClr val="002060"/>
                          </a:solidFill>
                          <a:latin typeface="Arial" pitchFamily="34" charset="0"/>
                          <a:ea typeface="+mn-ea"/>
                          <a:cs typeface="Arial" pitchFamily="34" charset="0"/>
                        </a:rPr>
                        <a:t>Способы и порядок осуществления оценочных процессов , обеспечивающих оценку качества ООП ДО, образовательных достижений  обучающихся, условий реализации ООП ДО, удовлетворенность родителей (законных представителей) качеством образования в Учреждении</a:t>
                      </a:r>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09"/>
                  </a:ext>
                </a:extLst>
              </a:tr>
              <a:tr h="236220">
                <a:tc gridSpan="6">
                  <a:txBody>
                    <a:bodyPr/>
                    <a:lstStyle/>
                    <a:p>
                      <a:pPr algn="ctr"/>
                      <a:r>
                        <a:rPr lang="ru-RU" sz="14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Результативный</a:t>
                      </a:r>
                      <a:r>
                        <a:rPr lang="ru-RU" sz="1400" b="1" i="1" baseline="0"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 компонент</a:t>
                      </a:r>
                      <a:endParaRPr lang="ru-RU" sz="1400" b="1" i="1" dirty="0">
                        <a:solidFill>
                          <a:srgbClr val="FF0000"/>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10"/>
                  </a:ext>
                </a:extLst>
              </a:tr>
              <a:tr h="236220">
                <a:tc gridSpan="6">
                  <a:txBody>
                    <a:bodyPr/>
                    <a:lstStyle/>
                    <a:p>
                      <a:pPr algn="l"/>
                      <a:r>
                        <a:rPr lang="ru-RU" sz="1400" b="1" i="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Владение  достоверной и объективной</a:t>
                      </a:r>
                      <a:r>
                        <a:rPr lang="ru-RU" sz="1400" b="1" i="0" baseline="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 информацией, оценка деятельности и управление качеством образования  в Учреждении на основе результатов ВСОКО – принятие эффективных управленческих решений, достижение цели ВСОКО.</a:t>
                      </a:r>
                      <a:endParaRPr lang="ru-RU" sz="1400" b="1" i="0" dirty="0">
                        <a:solidFill>
                          <a:schemeClr val="tx1"/>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xmlns="" val="10011"/>
                  </a:ext>
                </a:extLst>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TextBox 5"/>
          <p:cNvSpPr txBox="1"/>
          <p:nvPr/>
        </p:nvSpPr>
        <p:spPr>
          <a:xfrm>
            <a:off x="0" y="188640"/>
            <a:ext cx="9144000" cy="3416320"/>
          </a:xfrm>
          <a:prstGeom prst="rect">
            <a:avLst/>
          </a:prstGeom>
          <a:noFill/>
        </p:spPr>
        <p:txBody>
          <a:bodyPr wrap="square" rtlCol="0">
            <a:spAutoFit/>
          </a:bodyPr>
          <a:lstStyle/>
          <a:p>
            <a:pPr algn="ctr"/>
            <a:r>
              <a:rPr lang="ru-RU" sz="32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ПОРЯДОК  ОРГАНИЗАЦИИ ВСОКО В ДОУ</a:t>
            </a: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ctr"/>
            <a:r>
              <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Шаг № 6</a:t>
            </a:r>
          </a:p>
          <a:p>
            <a:pPr algn="ctr"/>
            <a:r>
              <a:rPr lang="ru-RU" sz="4000" b="1" i="1" dirty="0" err="1" smtClean="0">
                <a:solidFill>
                  <a:srgbClr val="FF0000"/>
                </a:solidFill>
                <a:effectLst>
                  <a:outerShdw blurRad="38100" dist="38100" dir="2700000" algn="tl">
                    <a:srgbClr val="000000">
                      <a:alpha val="43137"/>
                    </a:srgbClr>
                  </a:outerShdw>
                </a:effectLst>
                <a:latin typeface="Arial" pitchFamily="34" charset="0"/>
                <a:cs typeface="Arial" pitchFamily="34" charset="0"/>
              </a:rPr>
              <a:t>Цель,содержание,процесс</a:t>
            </a:r>
            <a:r>
              <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142976" y="428605"/>
            <a:ext cx="7358114" cy="923330"/>
          </a:xfrm>
          <a:prstGeom prst="rect">
            <a:avLst/>
          </a:prstGeom>
        </p:spPr>
        <p:txBody>
          <a:bodyPr wrap="square">
            <a:spAutoFit/>
          </a:bodyPr>
          <a:lstStyle/>
          <a:p>
            <a:endParaRPr lang="ru-RU" dirty="0" smtClean="0"/>
          </a:p>
          <a:p>
            <a:endParaRPr lang="ru-RU" dirty="0" smtClean="0"/>
          </a:p>
          <a:p>
            <a:endParaRPr lang="ru-RU" dirty="0" smtClean="0"/>
          </a:p>
        </p:txBody>
      </p:sp>
      <p:sp>
        <p:nvSpPr>
          <p:cNvPr id="8" name="TextBox 7"/>
          <p:cNvSpPr txBox="1"/>
          <p:nvPr/>
        </p:nvSpPr>
        <p:spPr>
          <a:xfrm>
            <a:off x="0" y="71414"/>
            <a:ext cx="9144000" cy="400110"/>
          </a:xfrm>
          <a:prstGeom prst="rect">
            <a:avLst/>
          </a:prstGeom>
          <a:noFill/>
        </p:spPr>
        <p:txBody>
          <a:bodyPr wrap="square" rtlCol="0">
            <a:spAutoFit/>
          </a:bodyPr>
          <a:lstStyle/>
          <a:p>
            <a:pPr algn="ctr"/>
            <a:r>
              <a:rPr lang="ru-RU" sz="2000" b="1" dirty="0" smtClean="0">
                <a:solidFill>
                  <a:srgbClr val="002060"/>
                </a:solidFill>
                <a:latin typeface="Arial" pitchFamily="34" charset="0"/>
                <a:cs typeface="Arial" pitchFamily="34" charset="0"/>
              </a:rPr>
              <a:t>Модель ВСОКО МКДОУ № </a:t>
            </a:r>
            <a:r>
              <a:rPr lang="ru-RU" sz="2000" b="1" dirty="0" smtClean="0">
                <a:solidFill>
                  <a:srgbClr val="002060"/>
                </a:solidFill>
                <a:latin typeface="Arial" pitchFamily="34" charset="0"/>
                <a:cs typeface="Arial" pitchFamily="34" charset="0"/>
              </a:rPr>
              <a:t>10</a:t>
            </a:r>
            <a:r>
              <a:rPr lang="ru-RU" sz="2000" b="1" dirty="0" smtClean="0">
                <a:solidFill>
                  <a:srgbClr val="002060"/>
                </a:solidFill>
                <a:latin typeface="Arial" pitchFamily="34" charset="0"/>
                <a:cs typeface="Arial" pitchFamily="34" charset="0"/>
              </a:rPr>
              <a:t> </a:t>
            </a:r>
            <a:r>
              <a:rPr lang="ru-RU" sz="2000" b="1" dirty="0" smtClean="0">
                <a:solidFill>
                  <a:srgbClr val="002060"/>
                </a:solidFill>
                <a:latin typeface="Arial" pitchFamily="34" charset="0"/>
                <a:cs typeface="Arial" pitchFamily="34" charset="0"/>
              </a:rPr>
              <a:t>г. </a:t>
            </a:r>
            <a:r>
              <a:rPr lang="ru-RU" sz="2000" b="1" dirty="0" smtClean="0">
                <a:solidFill>
                  <a:srgbClr val="002060"/>
                </a:solidFill>
                <a:latin typeface="Arial" pitchFamily="34" charset="0"/>
                <a:cs typeface="Arial" pitchFamily="34" charset="0"/>
              </a:rPr>
              <a:t>Пласта</a:t>
            </a:r>
            <a:r>
              <a:rPr lang="ru-RU" sz="2000" b="1" dirty="0" smtClean="0">
                <a:solidFill>
                  <a:srgbClr val="002060"/>
                </a:solidFill>
                <a:latin typeface="Arial" pitchFamily="34" charset="0"/>
                <a:cs typeface="Arial" pitchFamily="34" charset="0"/>
              </a:rPr>
              <a:t>. </a:t>
            </a:r>
            <a:r>
              <a:rPr lang="ru-RU" sz="2000" b="1" dirty="0" smtClean="0">
                <a:solidFill>
                  <a:srgbClr val="002060"/>
                </a:solidFill>
                <a:latin typeface="Arial" pitchFamily="34" charset="0"/>
                <a:cs typeface="Arial" pitchFamily="34" charset="0"/>
              </a:rPr>
              <a:t>ЦЕЛЕВОЙ КОМПОНЕНТ.</a:t>
            </a:r>
            <a:endParaRPr lang="ru-RU" sz="2000" b="1" dirty="0">
              <a:solidFill>
                <a:srgbClr val="002060"/>
              </a:solidFill>
              <a:latin typeface="Arial" pitchFamily="34" charset="0"/>
              <a:cs typeface="Arial" pitchFamily="34" charset="0"/>
            </a:endParaRPr>
          </a:p>
        </p:txBody>
      </p:sp>
      <p:graphicFrame>
        <p:nvGraphicFramePr>
          <p:cNvPr id="5" name="Таблица 4"/>
          <p:cNvGraphicFramePr>
            <a:graphicFrameLocks noGrp="1"/>
          </p:cNvGraphicFramePr>
          <p:nvPr/>
        </p:nvGraphicFramePr>
        <p:xfrm>
          <a:off x="251520" y="571480"/>
          <a:ext cx="8712968" cy="6145959"/>
        </p:xfrm>
        <a:graphic>
          <a:graphicData uri="http://schemas.openxmlformats.org/drawingml/2006/table">
            <a:tbl>
              <a:tblPr firstRow="1" bandRow="1">
                <a:tableStyleId>{5C22544A-7EE6-4342-B048-85BDC9FD1C3A}</a:tableStyleId>
              </a:tblPr>
              <a:tblGrid>
                <a:gridCol w="3434920">
                  <a:extLst>
                    <a:ext uri="{9D8B030D-6E8A-4147-A177-3AD203B41FA5}">
                      <a16:colId xmlns:a16="http://schemas.microsoft.com/office/drawing/2014/main" xmlns="" val="20000"/>
                    </a:ext>
                  </a:extLst>
                </a:gridCol>
                <a:gridCol w="5278048">
                  <a:extLst>
                    <a:ext uri="{9D8B030D-6E8A-4147-A177-3AD203B41FA5}">
                      <a16:colId xmlns:a16="http://schemas.microsoft.com/office/drawing/2014/main" xmlns="" val="20001"/>
                    </a:ext>
                  </a:extLst>
                </a:gridCol>
              </a:tblGrid>
              <a:tr h="697280">
                <a:tc>
                  <a:txBody>
                    <a:bodyPr/>
                    <a:lstStyle/>
                    <a:p>
                      <a:endParaRPr lang="ru-RU" dirty="0"/>
                    </a:p>
                  </a:txBody>
                  <a:tcPr/>
                </a:tc>
                <a:tc>
                  <a:txBody>
                    <a:bodyPr/>
                    <a:lstStyle/>
                    <a:p>
                      <a:endParaRPr lang="ru-RU" dirty="0"/>
                    </a:p>
                  </a:txBody>
                  <a:tcPr/>
                </a:tc>
                <a:extLst>
                  <a:ext uri="{0D108BD9-81ED-4DB2-BD59-A6C34878D82A}">
                    <a16:rowId xmlns:a16="http://schemas.microsoft.com/office/drawing/2014/main" xmlns="" val="10000"/>
                  </a:ext>
                </a:extLst>
              </a:tr>
              <a:tr h="54486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Совершенствование </a:t>
                      </a:r>
                      <a:r>
                        <a:rPr lang="ru-RU"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системы внутренней оценки качества образования  через обеспечение системности и комплексности функционирования системы внутренней оценки качества образования; управление по результатам.</a:t>
                      </a:r>
                      <a:endPar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a:txBody>
                    <a:bodyPr/>
                    <a:lstStyle/>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ru-RU" sz="1600" b="1" dirty="0" smtClean="0">
                          <a:solidFill>
                            <a:srgbClr val="002060"/>
                          </a:solidFill>
                          <a:latin typeface="Arial" pitchFamily="34" charset="0"/>
                          <a:cs typeface="Arial" pitchFamily="34" charset="0"/>
                        </a:rPr>
                        <a:t>Сформировать</a:t>
                      </a:r>
                      <a:r>
                        <a:rPr lang="ru-RU" sz="1600" b="1" baseline="0" dirty="0" smtClean="0">
                          <a:solidFill>
                            <a:srgbClr val="002060"/>
                          </a:solidFill>
                          <a:latin typeface="Arial" pitchFamily="34" charset="0"/>
                          <a:cs typeface="Arial" pitchFamily="34" charset="0"/>
                        </a:rPr>
                        <a:t> </a:t>
                      </a:r>
                      <a:r>
                        <a:rPr lang="ru-RU" sz="1600" baseline="0" dirty="0" smtClean="0">
                          <a:solidFill>
                            <a:srgbClr val="002060"/>
                          </a:solidFill>
                          <a:latin typeface="Arial" pitchFamily="34" charset="0"/>
                          <a:cs typeface="Arial" pitchFamily="34" charset="0"/>
                        </a:rPr>
                        <a:t>  перечень локальных  нормативных актов, необходимых и достаточных для обеспечения функционирования внутренней системы оценки качества образования Учреждения.</a:t>
                      </a: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endParaRPr lang="ru-RU" sz="1600" baseline="0" dirty="0" smtClean="0">
                        <a:solidFill>
                          <a:srgbClr val="002060"/>
                        </a:solidFill>
                        <a:latin typeface="Arial" pitchFamily="34" charset="0"/>
                        <a:cs typeface="Arial" pitchFamily="34" charset="0"/>
                      </a:endParaRP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r>
                        <a:rPr lang="ru-RU" sz="1600" b="1" baseline="0" dirty="0" smtClean="0">
                          <a:solidFill>
                            <a:srgbClr val="002060"/>
                          </a:solidFill>
                          <a:latin typeface="Arial" pitchFamily="34" charset="0"/>
                          <a:cs typeface="Arial" pitchFamily="34" charset="0"/>
                        </a:rPr>
                        <a:t> Создать</a:t>
                      </a:r>
                      <a:r>
                        <a:rPr lang="ru-RU" sz="1600" baseline="0" dirty="0" smtClean="0">
                          <a:solidFill>
                            <a:srgbClr val="002060"/>
                          </a:solidFill>
                          <a:latin typeface="Arial" pitchFamily="34" charset="0"/>
                          <a:cs typeface="Arial" pitchFamily="34" charset="0"/>
                        </a:rPr>
                        <a:t> рабочую группу в Учреждении</a:t>
                      </a:r>
                      <a:endParaRPr lang="ru-RU" sz="1600" dirty="0" smtClean="0">
                        <a:solidFill>
                          <a:srgbClr val="002060"/>
                        </a:solidFill>
                        <a:latin typeface="Arial" pitchFamily="34" charset="0"/>
                        <a:cs typeface="Arial" pitchFamily="34" charset="0"/>
                      </a:endParaRPr>
                    </a:p>
                    <a:p>
                      <a:pPr marL="342900" marR="0" indent="-342900" algn="l" defTabSz="914400" rtl="0" eaLnBrk="1" fontAlgn="auto" latinLnBrk="0" hangingPunct="1">
                        <a:lnSpc>
                          <a:spcPct val="100000"/>
                        </a:lnSpc>
                        <a:spcBef>
                          <a:spcPts val="0"/>
                        </a:spcBef>
                        <a:spcAft>
                          <a:spcPts val="0"/>
                        </a:spcAft>
                        <a:buClrTx/>
                        <a:buSzTx/>
                        <a:buFont typeface="+mj-lt"/>
                        <a:buNone/>
                        <a:tabLst/>
                        <a:defRPr/>
                      </a:pPr>
                      <a:r>
                        <a:rPr lang="ru-RU" sz="1600" baseline="0" dirty="0" smtClean="0">
                          <a:solidFill>
                            <a:srgbClr val="002060"/>
                          </a:solidFill>
                          <a:latin typeface="Arial" pitchFamily="34" charset="0"/>
                          <a:cs typeface="Arial" pitchFamily="34" charset="0"/>
                        </a:rPr>
                        <a:t>        и организовать деятельность коллегиальных органов управления Учреждением по разработке, корректировке локальных нормативных актов в соответствие с определенным перечнем.</a:t>
                      </a:r>
                    </a:p>
                    <a:p>
                      <a:pPr marL="342900" marR="0" indent="-342900" algn="l" defTabSz="914400" rtl="0" eaLnBrk="1" fontAlgn="auto" latinLnBrk="0" hangingPunct="1">
                        <a:lnSpc>
                          <a:spcPct val="100000"/>
                        </a:lnSpc>
                        <a:spcBef>
                          <a:spcPts val="0"/>
                        </a:spcBef>
                        <a:spcAft>
                          <a:spcPts val="0"/>
                        </a:spcAft>
                        <a:buClrTx/>
                        <a:buSzTx/>
                        <a:buFont typeface="+mj-lt"/>
                        <a:buAutoNum type="arabicPeriod"/>
                        <a:tabLst/>
                        <a:defRPr/>
                      </a:pPr>
                      <a:endParaRPr lang="ru-RU" sz="1600" baseline="0" dirty="0" smtClean="0">
                        <a:solidFill>
                          <a:srgbClr val="002060"/>
                        </a:solidFill>
                        <a:latin typeface="Arial" pitchFamily="34" charset="0"/>
                        <a:cs typeface="Arial" pitchFamily="34" charset="0"/>
                      </a:endParaRPr>
                    </a:p>
                    <a:p>
                      <a:pPr marL="342900" marR="0" indent="-342900" algn="l" defTabSz="914400" rtl="0" eaLnBrk="1" fontAlgn="auto" latinLnBrk="0" hangingPunct="1">
                        <a:lnSpc>
                          <a:spcPct val="100000"/>
                        </a:lnSpc>
                        <a:spcBef>
                          <a:spcPts val="0"/>
                        </a:spcBef>
                        <a:spcAft>
                          <a:spcPts val="0"/>
                        </a:spcAft>
                        <a:buClrTx/>
                        <a:buSzTx/>
                        <a:buFont typeface="+mj-lt"/>
                        <a:buNone/>
                        <a:tabLst/>
                        <a:defRPr/>
                      </a:pPr>
                      <a:r>
                        <a:rPr lang="ru-RU" sz="1600" b="0" baseline="0" dirty="0" smtClean="0">
                          <a:solidFill>
                            <a:srgbClr val="002060"/>
                          </a:solidFill>
                          <a:latin typeface="Arial" pitchFamily="34" charset="0"/>
                          <a:cs typeface="Arial" pitchFamily="34" charset="0"/>
                        </a:rPr>
                        <a:t>3.    </a:t>
                      </a:r>
                      <a:r>
                        <a:rPr lang="ru-RU" sz="1600" b="1" baseline="0" dirty="0" smtClean="0">
                          <a:solidFill>
                            <a:srgbClr val="002060"/>
                          </a:solidFill>
                          <a:latin typeface="Arial" pitchFamily="34" charset="0"/>
                          <a:cs typeface="Arial" pitchFamily="34" charset="0"/>
                        </a:rPr>
                        <a:t>Совершенствовать</a:t>
                      </a:r>
                      <a:r>
                        <a:rPr lang="ru-RU" sz="1600" baseline="0" dirty="0" smtClean="0">
                          <a:solidFill>
                            <a:srgbClr val="002060"/>
                          </a:solidFill>
                          <a:latin typeface="Arial" pitchFamily="34" charset="0"/>
                          <a:cs typeface="Arial" pitchFamily="34" charset="0"/>
                        </a:rPr>
                        <a:t> организационную структуру управления внутренней системой оценки качества образования, обеспечить ее открытость.</a:t>
                      </a:r>
                    </a:p>
                    <a:p>
                      <a:pPr marL="342900" marR="0" indent="-342900" algn="l" defTabSz="914400" rtl="0" eaLnBrk="1" fontAlgn="auto" latinLnBrk="0" hangingPunct="1">
                        <a:lnSpc>
                          <a:spcPct val="100000"/>
                        </a:lnSpc>
                        <a:spcBef>
                          <a:spcPts val="0"/>
                        </a:spcBef>
                        <a:spcAft>
                          <a:spcPts val="0"/>
                        </a:spcAft>
                        <a:buClrTx/>
                        <a:buSzTx/>
                        <a:buFont typeface="+mj-lt"/>
                        <a:buNone/>
                        <a:tabLst/>
                        <a:defRPr/>
                      </a:pPr>
                      <a:endParaRPr lang="ru-RU" sz="1600" b="0" baseline="0" dirty="0" smtClean="0">
                        <a:solidFill>
                          <a:srgbClr val="002060"/>
                        </a:solidFill>
                        <a:latin typeface="Arial" pitchFamily="34" charset="0"/>
                        <a:cs typeface="Arial" pitchFamily="34" charset="0"/>
                      </a:endParaRPr>
                    </a:p>
                    <a:p>
                      <a:pPr marL="342900" marR="0" indent="-342900" algn="l" defTabSz="914400" rtl="0" eaLnBrk="1" fontAlgn="auto" latinLnBrk="0" hangingPunct="1">
                        <a:lnSpc>
                          <a:spcPct val="100000"/>
                        </a:lnSpc>
                        <a:spcBef>
                          <a:spcPts val="0"/>
                        </a:spcBef>
                        <a:spcAft>
                          <a:spcPts val="0"/>
                        </a:spcAft>
                        <a:buClrTx/>
                        <a:buSzTx/>
                        <a:buFont typeface="+mj-lt"/>
                        <a:buNone/>
                        <a:tabLst/>
                        <a:defRPr/>
                      </a:pPr>
                      <a:r>
                        <a:rPr lang="ru-RU" sz="1600" b="0" baseline="0" dirty="0" smtClean="0">
                          <a:solidFill>
                            <a:srgbClr val="002060"/>
                          </a:solidFill>
                          <a:latin typeface="Arial" pitchFamily="34" charset="0"/>
                          <a:cs typeface="Arial" pitchFamily="34" charset="0"/>
                        </a:rPr>
                        <a:t>4.    </a:t>
                      </a:r>
                      <a:r>
                        <a:rPr lang="ru-RU" sz="1600" b="1" baseline="0" dirty="0" smtClean="0">
                          <a:solidFill>
                            <a:srgbClr val="002060"/>
                          </a:solidFill>
                          <a:latin typeface="Arial" pitchFamily="34" charset="0"/>
                          <a:cs typeface="Arial" pitchFamily="34" charset="0"/>
                        </a:rPr>
                        <a:t>Создать условия </a:t>
                      </a:r>
                      <a:r>
                        <a:rPr lang="ru-RU" sz="1600" baseline="0" dirty="0" smtClean="0">
                          <a:solidFill>
                            <a:srgbClr val="002060"/>
                          </a:solidFill>
                          <a:latin typeface="Arial" pitchFamily="34" charset="0"/>
                          <a:cs typeface="Arial" pitchFamily="34" charset="0"/>
                        </a:rPr>
                        <a:t>(организационные, научно-методические, информационные) для формирования и распространения результативных практик внутренней системы оценки качества образования.</a:t>
                      </a:r>
                      <a:endParaRPr lang="ru-RU" sz="1600" dirty="0" smtClean="0">
                        <a:solidFill>
                          <a:srgbClr val="002060"/>
                        </a:solidFill>
                        <a:latin typeface="Arial" pitchFamily="34" charset="0"/>
                        <a:cs typeface="Arial" pitchFamily="34" charset="0"/>
                      </a:endParaRPr>
                    </a:p>
                  </a:txBody>
                  <a:tcPr/>
                </a:tc>
                <a:extLst>
                  <a:ext uri="{0D108BD9-81ED-4DB2-BD59-A6C34878D82A}">
                    <a16:rowId xmlns:a16="http://schemas.microsoft.com/office/drawing/2014/main" xmlns="" val="10001"/>
                  </a:ext>
                </a:extLst>
              </a:tr>
            </a:tbl>
          </a:graphicData>
        </a:graphic>
      </p:graphicFrame>
      <p:sp>
        <p:nvSpPr>
          <p:cNvPr id="6" name="TextBox 5"/>
          <p:cNvSpPr txBox="1"/>
          <p:nvPr/>
        </p:nvSpPr>
        <p:spPr>
          <a:xfrm>
            <a:off x="323528" y="642918"/>
            <a:ext cx="8568952" cy="400110"/>
          </a:xfrm>
          <a:prstGeom prst="rect">
            <a:avLst/>
          </a:prstGeom>
          <a:noFill/>
        </p:spPr>
        <p:txBody>
          <a:bodyPr wrap="square" rtlCol="0">
            <a:spAutoFit/>
          </a:bodyPr>
          <a:lstStyle/>
          <a:p>
            <a:r>
              <a:rPr lang="ru-RU" sz="20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Цель :                                                              Задачи:</a:t>
            </a:r>
            <a:endParaRPr lang="ru-RU" sz="20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4" name="Таблица 13"/>
          <p:cNvGraphicFramePr>
            <a:graphicFrameLocks noGrp="1"/>
          </p:cNvGraphicFramePr>
          <p:nvPr/>
        </p:nvGraphicFramePr>
        <p:xfrm>
          <a:off x="0" y="2"/>
          <a:ext cx="8964488" cy="6857997"/>
        </p:xfrm>
        <a:graphic>
          <a:graphicData uri="http://schemas.openxmlformats.org/drawingml/2006/table">
            <a:tbl>
              <a:tblPr firstRow="1" bandRow="1">
                <a:tableStyleId>{5C22544A-7EE6-4342-B048-85BDC9FD1C3A}</a:tableStyleId>
              </a:tblPr>
              <a:tblGrid>
                <a:gridCol w="8964488">
                  <a:extLst>
                    <a:ext uri="{9D8B030D-6E8A-4147-A177-3AD203B41FA5}">
                      <a16:colId xmlns:a16="http://schemas.microsoft.com/office/drawing/2014/main" xmlns="" val="20000"/>
                    </a:ext>
                  </a:extLst>
                </a:gridCol>
              </a:tblGrid>
              <a:tr h="618741">
                <a:tc>
                  <a:txBody>
                    <a:bodyPr/>
                    <a:lstStyle/>
                    <a:p>
                      <a:pPr algn="ctr"/>
                      <a:r>
                        <a:rPr lang="ru-RU" sz="3200" i="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Содержательный компонент</a:t>
                      </a:r>
                    </a:p>
                  </a:txBody>
                  <a:tcPr/>
                </a:tc>
                <a:extLst>
                  <a:ext uri="{0D108BD9-81ED-4DB2-BD59-A6C34878D82A}">
                    <a16:rowId xmlns:a16="http://schemas.microsoft.com/office/drawing/2014/main" xmlns="" val="10000"/>
                  </a:ext>
                </a:extLst>
              </a:tr>
              <a:tr h="428353">
                <a:tc>
                  <a:txBody>
                    <a:bodyPr/>
                    <a:lstStyle/>
                    <a:p>
                      <a:pPr algn="ctr"/>
                      <a:r>
                        <a:rPr lang="ru-RU" sz="2000" b="1" baseline="0" dirty="0" smtClean="0">
                          <a:solidFill>
                            <a:srgbClr val="00B0F0"/>
                          </a:solidFill>
                          <a:effectLst>
                            <a:outerShdw blurRad="38100" dist="38100" dir="2700000" algn="tl">
                              <a:srgbClr val="000000">
                                <a:alpha val="43137"/>
                              </a:srgbClr>
                            </a:outerShdw>
                          </a:effectLst>
                          <a:latin typeface="Arial" pitchFamily="34" charset="0"/>
                          <a:cs typeface="Arial" pitchFamily="34" charset="0"/>
                        </a:rPr>
                        <a:t>Объекты оценивания ВСОКО</a:t>
                      </a:r>
                    </a:p>
                  </a:txBody>
                  <a:tcPr/>
                </a:tc>
                <a:extLst>
                  <a:ext uri="{0D108BD9-81ED-4DB2-BD59-A6C34878D82A}">
                    <a16:rowId xmlns:a16="http://schemas.microsoft.com/office/drawing/2014/main" xmlns="" val="10001"/>
                  </a:ext>
                </a:extLst>
              </a:tr>
              <a:tr h="749003">
                <a:tc>
                  <a:txBody>
                    <a:bodyPr/>
                    <a:lstStyle/>
                    <a:p>
                      <a:r>
                        <a:rPr lang="ru-RU" sz="20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1.Основные</a:t>
                      </a:r>
                      <a:r>
                        <a:rPr lang="ru-RU" sz="2000" b="1" i="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образовательные программы дошкольного образования.</a:t>
                      </a:r>
                    </a:p>
                  </a:txBody>
                  <a:tcPr/>
                </a:tc>
                <a:extLst>
                  <a:ext uri="{0D108BD9-81ED-4DB2-BD59-A6C34878D82A}">
                    <a16:rowId xmlns:a16="http://schemas.microsoft.com/office/drawing/2014/main" xmlns="" val="10002"/>
                  </a:ext>
                </a:extLst>
              </a:tr>
              <a:tr h="749003">
                <a:tc>
                  <a:txBody>
                    <a:bodyPr/>
                    <a:lstStyle/>
                    <a:p>
                      <a:r>
                        <a:rPr lang="ru-RU" sz="20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2.Условия реализации основных</a:t>
                      </a:r>
                      <a:r>
                        <a:rPr lang="ru-RU" sz="2000" b="1" i="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образовательных программ дошкольного образования.</a:t>
                      </a:r>
                    </a:p>
                  </a:txBody>
                  <a:tcPr/>
                </a:tc>
                <a:extLst>
                  <a:ext uri="{0D108BD9-81ED-4DB2-BD59-A6C34878D82A}">
                    <a16:rowId xmlns:a16="http://schemas.microsoft.com/office/drawing/2014/main" xmlns="" val="10003"/>
                  </a:ext>
                </a:extLst>
              </a:tr>
              <a:tr h="789401">
                <a:tc>
                  <a:txBody>
                    <a:bodyPr/>
                    <a:lstStyle/>
                    <a:p>
                      <a:r>
                        <a:rPr lang="ru-RU" sz="20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3.Результаты освоения обучающимися основных образовательных программ дошкольного образования.</a:t>
                      </a:r>
                      <a:endParaRPr lang="ru-RU" sz="2000" b="1" i="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4"/>
                  </a:ext>
                </a:extLst>
              </a:tr>
              <a:tr h="527485">
                <a:tc>
                  <a:txBody>
                    <a:bodyPr/>
                    <a:lstStyle/>
                    <a:p>
                      <a:pPr algn="ctr"/>
                      <a:r>
                        <a:rPr lang="ru-RU" sz="2000" b="1" i="0" dirty="0" smtClean="0">
                          <a:solidFill>
                            <a:srgbClr val="00B0F0"/>
                          </a:solidFill>
                          <a:effectLst>
                            <a:outerShdw blurRad="38100" dist="38100" dir="2700000" algn="tl">
                              <a:srgbClr val="000000">
                                <a:alpha val="43137"/>
                              </a:srgbClr>
                            </a:outerShdw>
                          </a:effectLst>
                          <a:latin typeface="Arial" pitchFamily="34" charset="0"/>
                          <a:cs typeface="Arial" pitchFamily="34" charset="0"/>
                        </a:rPr>
                        <a:t>Механизмы ВСОКО</a:t>
                      </a:r>
                      <a:endParaRPr lang="ru-RU" sz="2000" b="1" i="0" dirty="0">
                        <a:solidFill>
                          <a:srgbClr val="00B0F0"/>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5"/>
                  </a:ext>
                </a:extLst>
              </a:tr>
              <a:tr h="423349">
                <a:tc>
                  <a:txBody>
                    <a:bodyPr/>
                    <a:lstStyle/>
                    <a:p>
                      <a:r>
                        <a:rPr lang="ru-RU" sz="20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1.Оценка качества ООП ДО.</a:t>
                      </a:r>
                      <a:endParaRPr lang="ru-RU" sz="2000" b="1" i="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6"/>
                  </a:ext>
                </a:extLst>
              </a:tr>
              <a:tr h="749003">
                <a:tc>
                  <a:txBody>
                    <a:bodyPr/>
                    <a:lstStyle/>
                    <a:p>
                      <a:r>
                        <a:rPr lang="ru-RU" sz="20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2.Оценка качества условий реализации основных</a:t>
                      </a:r>
                      <a:r>
                        <a:rPr lang="ru-RU" sz="2000" b="1" i="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образовательных программ дошкольного образования.</a:t>
                      </a:r>
                      <a:endParaRPr lang="ru-RU" sz="2000" b="1" i="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7"/>
                  </a:ext>
                </a:extLst>
              </a:tr>
              <a:tr h="1074656">
                <a:tc>
                  <a:txBody>
                    <a:bodyPr/>
                    <a:lstStyle/>
                    <a:p>
                      <a:r>
                        <a:rPr lang="ru-RU" sz="20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3. Оценка качества результатов освоения обучающимися основных образовательных программ дошкольного образования.</a:t>
                      </a:r>
                      <a:endParaRPr lang="ru-RU" sz="2000" b="1" i="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8"/>
                  </a:ext>
                </a:extLst>
              </a:tr>
              <a:tr h="749003">
                <a:tc>
                  <a:txBody>
                    <a:bodyPr/>
                    <a:lstStyle/>
                    <a:p>
                      <a:r>
                        <a:rPr lang="ru-RU" sz="20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4.Удовлетворенность родителей (законных представителей) качеством образовательных</a:t>
                      </a:r>
                      <a:r>
                        <a:rPr lang="ru-RU" sz="2000" b="1" i="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услуг.</a:t>
                      </a:r>
                      <a:endParaRPr lang="ru-RU" sz="2000" b="1" i="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9"/>
                  </a:ext>
                </a:extLst>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nvGraphicFramePr>
        <p:xfrm>
          <a:off x="251520" y="1052736"/>
          <a:ext cx="8712968" cy="5040560"/>
        </p:xfrm>
        <a:graphic>
          <a:graphicData uri="http://schemas.openxmlformats.org/drawingml/2006/table">
            <a:tbl>
              <a:tblPr firstRow="1" bandRow="1">
                <a:tableStyleId>{5C22544A-7EE6-4342-B048-85BDC9FD1C3A}</a:tableStyleId>
              </a:tblPr>
              <a:tblGrid>
                <a:gridCol w="2178242">
                  <a:extLst>
                    <a:ext uri="{9D8B030D-6E8A-4147-A177-3AD203B41FA5}">
                      <a16:colId xmlns:a16="http://schemas.microsoft.com/office/drawing/2014/main" xmlns="" val="20000"/>
                    </a:ext>
                  </a:extLst>
                </a:gridCol>
                <a:gridCol w="1970789">
                  <a:extLst>
                    <a:ext uri="{9D8B030D-6E8A-4147-A177-3AD203B41FA5}">
                      <a16:colId xmlns:a16="http://schemas.microsoft.com/office/drawing/2014/main" xmlns="" val="20001"/>
                    </a:ext>
                  </a:extLst>
                </a:gridCol>
                <a:gridCol w="2385695">
                  <a:extLst>
                    <a:ext uri="{9D8B030D-6E8A-4147-A177-3AD203B41FA5}">
                      <a16:colId xmlns:a16="http://schemas.microsoft.com/office/drawing/2014/main" xmlns="" val="20002"/>
                    </a:ext>
                  </a:extLst>
                </a:gridCol>
                <a:gridCol w="2178242">
                  <a:extLst>
                    <a:ext uri="{9D8B030D-6E8A-4147-A177-3AD203B41FA5}">
                      <a16:colId xmlns:a16="http://schemas.microsoft.com/office/drawing/2014/main" xmlns="" val="20003"/>
                    </a:ext>
                  </a:extLst>
                </a:gridCol>
              </a:tblGrid>
              <a:tr h="554542">
                <a:tc gridSpan="2">
                  <a:txBody>
                    <a:bodyPr/>
                    <a:lstStyle/>
                    <a:p>
                      <a:pPr algn="ctr"/>
                      <a:r>
                        <a:rPr lang="ru-RU"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постоянные</a:t>
                      </a:r>
                      <a:endParaRPr lang="ru-RU" sz="18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tc gridSpan="2">
                  <a:txBody>
                    <a:bodyPr/>
                    <a:lstStyle/>
                    <a:p>
                      <a:pPr algn="ctr"/>
                      <a:r>
                        <a:rPr lang="ru-RU" sz="1800" b="1" dirty="0" smtClean="0">
                          <a:solidFill>
                            <a:schemeClr val="bg1"/>
                          </a:solidFill>
                          <a:effectLst>
                            <a:outerShdw blurRad="38100" dist="38100" dir="2700000" algn="tl">
                              <a:srgbClr val="000000">
                                <a:alpha val="43137"/>
                              </a:srgbClr>
                            </a:outerShdw>
                          </a:effectLst>
                          <a:latin typeface="Arial" pitchFamily="34" charset="0"/>
                          <a:cs typeface="Arial" pitchFamily="34" charset="0"/>
                        </a:rPr>
                        <a:t>периодические</a:t>
                      </a:r>
                      <a:endParaRPr lang="ru-RU" sz="1800" b="1" dirty="0">
                        <a:solidFill>
                          <a:schemeClr val="bg1"/>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extLst>
                  <a:ext uri="{0D108BD9-81ED-4DB2-BD59-A6C34878D82A}">
                    <a16:rowId xmlns:a16="http://schemas.microsoft.com/office/drawing/2014/main" xmlns="" val="10000"/>
                  </a:ext>
                </a:extLst>
              </a:tr>
              <a:tr h="450885">
                <a:tc>
                  <a:txBody>
                    <a:bodyPr/>
                    <a:lstStyle/>
                    <a:p>
                      <a:r>
                        <a:rPr lang="ru-RU" sz="16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инвариантные</a:t>
                      </a:r>
                      <a:endParaRPr lang="ru-RU" sz="16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a:txBody>
                    <a:bodyPr/>
                    <a:lstStyle/>
                    <a:p>
                      <a:r>
                        <a:rPr lang="ru-RU" sz="16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вариативные</a:t>
                      </a:r>
                      <a:endParaRPr lang="ru-RU" sz="16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a:txBody>
                    <a:bodyPr/>
                    <a:lstStyle/>
                    <a:p>
                      <a:r>
                        <a:rPr lang="ru-RU" sz="16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инвариантные</a:t>
                      </a:r>
                      <a:endParaRPr lang="ru-RU" sz="16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a:txBody>
                    <a:bodyPr/>
                    <a:lstStyle/>
                    <a:p>
                      <a:r>
                        <a:rPr lang="ru-RU" sz="16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вариативные</a:t>
                      </a:r>
                      <a:endParaRPr lang="ru-RU" sz="16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1"/>
                  </a:ext>
                </a:extLst>
              </a:tr>
              <a:tr h="4035133">
                <a:tc>
                  <a:txBody>
                    <a:bodyPr/>
                    <a:lstStyle/>
                    <a:p>
                      <a:r>
                        <a:rPr lang="ru-RU" sz="1000" b="1" dirty="0" smtClean="0">
                          <a:latin typeface="Arial" pitchFamily="34" charset="0"/>
                          <a:cs typeface="Arial" pitchFamily="34" charset="0"/>
                        </a:rPr>
                        <a:t>Мониторинг системы образования.</a:t>
                      </a:r>
                      <a:endParaRPr lang="ru-RU" sz="1000" b="1" dirty="0">
                        <a:latin typeface="Arial" pitchFamily="34" charset="0"/>
                        <a:cs typeface="Arial" pitchFamily="34" charset="0"/>
                      </a:endParaRPr>
                    </a:p>
                    <a:p>
                      <a:r>
                        <a:rPr lang="ru-RU" sz="1000" b="1" dirty="0" smtClean="0">
                          <a:latin typeface="Arial" pitchFamily="34" charset="0"/>
                          <a:cs typeface="Arial" pitchFamily="34" charset="0"/>
                        </a:rPr>
                        <a:t>Федеральные</a:t>
                      </a:r>
                      <a:endParaRPr lang="ru-RU" sz="1000" b="1" baseline="0" dirty="0" smtClean="0">
                        <a:latin typeface="Arial" pitchFamily="34" charset="0"/>
                        <a:cs typeface="Arial" pitchFamily="34" charset="0"/>
                      </a:endParaRPr>
                    </a:p>
                    <a:p>
                      <a:r>
                        <a:rPr lang="ru-RU" sz="1000" b="1" baseline="0" dirty="0" smtClean="0">
                          <a:latin typeface="Arial" pitchFamily="34" charset="0"/>
                          <a:cs typeface="Arial" pitchFamily="34" charset="0"/>
                        </a:rPr>
                        <a:t>статистические наблюдения (форма №85-К)</a:t>
                      </a:r>
                    </a:p>
                    <a:p>
                      <a:r>
                        <a:rPr lang="ru-RU" sz="1000" b="1" baseline="0" dirty="0" smtClean="0">
                          <a:latin typeface="Arial" pitchFamily="34" charset="0"/>
                          <a:cs typeface="Arial" pitchFamily="34" charset="0"/>
                        </a:rPr>
                        <a:t>Мониторинг количества руководящих и педагогических работников  Учреждения,</a:t>
                      </a:r>
                    </a:p>
                    <a:p>
                      <a:r>
                        <a:rPr lang="ru-RU" sz="1000" b="1" baseline="0" dirty="0" smtClean="0">
                          <a:latin typeface="Arial" pitchFamily="34" charset="0"/>
                          <a:cs typeface="Arial" pitchFamily="34" charset="0"/>
                        </a:rPr>
                        <a:t>обученных по  дополнительным профессиональным программам</a:t>
                      </a:r>
                    </a:p>
                    <a:p>
                      <a:r>
                        <a:rPr lang="ru-RU" sz="1000" b="1" baseline="0" dirty="0" smtClean="0">
                          <a:latin typeface="Arial" pitchFamily="34" charset="0"/>
                          <a:cs typeface="Arial" pitchFamily="34" charset="0"/>
                        </a:rPr>
                        <a:t>Региональная автоматизированная информационная система «Образование Челябинской области»</a:t>
                      </a:r>
                    </a:p>
                    <a:p>
                      <a:r>
                        <a:rPr lang="ru-RU" sz="1000" b="1" baseline="0" dirty="0" smtClean="0">
                          <a:latin typeface="Arial" pitchFamily="34" charset="0"/>
                          <a:cs typeface="Arial" pitchFamily="34" charset="0"/>
                        </a:rPr>
                        <a:t>Мониторинг выполнения основных мероприятий информатизации системы образования «Информационное общества»</a:t>
                      </a:r>
                    </a:p>
                    <a:p>
                      <a:r>
                        <a:rPr lang="ru-RU" sz="1000" b="1" baseline="0" dirty="0" smtClean="0">
                          <a:latin typeface="Arial" pitchFamily="34" charset="0"/>
                          <a:cs typeface="Arial" pitchFamily="34" charset="0"/>
                        </a:rPr>
                        <a:t>Мониторинг сайтов</a:t>
                      </a:r>
                      <a:endParaRPr lang="ru-RU" sz="1000" b="1" dirty="0" smtClean="0">
                        <a:latin typeface="Arial" pitchFamily="34" charset="0"/>
                        <a:cs typeface="Arial" pitchFamily="34" charset="0"/>
                      </a:endParaRPr>
                    </a:p>
                  </a:txBody>
                  <a:tcPr/>
                </a:tc>
                <a:tc>
                  <a:txBody>
                    <a:bodyPr/>
                    <a:lstStyle/>
                    <a:p>
                      <a:r>
                        <a:rPr lang="ru-RU" sz="1000" b="1" dirty="0" smtClean="0">
                          <a:latin typeface="Arial" pitchFamily="34" charset="0"/>
                          <a:cs typeface="Arial" pitchFamily="34" charset="0"/>
                        </a:rPr>
                        <a:t>Контроль  по обеспечению деятельности</a:t>
                      </a:r>
                      <a:r>
                        <a:rPr lang="ru-RU" sz="1000" b="1" baseline="0" dirty="0" smtClean="0">
                          <a:latin typeface="Arial" pitchFamily="34" charset="0"/>
                          <a:cs typeface="Arial" pitchFamily="34" charset="0"/>
                        </a:rPr>
                        <a:t> </a:t>
                      </a:r>
                      <a:r>
                        <a:rPr lang="ru-RU" sz="1000" b="1" dirty="0" smtClean="0">
                          <a:latin typeface="Arial" pitchFamily="34" charset="0"/>
                          <a:cs typeface="Arial" pitchFamily="34" charset="0"/>
                        </a:rPr>
                        <a:t>Учреждения</a:t>
                      </a:r>
                    </a:p>
                    <a:p>
                      <a:r>
                        <a:rPr lang="ru-RU" sz="1000" b="1" baseline="0" dirty="0" smtClean="0">
                          <a:latin typeface="Arial" pitchFamily="34" charset="0"/>
                          <a:cs typeface="Arial" pitchFamily="34" charset="0"/>
                        </a:rPr>
                        <a:t>Модернизация и пополнение развивающей предметно-пространственной среды</a:t>
                      </a:r>
                    </a:p>
                    <a:p>
                      <a:r>
                        <a:rPr lang="ru-RU" sz="1000" b="1" baseline="0" dirty="0" smtClean="0">
                          <a:latin typeface="Arial" pitchFamily="34" charset="0"/>
                          <a:cs typeface="Arial" pitchFamily="34" charset="0"/>
                        </a:rPr>
                        <a:t>Педагогическая диагностика</a:t>
                      </a:r>
                    </a:p>
                    <a:p>
                      <a:r>
                        <a:rPr lang="ru-RU" sz="1000" b="1" baseline="0" dirty="0" smtClean="0">
                          <a:latin typeface="Arial" pitchFamily="34" charset="0"/>
                          <a:cs typeface="Arial" pitchFamily="34" charset="0"/>
                        </a:rPr>
                        <a:t>Самообследование</a:t>
                      </a:r>
                    </a:p>
                    <a:p>
                      <a:r>
                        <a:rPr lang="ru-RU" sz="1000" b="1" baseline="0" dirty="0" smtClean="0">
                          <a:latin typeface="Arial" pitchFamily="34" charset="0"/>
                          <a:cs typeface="Arial" pitchFamily="34" charset="0"/>
                        </a:rPr>
                        <a:t> Готовность образовательного учреждения к новому учебному году</a:t>
                      </a:r>
                    </a:p>
                    <a:p>
                      <a:endParaRPr lang="ru-RU" sz="1000" b="1" baseline="0" dirty="0" smtClean="0">
                        <a:latin typeface="Arial" pitchFamily="34" charset="0"/>
                        <a:cs typeface="Arial" pitchFamily="34" charset="0"/>
                      </a:endParaRPr>
                    </a:p>
                  </a:txBody>
                  <a:tcPr/>
                </a:tc>
                <a:tc>
                  <a:txBody>
                    <a:bodyPr/>
                    <a:lstStyle/>
                    <a:p>
                      <a:r>
                        <a:rPr lang="ru-RU" sz="1000" b="1" dirty="0" smtClean="0">
                          <a:latin typeface="Arial" pitchFamily="34" charset="0"/>
                          <a:cs typeface="Arial" pitchFamily="34" charset="0"/>
                        </a:rPr>
                        <a:t>Государственный надзор (контроль) в сфере образования</a:t>
                      </a:r>
                    </a:p>
                    <a:p>
                      <a:endParaRPr lang="ru-RU" sz="1000" b="1" dirty="0" smtClean="0">
                        <a:latin typeface="Arial" pitchFamily="34" charset="0"/>
                        <a:cs typeface="Arial" pitchFamily="34" charset="0"/>
                      </a:endParaRPr>
                    </a:p>
                    <a:p>
                      <a:r>
                        <a:rPr lang="ru-RU" sz="1000" b="1" dirty="0" smtClean="0">
                          <a:latin typeface="Arial" pitchFamily="34" charset="0"/>
                          <a:cs typeface="Arial" pitchFamily="34" charset="0"/>
                        </a:rPr>
                        <a:t>Независимая оценка качества образовательной деятельности</a:t>
                      </a:r>
                    </a:p>
                    <a:p>
                      <a:endParaRPr lang="ru-RU" sz="1000" b="1" dirty="0" smtClean="0">
                        <a:latin typeface="Arial" pitchFamily="34" charset="0"/>
                        <a:cs typeface="Arial" pitchFamily="34" charset="0"/>
                      </a:endParaRPr>
                    </a:p>
                    <a:p>
                      <a:endParaRPr lang="ru-RU" sz="1000" b="1" dirty="0" smtClean="0">
                        <a:latin typeface="Arial" pitchFamily="34" charset="0"/>
                        <a:cs typeface="Arial" pitchFamily="34" charset="0"/>
                      </a:endParaRPr>
                    </a:p>
                    <a:p>
                      <a:r>
                        <a:rPr lang="ru-RU" sz="1000" b="1" dirty="0" smtClean="0">
                          <a:latin typeface="Arial" pitchFamily="34" charset="0"/>
                          <a:cs typeface="Arial" pitchFamily="34" charset="0"/>
                        </a:rPr>
                        <a:t>Аттестация педагогических работников</a:t>
                      </a:r>
                    </a:p>
                    <a:p>
                      <a:endParaRPr lang="ru-RU" sz="1000" b="1" dirty="0" smtClean="0">
                        <a:latin typeface="Arial" pitchFamily="34" charset="0"/>
                        <a:cs typeface="Arial" pitchFamily="34" charset="0"/>
                      </a:endParaRPr>
                    </a:p>
                  </a:txBody>
                  <a:tcPr/>
                </a:tc>
                <a:tc>
                  <a:txBody>
                    <a:bodyPr/>
                    <a:lstStyle/>
                    <a:p>
                      <a:r>
                        <a:rPr lang="ru-RU" sz="1000" b="1" dirty="0" smtClean="0">
                          <a:latin typeface="Arial" pitchFamily="34" charset="0"/>
                          <a:cs typeface="Arial" pitchFamily="34" charset="0"/>
                        </a:rPr>
                        <a:t>Мониторинг образовательной деятельности:</a:t>
                      </a:r>
                    </a:p>
                    <a:p>
                      <a:r>
                        <a:rPr lang="ru-RU" sz="1000" b="1" dirty="0" smtClean="0">
                          <a:latin typeface="Arial" pitchFamily="34" charset="0"/>
                          <a:cs typeface="Arial" pitchFamily="34" charset="0"/>
                        </a:rPr>
                        <a:t>периодический контроль- квартальный;</a:t>
                      </a:r>
                    </a:p>
                    <a:p>
                      <a:r>
                        <a:rPr lang="ru-RU" sz="1000" b="1" dirty="0" smtClean="0">
                          <a:latin typeface="Arial" pitchFamily="34" charset="0"/>
                          <a:cs typeface="Arial" pitchFamily="34" charset="0"/>
                        </a:rPr>
                        <a:t>оперативный контроль</a:t>
                      </a:r>
                    </a:p>
                    <a:p>
                      <a:r>
                        <a:rPr lang="ru-RU" sz="1000" b="1" dirty="0" smtClean="0">
                          <a:latin typeface="Arial" pitchFamily="34" charset="0"/>
                          <a:cs typeface="Arial" pitchFamily="34" charset="0"/>
                        </a:rPr>
                        <a:t>Собеседование,</a:t>
                      </a:r>
                    </a:p>
                    <a:p>
                      <a:r>
                        <a:rPr lang="ru-RU" sz="1000" b="1" dirty="0" smtClean="0">
                          <a:latin typeface="Arial" pitchFamily="34" charset="0"/>
                          <a:cs typeface="Arial" pitchFamily="34" charset="0"/>
                        </a:rPr>
                        <a:t>Тестирование,</a:t>
                      </a:r>
                    </a:p>
                    <a:p>
                      <a:r>
                        <a:rPr lang="ru-RU" sz="1000" b="1" dirty="0" smtClean="0">
                          <a:latin typeface="Arial" pitchFamily="34" charset="0"/>
                          <a:cs typeface="Arial" pitchFamily="34" charset="0"/>
                        </a:rPr>
                        <a:t>Анкетирование</a:t>
                      </a:r>
                    </a:p>
                    <a:p>
                      <a:r>
                        <a:rPr lang="ru-RU" sz="1000" b="1" dirty="0" smtClean="0">
                          <a:latin typeface="Arial" pitchFamily="34" charset="0"/>
                          <a:cs typeface="Arial" pitchFamily="34" charset="0"/>
                        </a:rPr>
                        <a:t>Экспертиза документов</a:t>
                      </a:r>
                    </a:p>
                    <a:p>
                      <a:r>
                        <a:rPr lang="ru-RU" sz="1000" b="1" dirty="0" smtClean="0">
                          <a:latin typeface="Arial" pitchFamily="34" charset="0"/>
                          <a:cs typeface="Arial" pitchFamily="34" charset="0"/>
                        </a:rPr>
                        <a:t>Педагогическая диагностика</a:t>
                      </a:r>
                    </a:p>
                    <a:p>
                      <a:r>
                        <a:rPr lang="ru-RU" sz="1000" b="1" dirty="0" smtClean="0">
                          <a:latin typeface="Arial" pitchFamily="34" charset="0"/>
                          <a:cs typeface="Arial" pitchFamily="34" charset="0"/>
                        </a:rPr>
                        <a:t>Проекты</a:t>
                      </a:r>
                    </a:p>
                    <a:p>
                      <a:r>
                        <a:rPr lang="ru-RU" sz="1000" b="1" dirty="0" smtClean="0">
                          <a:latin typeface="Arial" pitchFamily="34" charset="0"/>
                          <a:cs typeface="Arial" pitchFamily="34" charset="0"/>
                        </a:rPr>
                        <a:t>Конференции</a:t>
                      </a:r>
                    </a:p>
                    <a:p>
                      <a:r>
                        <a:rPr lang="ru-RU" sz="1000" b="1" dirty="0" smtClean="0">
                          <a:latin typeface="Arial" pitchFamily="34" charset="0"/>
                          <a:cs typeface="Arial" pitchFamily="34" charset="0"/>
                        </a:rPr>
                        <a:t>Конкурсы</a:t>
                      </a:r>
                    </a:p>
                    <a:p>
                      <a:r>
                        <a:rPr lang="ru-RU" sz="1000" b="1" dirty="0" smtClean="0">
                          <a:latin typeface="Arial" pitchFamily="34" charset="0"/>
                          <a:cs typeface="Arial" pitchFamily="34" charset="0"/>
                        </a:rPr>
                        <a:t>Смотры</a:t>
                      </a:r>
                    </a:p>
                    <a:p>
                      <a:r>
                        <a:rPr lang="ru-RU" sz="1000" b="1" dirty="0" smtClean="0">
                          <a:latin typeface="Arial" pitchFamily="34" charset="0"/>
                          <a:cs typeface="Arial" pitchFamily="34" charset="0"/>
                        </a:rPr>
                        <a:t>Фестивали</a:t>
                      </a:r>
                    </a:p>
                    <a:p>
                      <a:r>
                        <a:rPr lang="ru-RU" sz="1000" b="1" dirty="0" smtClean="0">
                          <a:latin typeface="Arial" pitchFamily="34" charset="0"/>
                          <a:cs typeface="Arial" pitchFamily="34" charset="0"/>
                        </a:rPr>
                        <a:t>Традиционные акции</a:t>
                      </a:r>
                    </a:p>
                    <a:p>
                      <a:r>
                        <a:rPr lang="ru-RU" sz="1000" b="1" dirty="0" smtClean="0">
                          <a:latin typeface="Arial" pitchFamily="34" charset="0"/>
                          <a:cs typeface="Arial" pitchFamily="34" charset="0"/>
                        </a:rPr>
                        <a:t>Спартакиады</a:t>
                      </a:r>
                    </a:p>
                    <a:p>
                      <a:r>
                        <a:rPr lang="ru-RU" sz="1000" b="1" dirty="0" smtClean="0">
                          <a:latin typeface="Arial" pitchFamily="34" charset="0"/>
                          <a:cs typeface="Arial" pitchFamily="34" charset="0"/>
                        </a:rPr>
                        <a:t>Самоанализ педагогов</a:t>
                      </a:r>
                    </a:p>
                    <a:p>
                      <a:r>
                        <a:rPr lang="ru-RU" sz="1000" b="1" dirty="0" smtClean="0">
                          <a:latin typeface="Arial" pitchFamily="34" charset="0"/>
                          <a:cs typeface="Arial" pitchFamily="34" charset="0"/>
                        </a:rPr>
                        <a:t>Сайт</a:t>
                      </a:r>
                      <a:r>
                        <a:rPr lang="ru-RU" sz="1000" b="1" baseline="0" dirty="0" smtClean="0">
                          <a:latin typeface="Arial" pitchFamily="34" charset="0"/>
                          <a:cs typeface="Arial" pitchFamily="34" charset="0"/>
                        </a:rPr>
                        <a:t> педагога</a:t>
                      </a:r>
                    </a:p>
                    <a:p>
                      <a:r>
                        <a:rPr lang="ru-RU" sz="1000" b="1" baseline="0" dirty="0" smtClean="0">
                          <a:latin typeface="Arial" pitchFamily="34" charset="0"/>
                          <a:cs typeface="Arial" pitchFamily="34" charset="0"/>
                        </a:rPr>
                        <a:t>Портфолио педагога</a:t>
                      </a:r>
                    </a:p>
                    <a:p>
                      <a:endParaRPr lang="ru-RU" sz="1000" b="1" dirty="0" smtClean="0">
                        <a:latin typeface="Arial" pitchFamily="34" charset="0"/>
                        <a:cs typeface="Arial" pitchFamily="34" charset="0"/>
                      </a:endParaRPr>
                    </a:p>
                    <a:p>
                      <a:endParaRPr lang="ru-RU" sz="1000" b="1" dirty="0">
                        <a:latin typeface="Arial" pitchFamily="34" charset="0"/>
                        <a:cs typeface="Arial" pitchFamily="34" charset="0"/>
                      </a:endParaRPr>
                    </a:p>
                  </a:txBody>
                  <a:tcPr/>
                </a:tc>
                <a:extLst>
                  <a:ext uri="{0D108BD9-81ED-4DB2-BD59-A6C34878D82A}">
                    <a16:rowId xmlns:a16="http://schemas.microsoft.com/office/drawing/2014/main" xmlns="" val="10002"/>
                  </a:ext>
                </a:extLst>
              </a:tr>
            </a:tbl>
          </a:graphicData>
        </a:graphic>
      </p:graphicFrame>
      <p:graphicFrame>
        <p:nvGraphicFramePr>
          <p:cNvPr id="6" name="Таблица 5"/>
          <p:cNvGraphicFramePr>
            <a:graphicFrameLocks noGrp="1"/>
          </p:cNvGraphicFramePr>
          <p:nvPr/>
        </p:nvGraphicFramePr>
        <p:xfrm>
          <a:off x="0" y="0"/>
          <a:ext cx="9144000" cy="853440"/>
        </p:xfrm>
        <a:graphic>
          <a:graphicData uri="http://schemas.openxmlformats.org/drawingml/2006/table">
            <a:tbl>
              <a:tblPr firstRow="1" bandRow="1">
                <a:tableStyleId>{5C22544A-7EE6-4342-B048-85BDC9FD1C3A}</a:tableStyleId>
              </a:tblPr>
              <a:tblGrid>
                <a:gridCol w="9144000">
                  <a:extLst>
                    <a:ext uri="{9D8B030D-6E8A-4147-A177-3AD203B41FA5}">
                      <a16:colId xmlns:a16="http://schemas.microsoft.com/office/drawing/2014/main" xmlns="" val="20000"/>
                    </a:ext>
                  </a:extLst>
                </a:gridCol>
              </a:tblGrid>
              <a:tr h="83671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3200" i="1" dirty="0" smtClean="0">
                          <a:effectLst>
                            <a:outerShdw blurRad="38100" dist="38100" dir="2700000" algn="tl">
                              <a:srgbClr val="000000">
                                <a:alpha val="43137"/>
                              </a:srgbClr>
                            </a:outerShdw>
                          </a:effectLst>
                          <a:latin typeface="Arial" pitchFamily="34" charset="0"/>
                          <a:cs typeface="Arial" pitchFamily="34" charset="0"/>
                        </a:rPr>
                        <a:t>Процессуальный</a:t>
                      </a:r>
                      <a:r>
                        <a:rPr lang="ru-RU" sz="3200" i="1" baseline="0" dirty="0" smtClean="0">
                          <a:effectLst>
                            <a:outerShdw blurRad="38100" dist="38100" dir="2700000" algn="tl">
                              <a:srgbClr val="000000">
                                <a:alpha val="43137"/>
                              </a:srgbClr>
                            </a:outerShdw>
                          </a:effectLst>
                          <a:latin typeface="Arial" pitchFamily="34" charset="0"/>
                          <a:cs typeface="Arial" pitchFamily="34" charset="0"/>
                        </a:rPr>
                        <a:t> компонент</a:t>
                      </a:r>
                      <a:endParaRPr lang="ru-RU" sz="3200" i="1" dirty="0" smtClean="0">
                        <a:effectLst>
                          <a:outerShdw blurRad="38100" dist="38100" dir="2700000" algn="tl">
                            <a:srgbClr val="000000">
                              <a:alpha val="43137"/>
                            </a:srgbClr>
                          </a:outerShdw>
                        </a:effectLst>
                        <a:latin typeface="Arial" pitchFamily="34" charset="0"/>
                        <a:cs typeface="Arial" pitchFamily="34" charset="0"/>
                      </a:endParaRPr>
                    </a:p>
                    <a:p>
                      <a:endParaRPr lang="ru-RU" dirty="0"/>
                    </a:p>
                  </a:txBody>
                  <a:tcPr/>
                </a:tc>
                <a:extLst>
                  <a:ext uri="{0D108BD9-81ED-4DB2-BD59-A6C34878D82A}">
                    <a16:rowId xmlns:a16="http://schemas.microsoft.com/office/drawing/2014/main" xmlns="" val="10000"/>
                  </a:ext>
                </a:extLst>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TextBox 5"/>
          <p:cNvSpPr txBox="1"/>
          <p:nvPr/>
        </p:nvSpPr>
        <p:spPr>
          <a:xfrm>
            <a:off x="0" y="188640"/>
            <a:ext cx="9144000" cy="4031873"/>
          </a:xfrm>
          <a:prstGeom prst="rect">
            <a:avLst/>
          </a:prstGeom>
          <a:noFill/>
        </p:spPr>
        <p:txBody>
          <a:bodyPr wrap="square" rtlCol="0">
            <a:spAutoFit/>
          </a:bodyPr>
          <a:lstStyle/>
          <a:p>
            <a:pPr algn="ctr"/>
            <a:r>
              <a:rPr lang="ru-RU" sz="32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ПОРЯДОК  ОРГАНИЗАЦИИ ВСОКО В ДОУ</a:t>
            </a: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ctr"/>
            <a:r>
              <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Шаг № 7</a:t>
            </a:r>
          </a:p>
          <a:p>
            <a:pPr algn="ctr"/>
            <a:endPar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ctr"/>
            <a:r>
              <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Что оцениваем в каждом из объектов?</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TextBox 5"/>
          <p:cNvSpPr txBox="1"/>
          <p:nvPr/>
        </p:nvSpPr>
        <p:spPr>
          <a:xfrm>
            <a:off x="0" y="188640"/>
            <a:ext cx="9144000" cy="7109639"/>
          </a:xfrm>
          <a:prstGeom prst="rect">
            <a:avLst/>
          </a:prstGeom>
          <a:noFill/>
        </p:spPr>
        <p:txBody>
          <a:bodyPr wrap="square" rtlCol="0">
            <a:spAutoFit/>
          </a:bodyPr>
          <a:lstStyle/>
          <a:p>
            <a:pPr algn="ctr"/>
            <a:r>
              <a:rPr lang="ru-RU" sz="32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ПОРЯДОК  ОРГАНИЗАЦИИ ВСОКО В ДОУ</a:t>
            </a: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r>
              <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Шаг № 1 </a:t>
            </a:r>
          </a:p>
          <a:p>
            <a:pPr algn="ctr"/>
            <a:endParaRPr lang="ru-RU" sz="24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ctr"/>
            <a:r>
              <a:rPr lang="ru-RU" sz="24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Анализ нормативно-правовых документов:</a:t>
            </a:r>
          </a:p>
          <a:p>
            <a:pPr algn="ctr"/>
            <a:endParaRPr lang="ru-RU" sz="24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r>
              <a:rPr lang="ru-RU" sz="2400" b="1" i="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Федерального,</a:t>
            </a:r>
          </a:p>
          <a:p>
            <a:pPr algn="ctr"/>
            <a:endParaRPr lang="ru-RU" sz="2400" b="1" i="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endParaRPr>
          </a:p>
          <a:p>
            <a:pPr algn="ctr"/>
            <a:r>
              <a:rPr lang="ru-RU" sz="2400" b="1" i="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Регионального,</a:t>
            </a:r>
          </a:p>
          <a:p>
            <a:pPr algn="ctr"/>
            <a:endParaRPr lang="ru-RU" sz="2400" b="1" i="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endParaRPr>
          </a:p>
          <a:p>
            <a:pPr algn="ctr"/>
            <a:r>
              <a:rPr lang="ru-RU" sz="2400" b="1" i="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Муниципального,</a:t>
            </a:r>
          </a:p>
          <a:p>
            <a:pPr algn="ctr"/>
            <a:endParaRPr lang="ru-RU" sz="2400" b="1" i="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endParaRPr>
          </a:p>
          <a:p>
            <a:pPr algn="ctr"/>
            <a:r>
              <a:rPr lang="ru-RU" sz="2400" b="1" i="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Институционального  уровней.</a:t>
            </a: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dmin\Desktop\fon-dlya-prezentacii-bloknot-0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928662" y="335846"/>
            <a:ext cx="7500990" cy="923330"/>
          </a:xfrm>
          <a:prstGeom prst="rect">
            <a:avLst/>
          </a:prstGeom>
        </p:spPr>
        <p:txBody>
          <a:bodyPr wrap="square">
            <a:spAutoFit/>
          </a:bodyPr>
          <a:lstStyle/>
          <a:p>
            <a:endParaRPr lang="ru-RU" dirty="0" smtClean="0"/>
          </a:p>
          <a:p>
            <a:endParaRPr lang="ru-RU" dirty="0" smtClean="0"/>
          </a:p>
          <a:p>
            <a:endParaRPr lang="ru-RU" dirty="0" smtClean="0"/>
          </a:p>
        </p:txBody>
      </p:sp>
      <p:sp>
        <p:nvSpPr>
          <p:cNvPr id="5" name="Прямоугольник 4"/>
          <p:cNvSpPr/>
          <p:nvPr/>
        </p:nvSpPr>
        <p:spPr>
          <a:xfrm>
            <a:off x="0" y="285729"/>
            <a:ext cx="9144000" cy="369332"/>
          </a:xfrm>
          <a:prstGeom prst="rect">
            <a:avLst/>
          </a:prstGeom>
        </p:spPr>
        <p:txBody>
          <a:bodyPr wrap="square">
            <a:spAutoFit/>
          </a:bodyPr>
          <a:lstStyle/>
          <a:p>
            <a:pPr algn="ctr"/>
            <a:r>
              <a:rPr lang="ru-RU" dirty="0" smtClean="0"/>
              <a:t>.</a:t>
            </a:r>
            <a:endParaRPr lang="ru-RU" dirty="0"/>
          </a:p>
        </p:txBody>
      </p:sp>
      <p:graphicFrame>
        <p:nvGraphicFramePr>
          <p:cNvPr id="6" name="Таблица 5"/>
          <p:cNvGraphicFramePr>
            <a:graphicFrameLocks noGrp="1"/>
          </p:cNvGraphicFramePr>
          <p:nvPr/>
        </p:nvGraphicFramePr>
        <p:xfrm>
          <a:off x="928662" y="785794"/>
          <a:ext cx="7500990" cy="6000034"/>
        </p:xfrm>
        <a:graphic>
          <a:graphicData uri="http://schemas.openxmlformats.org/drawingml/2006/table">
            <a:tbl>
              <a:tblPr firstRow="1" bandRow="1">
                <a:tableStyleId>{5C22544A-7EE6-4342-B048-85BDC9FD1C3A}</a:tableStyleId>
              </a:tblPr>
              <a:tblGrid>
                <a:gridCol w="2071702">
                  <a:extLst>
                    <a:ext uri="{9D8B030D-6E8A-4147-A177-3AD203B41FA5}">
                      <a16:colId xmlns:a16="http://schemas.microsoft.com/office/drawing/2014/main" xmlns="" val="20000"/>
                    </a:ext>
                  </a:extLst>
                </a:gridCol>
                <a:gridCol w="5429288">
                  <a:extLst>
                    <a:ext uri="{9D8B030D-6E8A-4147-A177-3AD203B41FA5}">
                      <a16:colId xmlns:a16="http://schemas.microsoft.com/office/drawing/2014/main" xmlns="" val="20001"/>
                    </a:ext>
                  </a:extLst>
                </a:gridCol>
              </a:tblGrid>
              <a:tr h="833674">
                <a:tc>
                  <a:txBody>
                    <a:bodyPr/>
                    <a:lstStyle/>
                    <a:p>
                      <a:endParaRPr lang="ru-RU" dirty="0" smtClean="0">
                        <a:solidFill>
                          <a:schemeClr val="accent6">
                            <a:lumMod val="50000"/>
                          </a:schemeClr>
                        </a:solidFill>
                      </a:endParaRPr>
                    </a:p>
                    <a:p>
                      <a:endParaRPr lang="ru-RU" dirty="0">
                        <a:solidFill>
                          <a:schemeClr val="accent6">
                            <a:lumMod val="50000"/>
                          </a:schemeClr>
                        </a:solidFill>
                      </a:endParaRPr>
                    </a:p>
                  </a:txBody>
                  <a:tcPr/>
                </a:tc>
                <a:tc>
                  <a:txBody>
                    <a:bodyPr/>
                    <a:lstStyle/>
                    <a:p>
                      <a:endParaRPr lang="ru-RU" dirty="0">
                        <a:solidFill>
                          <a:schemeClr val="accent6">
                            <a:lumMod val="50000"/>
                          </a:schemeClr>
                        </a:solidFill>
                      </a:endParaRPr>
                    </a:p>
                  </a:txBody>
                  <a:tcPr/>
                </a:tc>
                <a:extLst>
                  <a:ext uri="{0D108BD9-81ED-4DB2-BD59-A6C34878D82A}">
                    <a16:rowId xmlns:a16="http://schemas.microsoft.com/office/drawing/2014/main" xmlns="" val="10000"/>
                  </a:ext>
                </a:extLst>
              </a:tr>
              <a:tr h="26677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baseline="0" dirty="0" smtClean="0">
                          <a:solidFill>
                            <a:schemeClr val="accent6">
                              <a:lumMod val="50000"/>
                            </a:schemeClr>
                          </a:solidFill>
                          <a:latin typeface="Arial" pitchFamily="34" charset="0"/>
                          <a:ea typeface="+mn-ea"/>
                          <a:cs typeface="Arial" pitchFamily="34" charset="0"/>
                        </a:rPr>
                        <a:t>Соответствие содержания разделов основной образовательной программы дошкольного образования Федеральному государственному образовательному стандарту</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baseline="0" dirty="0" smtClean="0">
                          <a:solidFill>
                            <a:schemeClr val="accent6">
                              <a:lumMod val="50000"/>
                            </a:schemeClr>
                          </a:solidFill>
                          <a:latin typeface="Arial" pitchFamily="34" charset="0"/>
                          <a:ea typeface="+mn-ea"/>
                          <a:cs typeface="Arial" pitchFamily="34" charset="0"/>
                        </a:rPr>
                        <a:t> дошкольного образования 	</a:t>
                      </a:r>
                    </a:p>
                    <a:p>
                      <a:endParaRPr lang="ru-RU" sz="1000" dirty="0" smtClean="0">
                        <a:solidFill>
                          <a:schemeClr val="accent6">
                            <a:lumMod val="50000"/>
                          </a:schemeClr>
                        </a:solidFill>
                        <a:latin typeface="Arial" pitchFamily="34" charset="0"/>
                        <a:cs typeface="Arial" pitchFamily="34" charset="0"/>
                      </a:endParaRPr>
                    </a:p>
                    <a:p>
                      <a:pPr algn="l">
                        <a:lnSpc>
                          <a:spcPct val="100000"/>
                        </a:lnSpc>
                        <a:spcAft>
                          <a:spcPts val="0"/>
                        </a:spcAft>
                      </a:pPr>
                      <a:endParaRPr lang="ru-RU" sz="1000" dirty="0" smtClean="0">
                        <a:solidFill>
                          <a:schemeClr val="accent6">
                            <a:lumMod val="50000"/>
                          </a:schemeClr>
                        </a:solidFill>
                        <a:latin typeface="Arial" pitchFamily="34" charset="0"/>
                        <a:ea typeface="Times New Roman"/>
                        <a:cs typeface="Arial" pitchFamily="34" charset="0"/>
                      </a:endParaRPr>
                    </a:p>
                  </a:txBody>
                  <a:tcPr marL="68580" marR="68580" marT="0" marB="0"/>
                </a:tc>
                <a:tc>
                  <a:txBody>
                    <a:bodyPr/>
                    <a:lstStyle/>
                    <a:p>
                      <a:r>
                        <a:rPr lang="ru-RU" sz="1000" b="1" kern="1200" baseline="0" dirty="0" smtClean="0">
                          <a:solidFill>
                            <a:schemeClr val="accent6">
                              <a:lumMod val="50000"/>
                            </a:schemeClr>
                          </a:solidFill>
                          <a:latin typeface="Arial" pitchFamily="34" charset="0"/>
                          <a:ea typeface="+mn-ea"/>
                          <a:cs typeface="Arial" pitchFamily="34" charset="0"/>
                        </a:rPr>
                        <a:t>Соответствие структуры и содержания каждого раздела требованиям ФГОС ДО: </a:t>
                      </a:r>
                    </a:p>
                    <a:p>
                      <a:pPr marL="228600" indent="-228600">
                        <a:buNone/>
                      </a:pPr>
                      <a:r>
                        <a:rPr lang="ru-RU" sz="1000" b="1" i="1" kern="1200" baseline="0" dirty="0" smtClean="0">
                          <a:solidFill>
                            <a:schemeClr val="accent6">
                              <a:lumMod val="50000"/>
                            </a:schemeClr>
                          </a:solidFill>
                          <a:latin typeface="Arial" pitchFamily="34" charset="0"/>
                          <a:ea typeface="+mn-ea"/>
                          <a:cs typeface="Arial" pitchFamily="34" charset="0"/>
                        </a:rPr>
                        <a:t>1)Целевой раздел</a:t>
                      </a:r>
                      <a:r>
                        <a:rPr lang="ru-RU" sz="1000" b="1" kern="1200" baseline="0" dirty="0" smtClean="0">
                          <a:solidFill>
                            <a:schemeClr val="accent6">
                              <a:lumMod val="50000"/>
                            </a:schemeClr>
                          </a:solidFill>
                          <a:latin typeface="Arial" pitchFamily="34" charset="0"/>
                          <a:ea typeface="+mn-ea"/>
                          <a:cs typeface="Arial" pitchFamily="34" charset="0"/>
                        </a:rPr>
                        <a:t> (пояснительная записка, промежуточные планируемые результаты освоения программы) 	</a:t>
                      </a:r>
                    </a:p>
                    <a:p>
                      <a:pPr marL="0" marR="0" indent="0" algn="l" defTabSz="914400" rtl="0" eaLnBrk="1" fontAlgn="auto" latinLnBrk="0" hangingPunct="1">
                        <a:lnSpc>
                          <a:spcPct val="100000"/>
                        </a:lnSpc>
                        <a:spcBef>
                          <a:spcPts val="0"/>
                        </a:spcBef>
                        <a:spcAft>
                          <a:spcPts val="0"/>
                        </a:spcAft>
                        <a:buClrTx/>
                        <a:buSzTx/>
                        <a:buFontTx/>
                        <a:buNone/>
                        <a:tabLst/>
                        <a:defRPr/>
                      </a:pPr>
                      <a:r>
                        <a:rPr lang="ru-RU" sz="1000" b="1" i="1" kern="1200" baseline="0" dirty="0" smtClean="0">
                          <a:solidFill>
                            <a:schemeClr val="accent6">
                              <a:lumMod val="50000"/>
                            </a:schemeClr>
                          </a:solidFill>
                          <a:latin typeface="Arial" pitchFamily="34" charset="0"/>
                          <a:ea typeface="+mn-ea"/>
                          <a:cs typeface="Arial" pitchFamily="34" charset="0"/>
                        </a:rPr>
                        <a:t>2) Содержательный раздел </a:t>
                      </a:r>
                      <a:r>
                        <a:rPr lang="ru-RU" sz="1000" b="1" kern="1200" baseline="0" dirty="0" smtClean="0">
                          <a:solidFill>
                            <a:schemeClr val="accent6">
                              <a:lumMod val="50000"/>
                            </a:schemeClr>
                          </a:solidFill>
                          <a:latin typeface="Arial" pitchFamily="34" charset="0"/>
                          <a:ea typeface="+mn-ea"/>
                          <a:cs typeface="Arial" pitchFamily="34" charset="0"/>
                        </a:rPr>
                        <a:t>(описание образовательной деятельности в соответствии с направлениями развития ребенка, представленными в пяти образовательных областях; описание вариативных форм, способов, методов и средств реализации программы с учетом возрастных и индивидуальных особенностей воспитанников, специфики их образовательных потребностей и интересов; (особенности образовательной </a:t>
                      </a:r>
                      <a:r>
                        <a:rPr lang="ru-RU" sz="1000" b="1" i="1" kern="1200" baseline="0" dirty="0" smtClean="0">
                          <a:solidFill>
                            <a:schemeClr val="accent6">
                              <a:lumMod val="50000"/>
                            </a:schemeClr>
                          </a:solidFill>
                          <a:latin typeface="Arial" pitchFamily="34" charset="0"/>
                          <a:ea typeface="+mn-ea"/>
                          <a:cs typeface="Arial" pitchFamily="34" charset="0"/>
                        </a:rPr>
                        <a:t>деятельности разных видов и культурных практик; способы и направления поддержки детской инициативы, особенности взаимодействия педагогического коллектива с семьями воспитанников; иные характеристики содержания программы)</a:t>
                      </a:r>
                    </a:p>
                    <a:p>
                      <a:pPr marL="0" marR="0" indent="0" algn="l" defTabSz="914400" rtl="0" eaLnBrk="1" fontAlgn="auto" latinLnBrk="0" hangingPunct="1">
                        <a:lnSpc>
                          <a:spcPct val="100000"/>
                        </a:lnSpc>
                        <a:spcBef>
                          <a:spcPts val="0"/>
                        </a:spcBef>
                        <a:spcAft>
                          <a:spcPts val="0"/>
                        </a:spcAft>
                        <a:buClrTx/>
                        <a:buSzTx/>
                        <a:buFontTx/>
                        <a:buNone/>
                        <a:tabLst/>
                        <a:defRPr/>
                      </a:pPr>
                      <a:r>
                        <a:rPr lang="ru-RU" sz="1000" b="1" i="1" kern="1200" baseline="0" dirty="0" smtClean="0">
                          <a:solidFill>
                            <a:schemeClr val="accent6">
                              <a:lumMod val="50000"/>
                            </a:schemeClr>
                          </a:solidFill>
                          <a:latin typeface="Arial" pitchFamily="34" charset="0"/>
                          <a:ea typeface="+mn-ea"/>
                          <a:cs typeface="Arial" pitchFamily="34" charset="0"/>
                        </a:rPr>
                        <a:t>3) Организационный раздел </a:t>
                      </a:r>
                      <a:r>
                        <a:rPr lang="ru-RU" sz="1000" b="1" kern="1200" baseline="0" dirty="0" smtClean="0">
                          <a:solidFill>
                            <a:schemeClr val="accent6">
                              <a:lumMod val="50000"/>
                            </a:schemeClr>
                          </a:solidFill>
                          <a:latin typeface="Arial" pitchFamily="34" charset="0"/>
                          <a:ea typeface="+mn-ea"/>
                          <a:cs typeface="Arial" pitchFamily="34" charset="0"/>
                        </a:rPr>
                        <a:t>(описание материально-технического обеспечения программы, обеспеченности методическими материалами и средствами обучения и воспитания, описание распорядка и/или режима дня, описание традиционных событий, праздников, мероприятий; особенности организации развивающей предметно-пространственной среды) 	</a:t>
                      </a:r>
                    </a:p>
                    <a:p>
                      <a:endParaRPr lang="ru-RU" sz="1000" dirty="0">
                        <a:solidFill>
                          <a:schemeClr val="accent6">
                            <a:lumMod val="50000"/>
                          </a:schemeClr>
                        </a:solidFill>
                        <a:latin typeface="Arial" pitchFamily="34" charset="0"/>
                        <a:cs typeface="Arial" pitchFamily="34" charset="0"/>
                      </a:endParaRPr>
                    </a:p>
                  </a:txBody>
                  <a:tcPr marL="68580" marR="68580" marT="0" marB="0"/>
                </a:tc>
                <a:extLst>
                  <a:ext uri="{0D108BD9-81ED-4DB2-BD59-A6C34878D82A}">
                    <a16:rowId xmlns:a16="http://schemas.microsoft.com/office/drawing/2014/main" xmlns="" val="10001"/>
                  </a:ext>
                </a:extLst>
              </a:tr>
              <a:tr h="23565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kern="1200" baseline="0" dirty="0" smtClean="0">
                          <a:solidFill>
                            <a:schemeClr val="accent6">
                              <a:lumMod val="50000"/>
                            </a:schemeClr>
                          </a:solidFill>
                          <a:latin typeface="Arial" pitchFamily="34" charset="0"/>
                          <a:ea typeface="+mn-ea"/>
                          <a:cs typeface="Arial" pitchFamily="34" charset="0"/>
                        </a:rPr>
                        <a:t>Отражение в содержании Программы специфики дошкольной образовательной организации</a:t>
                      </a:r>
                      <a:r>
                        <a:rPr lang="ru-RU" sz="1200" b="1" i="1" kern="1200" baseline="0" dirty="0" smtClean="0">
                          <a:solidFill>
                            <a:schemeClr val="accent6">
                              <a:lumMod val="50000"/>
                            </a:schemeClr>
                          </a:solidFill>
                          <a:latin typeface="Arial" pitchFamily="34" charset="0"/>
                          <a:ea typeface="+mn-ea"/>
                          <a:cs typeface="Arial" pitchFamily="34" charset="0"/>
                        </a:rPr>
                        <a:t>	</a:t>
                      </a:r>
                    </a:p>
                  </a:txBody>
                  <a:tcPr marL="68580" marR="68580" marT="0" marB="0"/>
                </a:tc>
                <a:tc>
                  <a:txBody>
                    <a:bodyPr/>
                    <a:lstStyle/>
                    <a:p>
                      <a:r>
                        <a:rPr lang="ru-RU" sz="1000" b="1" kern="1200" baseline="0" dirty="0" smtClean="0">
                          <a:solidFill>
                            <a:schemeClr val="accent6">
                              <a:lumMod val="50000"/>
                            </a:schemeClr>
                          </a:solidFill>
                          <a:latin typeface="Arial" pitchFamily="34" charset="0"/>
                          <a:ea typeface="+mn-ea"/>
                          <a:cs typeface="Arial" pitchFamily="34" charset="0"/>
                        </a:rPr>
                        <a:t>Наличие в </a:t>
                      </a:r>
                      <a:r>
                        <a:rPr lang="ru-RU" sz="1000" b="1" i="1" kern="1200" baseline="0" dirty="0" smtClean="0">
                          <a:solidFill>
                            <a:schemeClr val="accent6">
                              <a:lumMod val="50000"/>
                            </a:schemeClr>
                          </a:solidFill>
                          <a:latin typeface="Arial" pitchFamily="34" charset="0"/>
                          <a:ea typeface="+mn-ea"/>
                          <a:cs typeface="Arial" pitchFamily="34" charset="0"/>
                        </a:rPr>
                        <a:t>целевом разделе ООП  ДО:</a:t>
                      </a:r>
                    </a:p>
                    <a:p>
                      <a:pPr marL="228600" indent="-228600">
                        <a:buAutoNum type="arabicParenR"/>
                      </a:pPr>
                      <a:r>
                        <a:rPr lang="ru-RU" sz="1000" b="1" kern="1200" baseline="0" dirty="0" smtClean="0">
                          <a:solidFill>
                            <a:schemeClr val="accent6">
                              <a:lumMod val="50000"/>
                            </a:schemeClr>
                          </a:solidFill>
                          <a:latin typeface="Arial" pitchFamily="34" charset="0"/>
                          <a:ea typeface="+mn-ea"/>
                          <a:cs typeface="Arial" pitchFamily="34" charset="0"/>
                        </a:rPr>
                        <a:t>Характеристики контингента воспитанников (пояснительной записки )</a:t>
                      </a:r>
                    </a:p>
                    <a:p>
                      <a:pPr marL="228600" indent="-228600">
                        <a:buNone/>
                      </a:pPr>
                      <a:r>
                        <a:rPr lang="ru-RU" sz="1000" b="1" kern="1200" baseline="0" dirty="0" smtClean="0">
                          <a:solidFill>
                            <a:schemeClr val="accent6">
                              <a:lumMod val="50000"/>
                            </a:schemeClr>
                          </a:solidFill>
                          <a:latin typeface="Arial" pitchFamily="34" charset="0"/>
                          <a:ea typeface="+mn-ea"/>
                          <a:cs typeface="Arial" pitchFamily="34" charset="0"/>
                        </a:rPr>
                        <a:t>Наличие в </a:t>
                      </a:r>
                      <a:r>
                        <a:rPr lang="ru-RU" sz="1000" b="1" i="1" kern="1200" baseline="0" dirty="0" smtClean="0">
                          <a:solidFill>
                            <a:schemeClr val="accent6">
                              <a:lumMod val="50000"/>
                            </a:schemeClr>
                          </a:solidFill>
                          <a:latin typeface="Arial" pitchFamily="34" charset="0"/>
                          <a:ea typeface="+mn-ea"/>
                          <a:cs typeface="Arial" pitchFamily="34" charset="0"/>
                        </a:rPr>
                        <a:t>содержательном разделе ООП  ДО: </a:t>
                      </a:r>
                    </a:p>
                    <a:p>
                      <a:pPr marL="0" marR="0" indent="0" algn="l" defTabSz="914400" rtl="0" eaLnBrk="1" fontAlgn="auto" latinLnBrk="0" hangingPunct="1">
                        <a:lnSpc>
                          <a:spcPct val="100000"/>
                        </a:lnSpc>
                        <a:spcBef>
                          <a:spcPts val="0"/>
                        </a:spcBef>
                        <a:spcAft>
                          <a:spcPts val="0"/>
                        </a:spcAft>
                        <a:buClrTx/>
                        <a:buSzTx/>
                        <a:buFontTx/>
                        <a:buNone/>
                        <a:tabLst/>
                        <a:defRPr/>
                      </a:pPr>
                      <a:r>
                        <a:rPr lang="ru-RU" sz="1000" b="1" kern="1200" baseline="0" dirty="0" smtClean="0">
                          <a:solidFill>
                            <a:schemeClr val="accent6">
                              <a:lumMod val="50000"/>
                            </a:schemeClr>
                          </a:solidFill>
                          <a:latin typeface="Arial" pitchFamily="34" charset="0"/>
                          <a:ea typeface="+mn-ea"/>
                          <a:cs typeface="Arial" pitchFamily="34" charset="0"/>
                        </a:rPr>
                        <a:t>2) Описания особенностей реализации вариативных форм, способов, методов и средств реализации программы с учетом специфики Учреждения</a:t>
                      </a:r>
                    </a:p>
                    <a:p>
                      <a:pPr marL="0" marR="0" indent="0" algn="l" defTabSz="914400" rtl="0" eaLnBrk="1" fontAlgn="auto" latinLnBrk="0" hangingPunct="1">
                        <a:lnSpc>
                          <a:spcPct val="100000"/>
                        </a:lnSpc>
                        <a:spcBef>
                          <a:spcPts val="0"/>
                        </a:spcBef>
                        <a:spcAft>
                          <a:spcPts val="0"/>
                        </a:spcAft>
                        <a:buClrTx/>
                        <a:buSzTx/>
                        <a:buFontTx/>
                        <a:buNone/>
                        <a:tabLst/>
                        <a:defRPr/>
                      </a:pPr>
                      <a:r>
                        <a:rPr lang="ru-RU" sz="1000" b="1" kern="1200" baseline="0" dirty="0" smtClean="0">
                          <a:solidFill>
                            <a:schemeClr val="accent6">
                              <a:lumMod val="50000"/>
                            </a:schemeClr>
                          </a:solidFill>
                          <a:latin typeface="Arial" pitchFamily="34" charset="0"/>
                          <a:ea typeface="+mn-ea"/>
                          <a:cs typeface="Arial" pitchFamily="34" charset="0"/>
                        </a:rPr>
                        <a:t>3) Описания способов и направлений поддержки детской инициативы, особенностей взаимодействия педагогического коллектива с семьями воспитанников с учетом специфики</a:t>
                      </a:r>
                    </a:p>
                    <a:p>
                      <a:r>
                        <a:rPr lang="ru-RU" sz="1000" b="1" kern="1200" baseline="0" dirty="0" smtClean="0">
                          <a:solidFill>
                            <a:schemeClr val="accent6">
                              <a:lumMod val="50000"/>
                            </a:schemeClr>
                          </a:solidFill>
                          <a:latin typeface="Arial" pitchFamily="34" charset="0"/>
                          <a:ea typeface="+mn-ea"/>
                          <a:cs typeface="Arial" pitchFamily="34" charset="0"/>
                        </a:rPr>
                        <a:t>Учреждения	</a:t>
                      </a:r>
                    </a:p>
                    <a:p>
                      <a:r>
                        <a:rPr lang="ru-RU" sz="1000" b="1" kern="1200" baseline="0" dirty="0" smtClean="0">
                          <a:solidFill>
                            <a:schemeClr val="accent6">
                              <a:lumMod val="50000"/>
                            </a:schemeClr>
                          </a:solidFill>
                          <a:latin typeface="Arial" pitchFamily="34" charset="0"/>
                          <a:ea typeface="+mn-ea"/>
                          <a:cs typeface="Arial" pitchFamily="34" charset="0"/>
                        </a:rPr>
                        <a:t>Наличие в </a:t>
                      </a:r>
                      <a:r>
                        <a:rPr lang="ru-RU" sz="1000" b="1" i="1" kern="1200" baseline="0" dirty="0" smtClean="0">
                          <a:solidFill>
                            <a:schemeClr val="accent6">
                              <a:lumMod val="50000"/>
                            </a:schemeClr>
                          </a:solidFill>
                          <a:latin typeface="Arial" pitchFamily="34" charset="0"/>
                          <a:ea typeface="+mn-ea"/>
                          <a:cs typeface="Arial" pitchFamily="34" charset="0"/>
                        </a:rPr>
                        <a:t>организационном разделе ООП ДО: </a:t>
                      </a:r>
                    </a:p>
                    <a:p>
                      <a:pPr marL="0" marR="0" indent="0" algn="l" defTabSz="914400" rtl="0" eaLnBrk="1" fontAlgn="auto" latinLnBrk="0" hangingPunct="1">
                        <a:lnSpc>
                          <a:spcPct val="100000"/>
                        </a:lnSpc>
                        <a:spcBef>
                          <a:spcPts val="0"/>
                        </a:spcBef>
                        <a:spcAft>
                          <a:spcPts val="0"/>
                        </a:spcAft>
                        <a:buClrTx/>
                        <a:buSzTx/>
                        <a:buFontTx/>
                        <a:buNone/>
                        <a:tabLst/>
                        <a:defRPr/>
                      </a:pPr>
                      <a:r>
                        <a:rPr lang="ru-RU" sz="1000" b="1" kern="1200" baseline="0" dirty="0" smtClean="0">
                          <a:solidFill>
                            <a:schemeClr val="accent6">
                              <a:lumMod val="50000"/>
                            </a:schemeClr>
                          </a:solidFill>
                          <a:latin typeface="Arial" pitchFamily="34" charset="0"/>
                          <a:ea typeface="+mn-ea"/>
                          <a:cs typeface="Arial" pitchFamily="34" charset="0"/>
                        </a:rPr>
                        <a:t>4) Описания традиционных событий, праздников, мероприятий с учетом специфики Учреждения</a:t>
                      </a:r>
                    </a:p>
                    <a:p>
                      <a:pPr marL="0" marR="0" indent="0" algn="l" defTabSz="914400" rtl="0" eaLnBrk="1" fontAlgn="auto" latinLnBrk="0" hangingPunct="1">
                        <a:lnSpc>
                          <a:spcPct val="100000"/>
                        </a:lnSpc>
                        <a:spcBef>
                          <a:spcPts val="0"/>
                        </a:spcBef>
                        <a:spcAft>
                          <a:spcPts val="0"/>
                        </a:spcAft>
                        <a:buClrTx/>
                        <a:buSzTx/>
                        <a:buFontTx/>
                        <a:buNone/>
                        <a:tabLst/>
                        <a:defRPr/>
                      </a:pPr>
                      <a:r>
                        <a:rPr lang="ru-RU" sz="1000" b="1" kern="1200" baseline="0" dirty="0" smtClean="0">
                          <a:solidFill>
                            <a:schemeClr val="accent6">
                              <a:lumMod val="50000"/>
                            </a:schemeClr>
                          </a:solidFill>
                          <a:latin typeface="Arial" pitchFamily="34" charset="0"/>
                          <a:ea typeface="+mn-ea"/>
                          <a:cs typeface="Arial" pitchFamily="34" charset="0"/>
                        </a:rPr>
                        <a:t>5) Отражение специфики дошкольной образовательной организации в создании РППС</a:t>
                      </a:r>
                    </a:p>
                    <a:p>
                      <a:r>
                        <a:rPr lang="ru-RU" sz="1000" b="1" kern="1200" baseline="0" dirty="0" smtClean="0">
                          <a:solidFill>
                            <a:schemeClr val="accent6">
                              <a:lumMod val="50000"/>
                            </a:schemeClr>
                          </a:solidFill>
                          <a:latin typeface="Arial" pitchFamily="34" charset="0"/>
                          <a:ea typeface="+mn-ea"/>
                          <a:cs typeface="Arial" pitchFamily="34" charset="0"/>
                        </a:rPr>
                        <a:t>	</a:t>
                      </a:r>
                    </a:p>
                    <a:p>
                      <a:endParaRPr lang="ru-RU" sz="900" dirty="0">
                        <a:solidFill>
                          <a:schemeClr val="accent6">
                            <a:lumMod val="50000"/>
                          </a:schemeClr>
                        </a:solidFill>
                        <a:latin typeface="Arial" pitchFamily="34" charset="0"/>
                        <a:cs typeface="Arial" pitchFamily="34" charset="0"/>
                      </a:endParaRPr>
                    </a:p>
                  </a:txBody>
                  <a:tcPr marL="68580" marR="68580" marT="0" marB="0"/>
                </a:tc>
                <a:extLst>
                  <a:ext uri="{0D108BD9-81ED-4DB2-BD59-A6C34878D82A}">
                    <a16:rowId xmlns:a16="http://schemas.microsoft.com/office/drawing/2014/main" xmlns="" val="10002"/>
                  </a:ext>
                </a:extLst>
              </a:tr>
            </a:tbl>
          </a:graphicData>
        </a:graphic>
      </p:graphicFrame>
      <p:sp>
        <p:nvSpPr>
          <p:cNvPr id="7" name="TextBox 6"/>
          <p:cNvSpPr txBox="1"/>
          <p:nvPr/>
        </p:nvSpPr>
        <p:spPr>
          <a:xfrm>
            <a:off x="1000100" y="857232"/>
            <a:ext cx="2000264" cy="830997"/>
          </a:xfrm>
          <a:prstGeom prst="rect">
            <a:avLst/>
          </a:prstGeom>
          <a:noFill/>
        </p:spPr>
        <p:txBody>
          <a:bodyPr wrap="square" rtlCol="0">
            <a:spAutoFit/>
          </a:bodyPr>
          <a:lstStyle/>
          <a:p>
            <a:pPr algn="ctr"/>
            <a:r>
              <a:rPr lang="ru-RU" sz="1600" b="1" dirty="0" smtClean="0">
                <a:solidFill>
                  <a:schemeClr val="accent6">
                    <a:lumMod val="50000"/>
                  </a:schemeClr>
                </a:solidFill>
                <a:latin typeface="Arial" pitchFamily="34" charset="0"/>
                <a:cs typeface="Arial" pitchFamily="34" charset="0"/>
              </a:rPr>
              <a:t>Критерии </a:t>
            </a:r>
          </a:p>
          <a:p>
            <a:pPr algn="ctr"/>
            <a:r>
              <a:rPr lang="ru-RU" sz="1600" b="1" dirty="0" smtClean="0">
                <a:solidFill>
                  <a:schemeClr val="accent6">
                    <a:lumMod val="50000"/>
                  </a:schemeClr>
                </a:solidFill>
                <a:latin typeface="Arial" pitchFamily="34" charset="0"/>
                <a:cs typeface="Arial" pitchFamily="34" charset="0"/>
              </a:rPr>
              <a:t>оценивания</a:t>
            </a:r>
          </a:p>
          <a:p>
            <a:pPr algn="ctr"/>
            <a:r>
              <a:rPr lang="ru-RU" sz="1600" b="1" dirty="0" smtClean="0">
                <a:solidFill>
                  <a:schemeClr val="accent6">
                    <a:lumMod val="50000"/>
                  </a:schemeClr>
                </a:solidFill>
                <a:latin typeface="Arial" pitchFamily="34" charset="0"/>
                <a:cs typeface="Arial" pitchFamily="34" charset="0"/>
              </a:rPr>
              <a:t> ООП ДО</a:t>
            </a:r>
            <a:endParaRPr lang="ru-RU" sz="1600" b="1" dirty="0">
              <a:solidFill>
                <a:schemeClr val="accent6">
                  <a:lumMod val="50000"/>
                </a:schemeClr>
              </a:solidFill>
              <a:latin typeface="Arial" pitchFamily="34" charset="0"/>
              <a:cs typeface="Arial" pitchFamily="34" charset="0"/>
            </a:endParaRPr>
          </a:p>
        </p:txBody>
      </p:sp>
      <p:sp>
        <p:nvSpPr>
          <p:cNvPr id="8" name="TextBox 7"/>
          <p:cNvSpPr txBox="1"/>
          <p:nvPr/>
        </p:nvSpPr>
        <p:spPr>
          <a:xfrm>
            <a:off x="3071802" y="928670"/>
            <a:ext cx="5286412" cy="553998"/>
          </a:xfrm>
          <a:prstGeom prst="rect">
            <a:avLst/>
          </a:prstGeom>
          <a:noFill/>
        </p:spPr>
        <p:txBody>
          <a:bodyPr wrap="square" rtlCol="0">
            <a:spAutoFit/>
          </a:bodyPr>
          <a:lstStyle/>
          <a:p>
            <a:pPr algn="ctr"/>
            <a:r>
              <a:rPr lang="ru-RU" sz="1600" b="1" dirty="0" smtClean="0">
                <a:solidFill>
                  <a:schemeClr val="accent6">
                    <a:lumMod val="50000"/>
                  </a:schemeClr>
                </a:solidFill>
                <a:latin typeface="Arial" pitchFamily="34" charset="0"/>
                <a:cs typeface="Arial" pitchFamily="34" charset="0"/>
              </a:rPr>
              <a:t>Показатели оценивания ООП ДО Учреждения</a:t>
            </a:r>
          </a:p>
          <a:p>
            <a:endParaRPr lang="ru-RU" sz="1400" dirty="0">
              <a:latin typeface="Arial" pitchFamily="34" charset="0"/>
              <a:cs typeface="Arial" pitchFamily="34" charset="0"/>
            </a:endParaRPr>
          </a:p>
        </p:txBody>
      </p:sp>
      <p:sp>
        <p:nvSpPr>
          <p:cNvPr id="9" name="TextBox 8"/>
          <p:cNvSpPr txBox="1"/>
          <p:nvPr/>
        </p:nvSpPr>
        <p:spPr>
          <a:xfrm>
            <a:off x="0" y="142852"/>
            <a:ext cx="9144000" cy="707886"/>
          </a:xfrm>
          <a:prstGeom prst="rect">
            <a:avLst/>
          </a:prstGeom>
          <a:noFill/>
        </p:spPr>
        <p:txBody>
          <a:bodyPr wrap="square" rtlCol="0">
            <a:spAutoFit/>
          </a:bodyPr>
          <a:lstStyle/>
          <a:p>
            <a:pPr algn="ctr"/>
            <a:r>
              <a:rPr lang="ru-RU" sz="20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Оценка качества основных образовательных программ </a:t>
            </a:r>
          </a:p>
          <a:p>
            <a:pPr algn="ctr"/>
            <a:r>
              <a:rPr lang="ru-RU" sz="20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дошкольного образования</a:t>
            </a:r>
            <a:endParaRPr lang="ru-RU"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dmin\Desktop\fon-dlya-prezentacii-bloknot-0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827584" y="0"/>
            <a:ext cx="7715304" cy="5940088"/>
          </a:xfrm>
          <a:prstGeom prst="rect">
            <a:avLst/>
          </a:prstGeom>
        </p:spPr>
        <p:txBody>
          <a:bodyPr wrap="square">
            <a:spAutoFit/>
          </a:bodyPr>
          <a:lstStyle/>
          <a:p>
            <a:pPr algn="ctr"/>
            <a:endParaRPr lang="ru-RU" sz="2000" b="1" dirty="0" smtClean="0">
              <a:solidFill>
                <a:schemeClr val="accent6">
                  <a:lumMod val="50000"/>
                </a:schemeClr>
              </a:solidFill>
              <a:effectLst>
                <a:outerShdw blurRad="38100" dist="38100" dir="2700000" algn="tl">
                  <a:srgbClr val="000000">
                    <a:alpha val="43137"/>
                  </a:srgbClr>
                </a:outerShdw>
              </a:effectLst>
              <a:latin typeface="+mj-lt"/>
              <a:cs typeface="Arial" pitchFamily="34" charset="0"/>
            </a:endParaRPr>
          </a:p>
          <a:p>
            <a:pPr algn="ctr"/>
            <a:endParaRPr lang="ru-RU" sz="2000" b="1" dirty="0" smtClean="0">
              <a:solidFill>
                <a:schemeClr val="accent6">
                  <a:lumMod val="50000"/>
                </a:schemeClr>
              </a:solidFill>
              <a:effectLst>
                <a:outerShdw blurRad="38100" dist="38100" dir="2700000" algn="tl">
                  <a:srgbClr val="000000">
                    <a:alpha val="43137"/>
                  </a:srgbClr>
                </a:outerShdw>
              </a:effectLst>
              <a:latin typeface="+mj-lt"/>
              <a:cs typeface="Arial" pitchFamily="34" charset="0"/>
            </a:endParaRPr>
          </a:p>
          <a:p>
            <a:pPr algn="ctr"/>
            <a:r>
              <a:rPr lang="ru-RU" sz="2000" b="1" dirty="0" smtClean="0">
                <a:solidFill>
                  <a:schemeClr val="accent6">
                    <a:lumMod val="50000"/>
                  </a:schemeClr>
                </a:solidFill>
                <a:effectLst>
                  <a:outerShdw blurRad="38100" dist="38100" dir="2700000" algn="tl">
                    <a:srgbClr val="000000">
                      <a:alpha val="43137"/>
                    </a:srgbClr>
                  </a:outerShdw>
                </a:effectLst>
                <a:latin typeface="+mj-lt"/>
                <a:cs typeface="Arial" pitchFamily="34" charset="0"/>
              </a:rPr>
              <a:t>Оценка качества условий реализации ООП ДО:</a:t>
            </a:r>
          </a:p>
          <a:p>
            <a:pPr algn="ctr"/>
            <a:endParaRPr lang="ru-RU" sz="2000" b="1" dirty="0" smtClean="0">
              <a:solidFill>
                <a:schemeClr val="accent6">
                  <a:lumMod val="50000"/>
                </a:schemeClr>
              </a:solidFill>
              <a:effectLst>
                <a:outerShdw blurRad="38100" dist="38100" dir="2700000" algn="tl">
                  <a:srgbClr val="000000">
                    <a:alpha val="43137"/>
                  </a:srgbClr>
                </a:outerShdw>
              </a:effectLst>
              <a:latin typeface="+mj-lt"/>
              <a:cs typeface="Arial" pitchFamily="34" charset="0"/>
            </a:endParaRPr>
          </a:p>
          <a:p>
            <a:pPr algn="ctr"/>
            <a:endParaRPr lang="ru-RU" sz="2000" b="1" dirty="0" smtClean="0">
              <a:solidFill>
                <a:schemeClr val="accent6">
                  <a:lumMod val="50000"/>
                </a:schemeClr>
              </a:solidFill>
              <a:effectLst>
                <a:outerShdw blurRad="38100" dist="38100" dir="2700000" algn="tl">
                  <a:srgbClr val="000000">
                    <a:alpha val="43137"/>
                  </a:srgbClr>
                </a:outerShdw>
              </a:effectLst>
              <a:latin typeface="+mj-lt"/>
              <a:cs typeface="Arial" pitchFamily="34" charset="0"/>
            </a:endParaRPr>
          </a:p>
          <a:p>
            <a:pPr algn="ctr"/>
            <a:endParaRPr lang="ru-RU" sz="2000" b="1" dirty="0" smtClean="0">
              <a:solidFill>
                <a:schemeClr val="accent6">
                  <a:lumMod val="50000"/>
                </a:schemeClr>
              </a:solidFill>
              <a:effectLst>
                <a:outerShdw blurRad="38100" dist="38100" dir="2700000" algn="tl">
                  <a:srgbClr val="000000">
                    <a:alpha val="43137"/>
                  </a:srgbClr>
                </a:outerShdw>
              </a:effectLst>
              <a:latin typeface="+mj-lt"/>
              <a:cs typeface="Arial" pitchFamily="34" charset="0"/>
            </a:endParaRPr>
          </a:p>
          <a:p>
            <a:pPr marL="457200" indent="-457200"/>
            <a:r>
              <a:rPr lang="ru-RU" sz="2000" b="1" dirty="0" smtClean="0">
                <a:solidFill>
                  <a:schemeClr val="accent6">
                    <a:lumMod val="50000"/>
                  </a:schemeClr>
                </a:solidFill>
                <a:effectLst>
                  <a:outerShdw blurRad="38100" dist="38100" dir="2700000" algn="tl">
                    <a:srgbClr val="000000">
                      <a:alpha val="43137"/>
                    </a:srgbClr>
                  </a:outerShdw>
                </a:effectLst>
                <a:latin typeface="+mj-lt"/>
                <a:cs typeface="Arial" pitchFamily="34" charset="0"/>
              </a:rPr>
              <a:t>Психолого-педагогические условия</a:t>
            </a:r>
          </a:p>
          <a:p>
            <a:pPr marL="457200" indent="-457200"/>
            <a:endParaRPr lang="ru-RU" sz="2000" b="1" dirty="0" smtClean="0">
              <a:solidFill>
                <a:schemeClr val="accent6">
                  <a:lumMod val="50000"/>
                </a:schemeClr>
              </a:solidFill>
              <a:effectLst>
                <a:outerShdw blurRad="38100" dist="38100" dir="2700000" algn="tl">
                  <a:srgbClr val="000000">
                    <a:alpha val="43137"/>
                  </a:srgbClr>
                </a:outerShdw>
              </a:effectLst>
              <a:latin typeface="+mj-lt"/>
              <a:cs typeface="Arial" pitchFamily="34" charset="0"/>
            </a:endParaRPr>
          </a:p>
          <a:p>
            <a:pPr marL="457200" indent="-457200"/>
            <a:r>
              <a:rPr lang="ru-RU" sz="2000" b="1" dirty="0" smtClean="0">
                <a:solidFill>
                  <a:schemeClr val="accent6">
                    <a:lumMod val="50000"/>
                  </a:schemeClr>
                </a:solidFill>
                <a:effectLst>
                  <a:outerShdw blurRad="38100" dist="38100" dir="2700000" algn="tl">
                    <a:srgbClr val="000000">
                      <a:alpha val="43137"/>
                    </a:srgbClr>
                  </a:outerShdw>
                </a:effectLst>
                <a:latin typeface="+mj-lt"/>
                <a:cs typeface="Arial" pitchFamily="34" charset="0"/>
              </a:rPr>
              <a:t>Развивающая предметно-пространственная среда</a:t>
            </a:r>
          </a:p>
          <a:p>
            <a:pPr marL="457200" indent="-457200"/>
            <a:endParaRPr lang="ru-RU" sz="2000" b="1" dirty="0" smtClean="0">
              <a:solidFill>
                <a:schemeClr val="accent6">
                  <a:lumMod val="50000"/>
                </a:schemeClr>
              </a:solidFill>
              <a:effectLst>
                <a:outerShdw blurRad="38100" dist="38100" dir="2700000" algn="tl">
                  <a:srgbClr val="000000">
                    <a:alpha val="43137"/>
                  </a:srgbClr>
                </a:outerShdw>
              </a:effectLst>
              <a:latin typeface="+mj-lt"/>
              <a:cs typeface="Arial" pitchFamily="34" charset="0"/>
            </a:endParaRPr>
          </a:p>
          <a:p>
            <a:pPr marL="457200" indent="-457200"/>
            <a:r>
              <a:rPr lang="ru-RU" sz="2000" b="1" dirty="0" smtClean="0">
                <a:solidFill>
                  <a:schemeClr val="accent6">
                    <a:lumMod val="50000"/>
                  </a:schemeClr>
                </a:solidFill>
                <a:effectLst>
                  <a:outerShdw blurRad="38100" dist="38100" dir="2700000" algn="tl">
                    <a:srgbClr val="000000">
                      <a:alpha val="43137"/>
                    </a:srgbClr>
                  </a:outerShdw>
                </a:effectLst>
                <a:latin typeface="+mj-lt"/>
                <a:cs typeface="Arial" pitchFamily="34" charset="0"/>
              </a:rPr>
              <a:t>Кадровые условия</a:t>
            </a:r>
          </a:p>
          <a:p>
            <a:pPr marL="457200" indent="-457200"/>
            <a:endParaRPr lang="ru-RU" sz="2000" b="1" dirty="0" smtClean="0">
              <a:solidFill>
                <a:schemeClr val="accent6">
                  <a:lumMod val="50000"/>
                </a:schemeClr>
              </a:solidFill>
              <a:effectLst>
                <a:outerShdw blurRad="38100" dist="38100" dir="2700000" algn="tl">
                  <a:srgbClr val="000000">
                    <a:alpha val="43137"/>
                  </a:srgbClr>
                </a:outerShdw>
              </a:effectLst>
              <a:latin typeface="+mj-lt"/>
              <a:cs typeface="Arial" pitchFamily="34" charset="0"/>
            </a:endParaRPr>
          </a:p>
          <a:p>
            <a:pPr marL="457200" indent="-457200"/>
            <a:r>
              <a:rPr lang="ru-RU" sz="2000" b="1" dirty="0" smtClean="0">
                <a:solidFill>
                  <a:schemeClr val="accent6">
                    <a:lumMod val="50000"/>
                  </a:schemeClr>
                </a:solidFill>
                <a:effectLst>
                  <a:outerShdw blurRad="38100" dist="38100" dir="2700000" algn="tl">
                    <a:srgbClr val="000000">
                      <a:alpha val="43137"/>
                    </a:srgbClr>
                  </a:outerShdw>
                </a:effectLst>
                <a:latin typeface="+mj-lt"/>
                <a:cs typeface="Arial" pitchFamily="34" charset="0"/>
              </a:rPr>
              <a:t>Материально-технические условия</a:t>
            </a:r>
          </a:p>
          <a:p>
            <a:pPr marL="457200" indent="-457200"/>
            <a:endParaRPr lang="ru-RU" sz="2000" b="1" dirty="0" smtClean="0">
              <a:solidFill>
                <a:schemeClr val="accent6">
                  <a:lumMod val="50000"/>
                </a:schemeClr>
              </a:solidFill>
              <a:effectLst>
                <a:outerShdw blurRad="38100" dist="38100" dir="2700000" algn="tl">
                  <a:srgbClr val="000000">
                    <a:alpha val="43137"/>
                  </a:srgbClr>
                </a:outerShdw>
              </a:effectLst>
              <a:latin typeface="+mj-lt"/>
              <a:cs typeface="Arial" pitchFamily="34" charset="0"/>
            </a:endParaRPr>
          </a:p>
          <a:p>
            <a:pPr marL="457200" indent="-457200"/>
            <a:r>
              <a:rPr lang="ru-RU" sz="2000" b="1" dirty="0" smtClean="0">
                <a:solidFill>
                  <a:schemeClr val="accent6">
                    <a:lumMod val="50000"/>
                  </a:schemeClr>
                </a:solidFill>
                <a:effectLst>
                  <a:outerShdw blurRad="38100" dist="38100" dir="2700000" algn="tl">
                    <a:srgbClr val="000000">
                      <a:alpha val="43137"/>
                    </a:srgbClr>
                  </a:outerShdw>
                </a:effectLst>
                <a:latin typeface="+mj-lt"/>
                <a:cs typeface="Arial" pitchFamily="34" charset="0"/>
              </a:rPr>
              <a:t>Финансовые условия</a:t>
            </a:r>
          </a:p>
          <a:p>
            <a:pPr marL="457200" indent="-457200">
              <a:buAutoNum type="arabicParenR"/>
            </a:pPr>
            <a:endParaRPr lang="ru-RU" sz="2000" b="1" dirty="0" smtClean="0">
              <a:solidFill>
                <a:schemeClr val="accent6">
                  <a:lumMod val="50000"/>
                </a:schemeClr>
              </a:solidFill>
              <a:effectLst>
                <a:outerShdw blurRad="38100" dist="38100" dir="2700000" algn="tl">
                  <a:srgbClr val="000000">
                    <a:alpha val="43137"/>
                  </a:srgbClr>
                </a:outerShdw>
              </a:effectLst>
              <a:latin typeface="+mj-lt"/>
              <a:cs typeface="Arial" pitchFamily="34" charset="0"/>
            </a:endParaRPr>
          </a:p>
          <a:p>
            <a:pPr algn="ctr"/>
            <a:endParaRPr lang="ru-RU" sz="2000" b="1" dirty="0" smtClean="0">
              <a:solidFill>
                <a:schemeClr val="accent6">
                  <a:lumMod val="50000"/>
                </a:schemeClr>
              </a:solidFill>
              <a:effectLst>
                <a:outerShdw blurRad="38100" dist="38100" dir="2700000" algn="tl">
                  <a:srgbClr val="000000">
                    <a:alpha val="43137"/>
                  </a:srgbClr>
                </a:outerShdw>
              </a:effectLst>
              <a:latin typeface="+mj-lt"/>
            </a:endParaRPr>
          </a:p>
          <a:p>
            <a:pPr algn="ctr"/>
            <a:endParaRPr lang="ru-RU" sz="2000" b="1" dirty="0" smtClean="0">
              <a:solidFill>
                <a:schemeClr val="accent6">
                  <a:lumMod val="50000"/>
                </a:schemeClr>
              </a:solidFill>
              <a:effectLst>
                <a:outerShdw blurRad="38100" dist="38100" dir="2700000" algn="tl">
                  <a:srgbClr val="000000">
                    <a:alpha val="43137"/>
                  </a:srgbClr>
                </a:outerShdw>
              </a:effectLst>
              <a:latin typeface="+mj-lt"/>
            </a:endParaRPr>
          </a:p>
          <a:p>
            <a:pPr algn="ctr"/>
            <a:endParaRPr lang="ru-RU" sz="2000" b="1" dirty="0">
              <a:solidFill>
                <a:schemeClr val="accent6">
                  <a:lumMod val="50000"/>
                </a:schemeClr>
              </a:solidFill>
              <a:effectLst>
                <a:outerShdw blurRad="38100" dist="38100" dir="2700000" algn="tl">
                  <a:srgbClr val="000000">
                    <a:alpha val="43137"/>
                  </a:srgbClr>
                </a:outerShdw>
              </a:effectLst>
              <a:latin typeface="+mj-l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dmin\Desktop\fon-dlya-prezentacii-bloknot-0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1142976" y="428605"/>
            <a:ext cx="7358114" cy="923330"/>
          </a:xfrm>
          <a:prstGeom prst="rect">
            <a:avLst/>
          </a:prstGeom>
        </p:spPr>
        <p:txBody>
          <a:bodyPr wrap="square">
            <a:spAutoFit/>
          </a:bodyPr>
          <a:lstStyle/>
          <a:p>
            <a:endParaRPr lang="ru-RU" dirty="0" smtClean="0"/>
          </a:p>
          <a:p>
            <a:endParaRPr lang="ru-RU" dirty="0" smtClean="0"/>
          </a:p>
          <a:p>
            <a:endParaRPr lang="ru-RU" dirty="0" smtClean="0"/>
          </a:p>
        </p:txBody>
      </p:sp>
      <p:sp>
        <p:nvSpPr>
          <p:cNvPr id="4" name="TextBox 3"/>
          <p:cNvSpPr txBox="1"/>
          <p:nvPr/>
        </p:nvSpPr>
        <p:spPr>
          <a:xfrm>
            <a:off x="0" y="0"/>
            <a:ext cx="9144000" cy="707886"/>
          </a:xfrm>
          <a:prstGeom prst="rect">
            <a:avLst/>
          </a:prstGeom>
          <a:noFill/>
        </p:spPr>
        <p:txBody>
          <a:bodyPr wrap="square" rtlCol="0">
            <a:spAutoFit/>
          </a:bodyPr>
          <a:lstStyle/>
          <a:p>
            <a:pPr algn="ctr"/>
            <a:r>
              <a:rPr lang="ru-RU" sz="2000" b="1" dirty="0" smtClean="0">
                <a:solidFill>
                  <a:schemeClr val="accent6">
                    <a:lumMod val="50000"/>
                  </a:schemeClr>
                </a:solidFill>
                <a:effectLst>
                  <a:outerShdw blurRad="38100" dist="38100" dir="2700000" algn="tl">
                    <a:srgbClr val="000000">
                      <a:alpha val="43137"/>
                    </a:srgbClr>
                  </a:outerShdw>
                </a:effectLst>
              </a:rPr>
              <a:t>Оценка качества условий реализации ООП ДО</a:t>
            </a:r>
          </a:p>
          <a:p>
            <a:pPr algn="ctr"/>
            <a:r>
              <a:rPr lang="ru-RU" sz="2000" b="1" dirty="0" smtClean="0">
                <a:solidFill>
                  <a:schemeClr val="accent6">
                    <a:lumMod val="50000"/>
                  </a:schemeClr>
                </a:solidFill>
                <a:effectLst>
                  <a:outerShdw blurRad="38100" dist="38100" dir="2700000" algn="tl">
                    <a:srgbClr val="000000">
                      <a:alpha val="43137"/>
                    </a:srgbClr>
                  </a:outerShdw>
                </a:effectLst>
              </a:rPr>
              <a:t> (психолого-педагогические условия)</a:t>
            </a:r>
            <a:endParaRPr lang="ru-RU" sz="2000" b="1" dirty="0">
              <a:solidFill>
                <a:schemeClr val="accent6">
                  <a:lumMod val="50000"/>
                </a:schemeClr>
              </a:solidFill>
              <a:effectLst>
                <a:outerShdw blurRad="38100" dist="38100" dir="2700000" algn="tl">
                  <a:srgbClr val="000000">
                    <a:alpha val="43137"/>
                  </a:srgbClr>
                </a:outerShdw>
              </a:effectLst>
            </a:endParaRPr>
          </a:p>
        </p:txBody>
      </p:sp>
      <p:graphicFrame>
        <p:nvGraphicFramePr>
          <p:cNvPr id="5" name="Таблица 4"/>
          <p:cNvGraphicFramePr>
            <a:graphicFrameLocks noGrp="1"/>
          </p:cNvGraphicFramePr>
          <p:nvPr/>
        </p:nvGraphicFramePr>
        <p:xfrm>
          <a:off x="928662" y="785793"/>
          <a:ext cx="7572428" cy="5929355"/>
        </p:xfrm>
        <a:graphic>
          <a:graphicData uri="http://schemas.openxmlformats.org/drawingml/2006/table">
            <a:tbl>
              <a:tblPr firstRow="1" bandRow="1">
                <a:tableStyleId>{5C22544A-7EE6-4342-B048-85BDC9FD1C3A}</a:tableStyleId>
              </a:tblPr>
              <a:tblGrid>
                <a:gridCol w="3786214">
                  <a:extLst>
                    <a:ext uri="{9D8B030D-6E8A-4147-A177-3AD203B41FA5}">
                      <a16:colId xmlns:a16="http://schemas.microsoft.com/office/drawing/2014/main" xmlns="" val="20000"/>
                    </a:ext>
                  </a:extLst>
                </a:gridCol>
                <a:gridCol w="3786214">
                  <a:extLst>
                    <a:ext uri="{9D8B030D-6E8A-4147-A177-3AD203B41FA5}">
                      <a16:colId xmlns:a16="http://schemas.microsoft.com/office/drawing/2014/main" xmlns="" val="20001"/>
                    </a:ext>
                  </a:extLst>
                </a:gridCol>
              </a:tblGrid>
              <a:tr h="520513">
                <a:tc>
                  <a:txBody>
                    <a:bodyPr/>
                    <a:lstStyle/>
                    <a:p>
                      <a:r>
                        <a:rPr lang="ru-RU" sz="2000" dirty="0" smtClean="0">
                          <a:solidFill>
                            <a:schemeClr val="accent6">
                              <a:lumMod val="50000"/>
                            </a:schemeClr>
                          </a:solidFill>
                        </a:rPr>
                        <a:t>Критерии оценивания</a:t>
                      </a:r>
                      <a:endParaRPr lang="ru-RU" sz="2000" dirty="0">
                        <a:solidFill>
                          <a:schemeClr val="accent6">
                            <a:lumMod val="50000"/>
                          </a:schemeClr>
                        </a:solidFill>
                      </a:endParaRPr>
                    </a:p>
                  </a:txBody>
                  <a:tcPr/>
                </a:tc>
                <a:tc>
                  <a:txBody>
                    <a:bodyPr/>
                    <a:lstStyle/>
                    <a:p>
                      <a:r>
                        <a:rPr lang="ru-RU" sz="2000" dirty="0" smtClean="0">
                          <a:solidFill>
                            <a:schemeClr val="accent6">
                              <a:lumMod val="50000"/>
                            </a:schemeClr>
                          </a:solidFill>
                        </a:rPr>
                        <a:t>Показатели оценивания</a:t>
                      </a:r>
                      <a:endParaRPr lang="ru-RU" sz="2000" dirty="0">
                        <a:solidFill>
                          <a:schemeClr val="accent6">
                            <a:lumMod val="50000"/>
                          </a:schemeClr>
                        </a:solidFill>
                      </a:endParaRPr>
                    </a:p>
                  </a:txBody>
                  <a:tcPr/>
                </a:tc>
                <a:extLst>
                  <a:ext uri="{0D108BD9-81ED-4DB2-BD59-A6C34878D82A}">
                    <a16:rowId xmlns:a16="http://schemas.microsoft.com/office/drawing/2014/main" xmlns="" val="10000"/>
                  </a:ext>
                </a:extLst>
              </a:tr>
              <a:tr h="669230">
                <a:tc>
                  <a:txBody>
                    <a:bodyPr/>
                    <a:lstStyle/>
                    <a:p>
                      <a:pPr marL="228600" indent="-228600">
                        <a:buNone/>
                      </a:pPr>
                      <a:r>
                        <a:rPr lang="ru-RU" sz="900" b="1" dirty="0" smtClean="0">
                          <a:solidFill>
                            <a:schemeClr val="accent6">
                              <a:lumMod val="50000"/>
                            </a:schemeClr>
                          </a:solidFill>
                          <a:latin typeface="Arial" pitchFamily="34" charset="0"/>
                          <a:cs typeface="Arial" pitchFamily="34" charset="0"/>
                        </a:rPr>
                        <a:t>1)</a:t>
                      </a:r>
                      <a:r>
                        <a:rPr lang="ru-RU" sz="900" b="1" baseline="0" dirty="0" smtClean="0">
                          <a:solidFill>
                            <a:schemeClr val="accent6">
                              <a:lumMod val="50000"/>
                            </a:schemeClr>
                          </a:solidFill>
                          <a:latin typeface="Arial" pitchFamily="34" charset="0"/>
                          <a:cs typeface="Arial" pitchFamily="34" charset="0"/>
                        </a:rPr>
                        <a:t> Нормативные  правовые документы, регламентирующие деятельность Учреждения по психолого-педагогическому сопровождению детей дошкольного возраста.</a:t>
                      </a:r>
                      <a:endParaRPr lang="ru-RU" sz="900" b="1" dirty="0">
                        <a:solidFill>
                          <a:schemeClr val="accent6">
                            <a:lumMod val="50000"/>
                          </a:schemeClr>
                        </a:solidFill>
                        <a:latin typeface="Arial" pitchFamily="34" charset="0"/>
                        <a:cs typeface="Arial" pitchFamily="34" charset="0"/>
                      </a:endParaRPr>
                    </a:p>
                  </a:txBody>
                  <a:tcPr/>
                </a:tc>
                <a:tc>
                  <a:txBody>
                    <a:bodyPr/>
                    <a:lstStyle/>
                    <a:p>
                      <a:pPr marL="228600" marR="0" indent="-22860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latin typeface="Arial" pitchFamily="34" charset="0"/>
                          <a:cs typeface="Arial" pitchFamily="34" charset="0"/>
                        </a:rPr>
                        <a:t> 1)Нормативные </a:t>
                      </a:r>
                      <a:r>
                        <a:rPr lang="ru-RU" sz="900" b="1" baseline="0" dirty="0" smtClean="0">
                          <a:solidFill>
                            <a:schemeClr val="accent6">
                              <a:lumMod val="50000"/>
                            </a:schemeClr>
                          </a:solidFill>
                          <a:latin typeface="Arial" pitchFamily="34" charset="0"/>
                          <a:cs typeface="Arial" pitchFamily="34" charset="0"/>
                        </a:rPr>
                        <a:t> правовые документы различного уровня, Локальные акты Учреждения.</a:t>
                      </a:r>
                      <a:endParaRPr lang="ru-RU" sz="900" b="1" dirty="0">
                        <a:solidFill>
                          <a:schemeClr val="accent6">
                            <a:lumMod val="50000"/>
                          </a:schemeClr>
                        </a:solidFill>
                        <a:latin typeface="Arial" pitchFamily="34" charset="0"/>
                        <a:cs typeface="Arial" pitchFamily="34" charset="0"/>
                      </a:endParaRPr>
                    </a:p>
                  </a:txBody>
                  <a:tcPr/>
                </a:tc>
                <a:extLst>
                  <a:ext uri="{0D108BD9-81ED-4DB2-BD59-A6C34878D82A}">
                    <a16:rowId xmlns:a16="http://schemas.microsoft.com/office/drawing/2014/main" xmlns="" val="10001"/>
                  </a:ext>
                </a:extLst>
              </a:tr>
              <a:tr h="1325053">
                <a:tc>
                  <a:txBody>
                    <a:bodyPr/>
                    <a:lstStyle/>
                    <a:p>
                      <a:r>
                        <a:rPr lang="ru-RU" sz="900" b="1" dirty="0" smtClean="0">
                          <a:solidFill>
                            <a:schemeClr val="accent6">
                              <a:lumMod val="50000"/>
                            </a:schemeClr>
                          </a:solidFill>
                          <a:latin typeface="Arial" pitchFamily="34" charset="0"/>
                          <a:cs typeface="Arial" pitchFamily="34" charset="0"/>
                        </a:rPr>
                        <a:t>2) Укомплектованность специалистами, имеющими специальное профильное образование и осуществляющими психолого-педагогическое сопровождение детей в Учреждении</a:t>
                      </a:r>
                      <a:endParaRPr lang="ru-RU" sz="900" b="1" dirty="0">
                        <a:solidFill>
                          <a:schemeClr val="accent6">
                            <a:lumMod val="50000"/>
                          </a:schemeClr>
                        </a:solidFill>
                        <a:latin typeface="Arial" pitchFamily="34" charset="0"/>
                        <a:cs typeface="Arial" pitchFamily="34" charset="0"/>
                      </a:endParaRPr>
                    </a:p>
                  </a:txBody>
                  <a:tcPr/>
                </a:tc>
                <a:tc>
                  <a:txBody>
                    <a:bodyPr/>
                    <a:lstStyle/>
                    <a:p>
                      <a:pPr marL="228600" marR="0" indent="-22860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latin typeface="Arial" pitchFamily="34" charset="0"/>
                          <a:cs typeface="Arial" pitchFamily="34" charset="0"/>
                        </a:rPr>
                        <a:t>2)Наличие педагога-психолога.</a:t>
                      </a:r>
                    </a:p>
                    <a:p>
                      <a:pPr marL="228600" marR="0" indent="-22860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latin typeface="Arial" pitchFamily="34" charset="0"/>
                          <a:cs typeface="Arial" pitchFamily="34" charset="0"/>
                        </a:rPr>
                        <a:t>Наличие учителя-логопеда.</a:t>
                      </a:r>
                    </a:p>
                    <a:p>
                      <a:pPr marL="228600" marR="0" indent="-22860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latin typeface="Arial" pitchFamily="34" charset="0"/>
                          <a:cs typeface="Arial" pitchFamily="34" charset="0"/>
                        </a:rPr>
                        <a:t>Наличие музыкального руководителя.</a:t>
                      </a:r>
                    </a:p>
                    <a:p>
                      <a:pPr marL="228600" marR="0" indent="-22860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latin typeface="Arial" pitchFamily="34" charset="0"/>
                          <a:cs typeface="Arial" pitchFamily="34" charset="0"/>
                        </a:rPr>
                        <a:t>Наличие инструктора по физическому воспитанию.</a:t>
                      </a:r>
                    </a:p>
                    <a:p>
                      <a:pPr marL="228600" marR="0" indent="-22860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latin typeface="Arial" pitchFamily="34" charset="0"/>
                          <a:cs typeface="Arial" pitchFamily="34" charset="0"/>
                        </a:rPr>
                        <a:t>Наличие воспитателя для детей с ОВЗ.</a:t>
                      </a:r>
                    </a:p>
                    <a:p>
                      <a:pPr marL="228600" marR="0" indent="-22860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latin typeface="Arial" pitchFamily="34" charset="0"/>
                          <a:cs typeface="Arial" pitchFamily="34" charset="0"/>
                        </a:rPr>
                        <a:t>Наличие педагогов дополнительного образования.</a:t>
                      </a:r>
                    </a:p>
                    <a:p>
                      <a:pPr marL="228600" marR="0" indent="-228600" algn="l" defTabSz="914400" rtl="0" eaLnBrk="1" fontAlgn="auto" latinLnBrk="0" hangingPunct="1">
                        <a:lnSpc>
                          <a:spcPct val="100000"/>
                        </a:lnSpc>
                        <a:spcBef>
                          <a:spcPts val="0"/>
                        </a:spcBef>
                        <a:spcAft>
                          <a:spcPts val="0"/>
                        </a:spcAft>
                        <a:buClrTx/>
                        <a:buSzTx/>
                        <a:buFontTx/>
                        <a:buNone/>
                        <a:tabLst/>
                        <a:defRPr/>
                      </a:pPr>
                      <a:endParaRPr lang="ru-RU" sz="900" b="1" dirty="0" smtClean="0">
                        <a:solidFill>
                          <a:schemeClr val="accent6">
                            <a:lumMod val="50000"/>
                          </a:schemeClr>
                        </a:solidFill>
                        <a:latin typeface="Arial" pitchFamily="34" charset="0"/>
                        <a:cs typeface="Arial" pitchFamily="34" charset="0"/>
                      </a:endParaRPr>
                    </a:p>
                    <a:p>
                      <a:pPr marL="228600" marR="0" indent="-228600" algn="l" defTabSz="914400" rtl="0" eaLnBrk="1" fontAlgn="auto" latinLnBrk="0" hangingPunct="1">
                        <a:lnSpc>
                          <a:spcPct val="100000"/>
                        </a:lnSpc>
                        <a:spcBef>
                          <a:spcPts val="0"/>
                        </a:spcBef>
                        <a:spcAft>
                          <a:spcPts val="0"/>
                        </a:spcAft>
                        <a:buClrTx/>
                        <a:buSzTx/>
                        <a:buFontTx/>
                        <a:buNone/>
                        <a:tabLst/>
                        <a:defRPr/>
                      </a:pPr>
                      <a:endParaRPr lang="ru-RU" sz="900" b="1" dirty="0">
                        <a:solidFill>
                          <a:schemeClr val="accent6">
                            <a:lumMod val="50000"/>
                          </a:schemeClr>
                        </a:solidFill>
                        <a:latin typeface="Arial" pitchFamily="34" charset="0"/>
                        <a:cs typeface="Arial" pitchFamily="34" charset="0"/>
                      </a:endParaRPr>
                    </a:p>
                  </a:txBody>
                  <a:tcPr/>
                </a:tc>
                <a:extLst>
                  <a:ext uri="{0D108BD9-81ED-4DB2-BD59-A6C34878D82A}">
                    <a16:rowId xmlns:a16="http://schemas.microsoft.com/office/drawing/2014/main" xmlns="" val="10002"/>
                  </a:ext>
                </a:extLst>
              </a:tr>
              <a:tr h="10192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latin typeface="Arial" pitchFamily="34" charset="0"/>
                          <a:cs typeface="Arial" pitchFamily="34" charset="0"/>
                        </a:rPr>
                        <a:t>3). Планирование образовательного процесса, организация совместной жизнедеятельности в условиях общего образования.</a:t>
                      </a:r>
                    </a:p>
                    <a:p>
                      <a:endParaRPr lang="ru-RU" sz="900" b="1" dirty="0">
                        <a:solidFill>
                          <a:schemeClr val="accent6">
                            <a:lumMod val="50000"/>
                          </a:schemeClr>
                        </a:solidFill>
                        <a:latin typeface="Arial" pitchFamily="34" charset="0"/>
                        <a:cs typeface="Arial" pitchFamily="34" charset="0"/>
                      </a:endParaRPr>
                    </a:p>
                  </a:txBody>
                  <a:tcPr/>
                </a:tc>
                <a:tc>
                  <a:txBody>
                    <a:bodyPr/>
                    <a:lstStyle/>
                    <a:p>
                      <a:pPr marL="228600" marR="0" indent="-22860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latin typeface="Arial" pitchFamily="34" charset="0"/>
                          <a:cs typeface="Arial" pitchFamily="34" charset="0"/>
                        </a:rPr>
                        <a:t>3)Наличие в Учреждении АОП ДО, рабочих</a:t>
                      </a:r>
                      <a:r>
                        <a:rPr lang="ru-RU" sz="900" b="1" baseline="0" dirty="0" smtClean="0">
                          <a:solidFill>
                            <a:schemeClr val="accent6">
                              <a:lumMod val="50000"/>
                            </a:schemeClr>
                          </a:solidFill>
                          <a:latin typeface="Arial" pitchFamily="34" charset="0"/>
                          <a:cs typeface="Arial" pitchFamily="34" charset="0"/>
                        </a:rPr>
                        <a:t> программ  педагогов и специалистов</a:t>
                      </a:r>
                      <a:endParaRPr lang="ru-RU" sz="900" b="1" dirty="0" smtClean="0">
                        <a:solidFill>
                          <a:schemeClr val="accent6">
                            <a:lumMod val="50000"/>
                          </a:schemeClr>
                        </a:solidFill>
                        <a:latin typeface="Arial" pitchFamily="34" charset="0"/>
                        <a:cs typeface="Arial" pitchFamily="34" charset="0"/>
                      </a:endParaRPr>
                    </a:p>
                    <a:p>
                      <a:pPr marL="228600" indent="-228600">
                        <a:buNone/>
                      </a:pPr>
                      <a:r>
                        <a:rPr lang="ru-RU" sz="900" b="1" dirty="0" smtClean="0">
                          <a:solidFill>
                            <a:schemeClr val="accent6">
                              <a:lumMod val="50000"/>
                            </a:schemeClr>
                          </a:solidFill>
                          <a:latin typeface="Arial" pitchFamily="34" charset="0"/>
                          <a:cs typeface="Arial" pitchFamily="34" charset="0"/>
                        </a:rPr>
                        <a:t>Учреждение осуществляет организацию обучения детей с ОВЗ в условиях инклюзивного </a:t>
                      </a:r>
                      <a:r>
                        <a:rPr lang="ru-RU" sz="900" b="1" baseline="0" dirty="0" smtClean="0">
                          <a:solidFill>
                            <a:schemeClr val="accent6">
                              <a:lumMod val="50000"/>
                            </a:schemeClr>
                          </a:solidFill>
                          <a:latin typeface="Arial" pitchFamily="34" charset="0"/>
                          <a:cs typeface="Arial" pitchFamily="34" charset="0"/>
                        </a:rPr>
                        <a:t> </a:t>
                      </a:r>
                      <a:r>
                        <a:rPr lang="ru-RU" sz="900" b="1" dirty="0" smtClean="0">
                          <a:solidFill>
                            <a:schemeClr val="accent6">
                              <a:lumMod val="50000"/>
                            </a:schemeClr>
                          </a:solidFill>
                          <a:latin typeface="Arial" pitchFamily="34" charset="0"/>
                          <a:cs typeface="Arial" pitchFamily="34" charset="0"/>
                        </a:rPr>
                        <a:t>образования.</a:t>
                      </a:r>
                    </a:p>
                    <a:p>
                      <a:pPr marL="228600" indent="-228600">
                        <a:buNone/>
                      </a:pPr>
                      <a:r>
                        <a:rPr lang="ru-RU" sz="900" b="1" dirty="0" smtClean="0">
                          <a:solidFill>
                            <a:schemeClr val="accent6">
                              <a:lumMod val="50000"/>
                            </a:schemeClr>
                          </a:solidFill>
                          <a:latin typeface="Arial" pitchFamily="34" charset="0"/>
                          <a:cs typeface="Arial" pitchFamily="34" charset="0"/>
                        </a:rPr>
                        <a:t> </a:t>
                      </a:r>
                    </a:p>
                    <a:p>
                      <a:endParaRPr lang="ru-RU" sz="900" b="1" dirty="0">
                        <a:solidFill>
                          <a:schemeClr val="accent6">
                            <a:lumMod val="50000"/>
                          </a:schemeClr>
                        </a:solidFill>
                        <a:latin typeface="Arial" pitchFamily="34" charset="0"/>
                        <a:cs typeface="Arial" pitchFamily="34" charset="0"/>
                      </a:endParaRPr>
                    </a:p>
                  </a:txBody>
                  <a:tcPr/>
                </a:tc>
                <a:extLst>
                  <a:ext uri="{0D108BD9-81ED-4DB2-BD59-A6C34878D82A}">
                    <a16:rowId xmlns:a16="http://schemas.microsoft.com/office/drawing/2014/main" xmlns="" val="10003"/>
                  </a:ext>
                </a:extLst>
              </a:tr>
              <a:tr h="2395288">
                <a:tc>
                  <a:txBody>
                    <a:bodyPr/>
                    <a:lstStyle/>
                    <a:p>
                      <a:r>
                        <a:rPr lang="ru-RU" sz="900" b="1" dirty="0" smtClean="0">
                          <a:solidFill>
                            <a:schemeClr val="accent6">
                              <a:lumMod val="50000"/>
                            </a:schemeClr>
                          </a:solidFill>
                          <a:latin typeface="Arial" pitchFamily="34" charset="0"/>
                          <a:cs typeface="Arial" pitchFamily="34" charset="0"/>
                        </a:rPr>
                        <a:t>4) Мониторинг образовательного процесса</a:t>
                      </a:r>
                    </a:p>
                    <a:p>
                      <a:endParaRPr lang="ru-RU" sz="900" b="1" dirty="0" smtClean="0">
                        <a:solidFill>
                          <a:schemeClr val="accent6">
                            <a:lumMod val="50000"/>
                          </a:schemeClr>
                        </a:solidFill>
                        <a:latin typeface="Arial" pitchFamily="34" charset="0"/>
                        <a:cs typeface="Arial" pitchFamily="34" charset="0"/>
                      </a:endParaRPr>
                    </a:p>
                    <a:p>
                      <a:endParaRPr lang="ru-RU" sz="900" b="1" dirty="0" smtClean="0">
                        <a:solidFill>
                          <a:schemeClr val="accent6">
                            <a:lumMod val="50000"/>
                          </a:schemeClr>
                        </a:solidFill>
                        <a:latin typeface="Arial" pitchFamily="34" charset="0"/>
                        <a:cs typeface="Arial" pitchFamily="34" charset="0"/>
                      </a:endParaRPr>
                    </a:p>
                    <a:p>
                      <a:endParaRPr lang="ru-RU" sz="900" b="1" dirty="0" smtClean="0">
                        <a:solidFill>
                          <a:schemeClr val="accent6">
                            <a:lumMod val="50000"/>
                          </a:schemeClr>
                        </a:solidFill>
                        <a:latin typeface="Arial" pitchFamily="34" charset="0"/>
                        <a:cs typeface="Arial" pitchFamily="34" charset="0"/>
                      </a:endParaRPr>
                    </a:p>
                    <a:p>
                      <a:r>
                        <a:rPr lang="ru-RU" sz="900" b="1" dirty="0" smtClean="0">
                          <a:solidFill>
                            <a:schemeClr val="accent6">
                              <a:lumMod val="50000"/>
                            </a:schemeClr>
                          </a:solidFill>
                          <a:latin typeface="Arial" pitchFamily="34" charset="0"/>
                          <a:cs typeface="Arial" pitchFamily="34" charset="0"/>
                        </a:rPr>
                        <a:t>5) Психолого-педагогическое</a:t>
                      </a:r>
                      <a:r>
                        <a:rPr lang="ru-RU" sz="900" b="1" baseline="0" dirty="0" smtClean="0">
                          <a:solidFill>
                            <a:schemeClr val="accent6">
                              <a:lumMod val="50000"/>
                            </a:schemeClr>
                          </a:solidFill>
                          <a:latin typeface="Arial" pitchFamily="34" charset="0"/>
                          <a:cs typeface="Arial" pitchFamily="34" charset="0"/>
                        </a:rPr>
                        <a:t> сопровождение семьи.</a:t>
                      </a:r>
                    </a:p>
                    <a:p>
                      <a:endParaRPr lang="ru-RU" sz="900" b="1" baseline="0" dirty="0" smtClean="0">
                        <a:solidFill>
                          <a:schemeClr val="accent6">
                            <a:lumMod val="50000"/>
                          </a:schemeClr>
                        </a:solidFill>
                        <a:latin typeface="Arial" pitchFamily="34" charset="0"/>
                        <a:cs typeface="Arial" pitchFamily="34" charset="0"/>
                      </a:endParaRPr>
                    </a:p>
                    <a:p>
                      <a:endParaRPr lang="ru-RU" sz="900" b="1" baseline="0" dirty="0" smtClean="0">
                        <a:solidFill>
                          <a:schemeClr val="accent6">
                            <a:lumMod val="50000"/>
                          </a:schemeClr>
                        </a:solidFill>
                        <a:latin typeface="Arial" pitchFamily="34" charset="0"/>
                        <a:cs typeface="Arial" pitchFamily="34" charset="0"/>
                      </a:endParaRPr>
                    </a:p>
                    <a:p>
                      <a:endParaRPr lang="ru-RU" sz="900" b="1" baseline="0" dirty="0" smtClean="0">
                        <a:solidFill>
                          <a:schemeClr val="accent6">
                            <a:lumMod val="50000"/>
                          </a:schemeClr>
                        </a:solidFill>
                        <a:latin typeface="Arial" pitchFamily="34" charset="0"/>
                        <a:cs typeface="Arial" pitchFamily="34" charset="0"/>
                      </a:endParaRPr>
                    </a:p>
                    <a:p>
                      <a:r>
                        <a:rPr lang="ru-RU" sz="900" b="1" baseline="0" dirty="0" smtClean="0">
                          <a:solidFill>
                            <a:schemeClr val="accent6">
                              <a:lumMod val="50000"/>
                            </a:schemeClr>
                          </a:solidFill>
                          <a:latin typeface="Arial" pitchFamily="34" charset="0"/>
                          <a:cs typeface="Arial" pitchFamily="34" charset="0"/>
                        </a:rPr>
                        <a:t> </a:t>
                      </a:r>
                    </a:p>
                    <a:p>
                      <a:endParaRPr lang="ru-RU" sz="900" b="1" baseline="0" dirty="0" smtClean="0">
                        <a:solidFill>
                          <a:schemeClr val="accent6">
                            <a:lumMod val="50000"/>
                          </a:schemeClr>
                        </a:solidFill>
                        <a:latin typeface="Arial" pitchFamily="34" charset="0"/>
                        <a:cs typeface="Arial" pitchFamily="34" charset="0"/>
                      </a:endParaRPr>
                    </a:p>
                    <a:p>
                      <a:endParaRPr lang="ru-RU" sz="900" b="1" baseline="0" dirty="0" smtClean="0">
                        <a:solidFill>
                          <a:schemeClr val="accent6">
                            <a:lumMod val="50000"/>
                          </a:schemeClr>
                        </a:solidFill>
                        <a:latin typeface="Arial" pitchFamily="34" charset="0"/>
                        <a:cs typeface="Arial" pitchFamily="34" charset="0"/>
                      </a:endParaRPr>
                    </a:p>
                    <a:p>
                      <a:r>
                        <a:rPr lang="ru-RU" sz="900" b="1" baseline="0" dirty="0" smtClean="0">
                          <a:solidFill>
                            <a:schemeClr val="accent6">
                              <a:lumMod val="50000"/>
                            </a:schemeClr>
                          </a:solidFill>
                          <a:latin typeface="Arial" pitchFamily="34" charset="0"/>
                          <a:cs typeface="Arial" pitchFamily="34" charset="0"/>
                        </a:rPr>
                        <a:t>6) </a:t>
                      </a:r>
                      <a:r>
                        <a:rPr lang="ru-RU" sz="900" b="1" dirty="0" smtClean="0">
                          <a:solidFill>
                            <a:schemeClr val="accent6">
                              <a:lumMod val="50000"/>
                            </a:schemeClr>
                          </a:solidFill>
                          <a:latin typeface="Arial" pitchFamily="34" charset="0"/>
                          <a:cs typeface="Arial" pitchFamily="34" charset="0"/>
                        </a:rPr>
                        <a:t>Педагогическая</a:t>
                      </a:r>
                      <a:r>
                        <a:rPr lang="ru-RU" sz="900" b="1" baseline="0" dirty="0" smtClean="0">
                          <a:solidFill>
                            <a:schemeClr val="accent6">
                              <a:lumMod val="50000"/>
                            </a:schemeClr>
                          </a:solidFill>
                          <a:latin typeface="Arial" pitchFamily="34" charset="0"/>
                          <a:cs typeface="Arial" pitchFamily="34" charset="0"/>
                        </a:rPr>
                        <a:t> диагностика индивидуальных особенностей развития каждого ребенка – реализация программ индивидуальных и групповых занятий с детьми для выравнивания стартовых возможностей детей с ОВЗ при поступлении в школу.</a:t>
                      </a:r>
                      <a:endParaRPr lang="ru-RU" sz="900" b="1" dirty="0">
                        <a:solidFill>
                          <a:schemeClr val="accent6">
                            <a:lumMod val="50000"/>
                          </a:schemeClr>
                        </a:solidFill>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latin typeface="Arial" pitchFamily="34" charset="0"/>
                          <a:cs typeface="Arial" pitchFamily="34" charset="0"/>
                        </a:rPr>
                        <a:t>4)Показатели </a:t>
                      </a:r>
                      <a:r>
                        <a:rPr lang="ru-RU" sz="900" b="1" dirty="0" err="1" smtClean="0">
                          <a:solidFill>
                            <a:schemeClr val="accent6">
                              <a:lumMod val="50000"/>
                            </a:schemeClr>
                          </a:solidFill>
                          <a:latin typeface="Arial" pitchFamily="34" charset="0"/>
                          <a:cs typeface="Arial" pitchFamily="34" charset="0"/>
                        </a:rPr>
                        <a:t>самообследования</a:t>
                      </a:r>
                      <a:r>
                        <a:rPr lang="ru-RU" sz="900" b="1" dirty="0" smtClean="0">
                          <a:solidFill>
                            <a:schemeClr val="accent6">
                              <a:lumMod val="50000"/>
                            </a:schemeClr>
                          </a:solidFill>
                          <a:latin typeface="Arial" pitchFamily="34" charset="0"/>
                          <a:cs typeface="Arial" pitchFamily="34" charset="0"/>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900" b="1" dirty="0" smtClean="0">
                        <a:solidFill>
                          <a:schemeClr val="accent6">
                            <a:lumMod val="50000"/>
                          </a:schemeClr>
                        </a:solidFill>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sz="900" b="1" dirty="0" smtClean="0">
                        <a:solidFill>
                          <a:schemeClr val="accent6">
                            <a:lumMod val="50000"/>
                          </a:schemeClr>
                        </a:solidFill>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sz="900" b="1" dirty="0" smtClean="0">
                        <a:solidFill>
                          <a:schemeClr val="accent6">
                            <a:lumMod val="50000"/>
                          </a:schemeClr>
                        </a:solidFill>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latin typeface="Arial" pitchFamily="34" charset="0"/>
                          <a:cs typeface="Arial" pitchFamily="34" charset="0"/>
                        </a:rPr>
                        <a:t>5)Наличие действующих Семейных клубов,</a:t>
                      </a:r>
                      <a:r>
                        <a:rPr lang="ru-RU" sz="900" b="1" baseline="0" dirty="0" smtClean="0">
                          <a:solidFill>
                            <a:schemeClr val="accent6">
                              <a:lumMod val="50000"/>
                            </a:schemeClr>
                          </a:solidFill>
                          <a:latin typeface="Arial" pitchFamily="34" charset="0"/>
                          <a:cs typeface="Arial" pitchFamily="34" charset="0"/>
                        </a:rPr>
                        <a:t> Консультативных центров; Центров поддержки семьи, оказавшейся в трудной жизненной ситуации ; </a:t>
                      </a:r>
                      <a:r>
                        <a:rPr lang="ru-RU" sz="900" b="1" baseline="0" dirty="0" err="1" smtClean="0">
                          <a:solidFill>
                            <a:schemeClr val="accent6">
                              <a:lumMod val="50000"/>
                            </a:schemeClr>
                          </a:solidFill>
                          <a:latin typeface="Arial" pitchFamily="34" charset="0"/>
                          <a:cs typeface="Arial" pitchFamily="34" charset="0"/>
                        </a:rPr>
                        <a:t>ППк</a:t>
                      </a:r>
                      <a:r>
                        <a:rPr lang="ru-RU" sz="900" b="1" baseline="0" dirty="0" smtClean="0">
                          <a:solidFill>
                            <a:schemeClr val="accent6">
                              <a:lumMod val="50000"/>
                            </a:schemeClr>
                          </a:solidFill>
                          <a:latin typeface="Arial" pitchFamily="34" charset="0"/>
                          <a:cs typeface="Arial" pitchFamily="34" charset="0"/>
                        </a:rPr>
                        <a:t> </a:t>
                      </a:r>
                      <a:r>
                        <a:rPr lang="ru-RU" sz="900" b="1" baseline="0" dirty="0" smtClean="0">
                          <a:solidFill>
                            <a:schemeClr val="accent6">
                              <a:lumMod val="50000"/>
                            </a:schemeClr>
                          </a:solidFill>
                          <a:latin typeface="Arial" pitchFamily="34" charset="0"/>
                          <a:cs typeface="Arial" pitchFamily="34" charset="0"/>
                        </a:rPr>
                        <a:t>Учреждения и т.д.</a:t>
                      </a:r>
                    </a:p>
                    <a:p>
                      <a:pPr marL="0" marR="0" indent="0" algn="l" defTabSz="914400" rtl="0" eaLnBrk="1" fontAlgn="auto" latinLnBrk="0" hangingPunct="1">
                        <a:lnSpc>
                          <a:spcPct val="100000"/>
                        </a:lnSpc>
                        <a:spcBef>
                          <a:spcPts val="0"/>
                        </a:spcBef>
                        <a:spcAft>
                          <a:spcPts val="0"/>
                        </a:spcAft>
                        <a:buClrTx/>
                        <a:buSzTx/>
                        <a:buFontTx/>
                        <a:buNone/>
                        <a:tabLst/>
                        <a:defRPr/>
                      </a:pPr>
                      <a:r>
                        <a:rPr lang="ru-RU" sz="900" b="1" baseline="0" dirty="0" smtClean="0">
                          <a:solidFill>
                            <a:schemeClr val="accent6">
                              <a:lumMod val="50000"/>
                            </a:schemeClr>
                          </a:solidFill>
                          <a:latin typeface="Arial" pitchFamily="34" charset="0"/>
                          <a:cs typeface="Arial" pitchFamily="34" charset="0"/>
                        </a:rPr>
                        <a:t>Взаимодействие с семьей, консультирование ,ответы на вопросы и т.д. через официальный сайт Учреждения.</a:t>
                      </a:r>
                      <a:endParaRPr lang="ru-RU" sz="900" b="1" dirty="0" smtClean="0">
                        <a:solidFill>
                          <a:schemeClr val="accent6">
                            <a:lumMod val="50000"/>
                          </a:schemeClr>
                        </a:solidFill>
                        <a:latin typeface="Arial" pitchFamily="34" charset="0"/>
                        <a:cs typeface="Arial" pitchFamily="34" charset="0"/>
                      </a:endParaRPr>
                    </a:p>
                    <a:p>
                      <a:endParaRPr lang="ru-RU" sz="900" b="1" dirty="0" smtClean="0">
                        <a:solidFill>
                          <a:schemeClr val="accent6">
                            <a:lumMod val="50000"/>
                          </a:schemeClr>
                        </a:solidFill>
                        <a:latin typeface="Arial" pitchFamily="34" charset="0"/>
                        <a:cs typeface="Arial" pitchFamily="34" charset="0"/>
                      </a:endParaRPr>
                    </a:p>
                    <a:p>
                      <a:endParaRPr lang="ru-RU" sz="900" b="1" dirty="0" smtClean="0">
                        <a:solidFill>
                          <a:schemeClr val="accent6">
                            <a:lumMod val="50000"/>
                          </a:schemeClr>
                        </a:solidFill>
                        <a:latin typeface="Arial" pitchFamily="34" charset="0"/>
                        <a:cs typeface="Arial" pitchFamily="34" charset="0"/>
                      </a:endParaRPr>
                    </a:p>
                    <a:p>
                      <a:r>
                        <a:rPr lang="ru-RU" sz="900" b="1" dirty="0" smtClean="0">
                          <a:solidFill>
                            <a:schemeClr val="accent6">
                              <a:lumMod val="50000"/>
                            </a:schemeClr>
                          </a:solidFill>
                          <a:latin typeface="Arial" pitchFamily="34" charset="0"/>
                          <a:cs typeface="Arial" pitchFamily="34" charset="0"/>
                        </a:rPr>
                        <a:t>6)Индивидуализация</a:t>
                      </a:r>
                      <a:r>
                        <a:rPr lang="ru-RU" sz="900" b="1" baseline="0" dirty="0" smtClean="0">
                          <a:solidFill>
                            <a:schemeClr val="accent6">
                              <a:lumMod val="50000"/>
                            </a:schemeClr>
                          </a:solidFill>
                          <a:latin typeface="Arial" pitchFamily="34" charset="0"/>
                          <a:cs typeface="Arial" pitchFamily="34" charset="0"/>
                        </a:rPr>
                        <a:t> образовательного процесса – наличие </a:t>
                      </a:r>
                      <a:r>
                        <a:rPr lang="ru-RU" sz="900" b="1" dirty="0" smtClean="0">
                          <a:solidFill>
                            <a:schemeClr val="accent6">
                              <a:lumMod val="50000"/>
                            </a:schemeClr>
                          </a:solidFill>
                          <a:latin typeface="Arial" pitchFamily="34" charset="0"/>
                          <a:cs typeface="Arial" pitchFamily="34" charset="0"/>
                        </a:rPr>
                        <a:t>ИОМ</a:t>
                      </a:r>
                      <a:r>
                        <a:rPr lang="ru-RU" sz="900" b="1" baseline="0" dirty="0" smtClean="0">
                          <a:solidFill>
                            <a:schemeClr val="accent6">
                              <a:lumMod val="50000"/>
                            </a:schemeClr>
                          </a:solidFill>
                          <a:latin typeface="Arial" pitchFamily="34" charset="0"/>
                          <a:cs typeface="Arial" pitchFamily="34" charset="0"/>
                        </a:rPr>
                        <a:t> в работе с детьми.</a:t>
                      </a:r>
                    </a:p>
                    <a:p>
                      <a:r>
                        <a:rPr lang="ru-RU" sz="900" b="1" baseline="0" dirty="0" smtClean="0">
                          <a:solidFill>
                            <a:schemeClr val="accent6">
                              <a:lumMod val="50000"/>
                            </a:schemeClr>
                          </a:solidFill>
                          <a:latin typeface="Arial" pitchFamily="34" charset="0"/>
                          <a:cs typeface="Arial" pitchFamily="34" charset="0"/>
                        </a:rPr>
                        <a:t>Наличие ИПР ребенка-инвалида( при необходимости)</a:t>
                      </a:r>
                      <a:endParaRPr lang="ru-RU" sz="900" b="1" dirty="0">
                        <a:solidFill>
                          <a:schemeClr val="accent6">
                            <a:lumMod val="50000"/>
                          </a:schemeClr>
                        </a:solidFill>
                        <a:latin typeface="Arial" pitchFamily="34" charset="0"/>
                        <a:cs typeface="Arial" pitchFamily="34" charset="0"/>
                      </a:endParaRPr>
                    </a:p>
                  </a:txBody>
                  <a:tcPr/>
                </a:tc>
                <a:extLst>
                  <a:ext uri="{0D108BD9-81ED-4DB2-BD59-A6C34878D82A}">
                    <a16:rowId xmlns:a16="http://schemas.microsoft.com/office/drawing/2014/main" xmlns="" val="10004"/>
                  </a:ext>
                </a:extLst>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dmin\Desktop\fon-dlya-prezentacii-bloknot-0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1142976" y="428605"/>
            <a:ext cx="7358114" cy="923330"/>
          </a:xfrm>
          <a:prstGeom prst="rect">
            <a:avLst/>
          </a:prstGeom>
        </p:spPr>
        <p:txBody>
          <a:bodyPr wrap="square">
            <a:spAutoFit/>
          </a:bodyPr>
          <a:lstStyle/>
          <a:p>
            <a:endParaRPr lang="ru-RU" dirty="0" smtClean="0"/>
          </a:p>
          <a:p>
            <a:endParaRPr lang="ru-RU" dirty="0" smtClean="0"/>
          </a:p>
          <a:p>
            <a:endParaRPr lang="ru-RU" dirty="0" smtClean="0"/>
          </a:p>
        </p:txBody>
      </p:sp>
      <p:sp>
        <p:nvSpPr>
          <p:cNvPr id="4" name="TextBox 3"/>
          <p:cNvSpPr txBox="1"/>
          <p:nvPr/>
        </p:nvSpPr>
        <p:spPr>
          <a:xfrm>
            <a:off x="0" y="0"/>
            <a:ext cx="9144000" cy="400110"/>
          </a:xfrm>
          <a:prstGeom prst="rect">
            <a:avLst/>
          </a:prstGeom>
          <a:noFill/>
        </p:spPr>
        <p:txBody>
          <a:bodyPr wrap="square" rtlCol="0">
            <a:spAutoFit/>
          </a:bodyPr>
          <a:lstStyle/>
          <a:p>
            <a:pPr algn="ctr"/>
            <a:r>
              <a:rPr lang="ru-RU" sz="20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Оценка качества условий реализации ООП ДО (РППС)</a:t>
            </a:r>
            <a:endParaRPr lang="ru-RU" sz="2000" b="1" dirty="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6" name="Таблица 5"/>
          <p:cNvGraphicFramePr>
            <a:graphicFrameLocks noGrp="1"/>
          </p:cNvGraphicFramePr>
          <p:nvPr/>
        </p:nvGraphicFramePr>
        <p:xfrm>
          <a:off x="857224" y="500042"/>
          <a:ext cx="7786742" cy="5516880"/>
        </p:xfrm>
        <a:graphic>
          <a:graphicData uri="http://schemas.openxmlformats.org/drawingml/2006/table">
            <a:tbl>
              <a:tblPr firstRow="1" bandRow="1">
                <a:tableStyleId>{5C22544A-7EE6-4342-B048-85BDC9FD1C3A}</a:tableStyleId>
              </a:tblPr>
              <a:tblGrid>
                <a:gridCol w="3286148">
                  <a:extLst>
                    <a:ext uri="{9D8B030D-6E8A-4147-A177-3AD203B41FA5}">
                      <a16:colId xmlns:a16="http://schemas.microsoft.com/office/drawing/2014/main" xmlns="" val="20000"/>
                    </a:ext>
                  </a:extLst>
                </a:gridCol>
                <a:gridCol w="4500594">
                  <a:extLst>
                    <a:ext uri="{9D8B030D-6E8A-4147-A177-3AD203B41FA5}">
                      <a16:colId xmlns:a16="http://schemas.microsoft.com/office/drawing/2014/main" xmlns="" val="20001"/>
                    </a:ext>
                  </a:extLst>
                </a:gridCol>
              </a:tblGrid>
              <a:tr h="357190">
                <a:tc>
                  <a:txBody>
                    <a:bodyPr/>
                    <a:lstStyle/>
                    <a:p>
                      <a:r>
                        <a:rPr lang="ru-RU" sz="1800" b="1" dirty="0" smtClean="0">
                          <a:solidFill>
                            <a:schemeClr val="accent6">
                              <a:lumMod val="50000"/>
                            </a:schemeClr>
                          </a:solidFill>
                          <a:latin typeface="+mj-lt"/>
                        </a:rPr>
                        <a:t>Критерии оценивания</a:t>
                      </a:r>
                      <a:endParaRPr lang="ru-RU" sz="1800" b="1" dirty="0">
                        <a:solidFill>
                          <a:schemeClr val="accent6">
                            <a:lumMod val="50000"/>
                          </a:schemeClr>
                        </a:solidFill>
                        <a:latin typeface="+mj-lt"/>
                      </a:endParaRPr>
                    </a:p>
                  </a:txBody>
                  <a:tcPr/>
                </a:tc>
                <a:tc>
                  <a:txBody>
                    <a:bodyPr/>
                    <a:lstStyle/>
                    <a:p>
                      <a:r>
                        <a:rPr lang="ru-RU" sz="1800" b="1" dirty="0" smtClean="0">
                          <a:solidFill>
                            <a:schemeClr val="accent6">
                              <a:lumMod val="50000"/>
                            </a:schemeClr>
                          </a:solidFill>
                          <a:latin typeface="+mj-lt"/>
                        </a:rPr>
                        <a:t>Показатели оценивания</a:t>
                      </a:r>
                      <a:endParaRPr lang="ru-RU" sz="1800" b="1" dirty="0">
                        <a:solidFill>
                          <a:schemeClr val="accent6">
                            <a:lumMod val="50000"/>
                          </a:schemeClr>
                        </a:solidFill>
                        <a:latin typeface="+mj-lt"/>
                      </a:endParaRPr>
                    </a:p>
                  </a:txBody>
                  <a:tcPr/>
                </a:tc>
                <a:extLst>
                  <a:ext uri="{0D108BD9-81ED-4DB2-BD59-A6C34878D82A}">
                    <a16:rowId xmlns:a16="http://schemas.microsoft.com/office/drawing/2014/main" xmlns="" val="10000"/>
                  </a:ext>
                </a:extLst>
              </a:tr>
              <a:tr h="515916">
                <a:tc>
                  <a:txBody>
                    <a:bodyPr/>
                    <a:lstStyle/>
                    <a:p>
                      <a:r>
                        <a:rPr lang="ru-RU" sz="1400" b="1" dirty="0" smtClean="0">
                          <a:solidFill>
                            <a:schemeClr val="accent6">
                              <a:lumMod val="50000"/>
                            </a:schemeClr>
                          </a:solidFill>
                          <a:latin typeface="+mj-lt"/>
                          <a:cs typeface="Arial" pitchFamily="34" charset="0"/>
                        </a:rPr>
                        <a:t>1)</a:t>
                      </a:r>
                      <a:r>
                        <a:rPr lang="ru-RU" sz="1400" b="1" baseline="0" dirty="0" smtClean="0">
                          <a:solidFill>
                            <a:schemeClr val="accent6">
                              <a:lumMod val="50000"/>
                            </a:schemeClr>
                          </a:solidFill>
                          <a:latin typeface="+mj-lt"/>
                          <a:cs typeface="Arial" pitchFamily="34" charset="0"/>
                        </a:rPr>
                        <a:t> Соответствие развивающей предметно – пространственной среды(РППС) реализуемым в Учреждении</a:t>
                      </a:r>
                      <a:r>
                        <a:rPr lang="ru-RU" sz="1400" b="1" dirty="0" smtClean="0">
                          <a:solidFill>
                            <a:schemeClr val="accent6">
                              <a:lumMod val="50000"/>
                            </a:schemeClr>
                          </a:solidFill>
                          <a:latin typeface="+mj-lt"/>
                          <a:cs typeface="Arial" pitchFamily="34" charset="0"/>
                        </a:rPr>
                        <a:t> ООП ДО.</a:t>
                      </a:r>
                      <a:endParaRPr lang="ru-RU" sz="1400" b="1" dirty="0">
                        <a:solidFill>
                          <a:schemeClr val="accent6">
                            <a:lumMod val="50000"/>
                          </a:schemeClr>
                        </a:solidFill>
                        <a:latin typeface="+mj-lt"/>
                        <a:cs typeface="Arial" pitchFamily="34" charset="0"/>
                      </a:endParaRPr>
                    </a:p>
                  </a:txBody>
                  <a:tcPr/>
                </a:tc>
                <a:tc>
                  <a:txBody>
                    <a:bodyPr/>
                    <a:lstStyle/>
                    <a:p>
                      <a:r>
                        <a:rPr lang="ru-RU" sz="1400" b="1" dirty="0" smtClean="0">
                          <a:solidFill>
                            <a:schemeClr val="accent6">
                              <a:lumMod val="50000"/>
                            </a:schemeClr>
                          </a:solidFill>
                          <a:latin typeface="+mj-lt"/>
                          <a:cs typeface="Arial" pitchFamily="34" charset="0"/>
                        </a:rPr>
                        <a:t>1)Степень соответствия РППС реализуемым</a:t>
                      </a:r>
                      <a:r>
                        <a:rPr lang="ru-RU" sz="1400" b="1" baseline="0" dirty="0" smtClean="0">
                          <a:solidFill>
                            <a:schemeClr val="accent6">
                              <a:lumMod val="50000"/>
                            </a:schemeClr>
                          </a:solidFill>
                          <a:latin typeface="+mj-lt"/>
                          <a:cs typeface="Arial" pitchFamily="34" charset="0"/>
                        </a:rPr>
                        <a:t> в Учреждении ООП ДО</a:t>
                      </a:r>
                      <a:endParaRPr lang="ru-RU" sz="1400" b="1" dirty="0">
                        <a:solidFill>
                          <a:schemeClr val="accent6">
                            <a:lumMod val="50000"/>
                          </a:schemeClr>
                        </a:solidFill>
                        <a:latin typeface="+mj-lt"/>
                        <a:cs typeface="Arial" pitchFamily="34" charset="0"/>
                      </a:endParaRPr>
                    </a:p>
                  </a:txBody>
                  <a:tcPr/>
                </a:tc>
                <a:extLst>
                  <a:ext uri="{0D108BD9-81ED-4DB2-BD59-A6C34878D82A}">
                    <a16:rowId xmlns:a16="http://schemas.microsoft.com/office/drawing/2014/main" xmlns="" val="10001"/>
                  </a:ext>
                </a:extLst>
              </a:tr>
              <a:tr h="515916">
                <a:tc>
                  <a:txBody>
                    <a:bodyPr/>
                    <a:lstStyle/>
                    <a:p>
                      <a:r>
                        <a:rPr lang="ru-RU" sz="1400" b="1" dirty="0" smtClean="0">
                          <a:solidFill>
                            <a:schemeClr val="accent6">
                              <a:lumMod val="50000"/>
                            </a:schemeClr>
                          </a:solidFill>
                          <a:latin typeface="+mj-lt"/>
                          <a:cs typeface="Arial" pitchFamily="34" charset="0"/>
                        </a:rPr>
                        <a:t>2)Учебно-методическое</a:t>
                      </a:r>
                      <a:r>
                        <a:rPr lang="ru-RU" sz="1400" b="1" baseline="0" dirty="0" smtClean="0">
                          <a:solidFill>
                            <a:schemeClr val="accent6">
                              <a:lumMod val="50000"/>
                            </a:schemeClr>
                          </a:solidFill>
                          <a:latin typeface="+mj-lt"/>
                          <a:cs typeface="Arial" pitchFamily="34" charset="0"/>
                        </a:rPr>
                        <a:t> и информационное обеспечение ООП ДО</a:t>
                      </a:r>
                      <a:endParaRPr lang="ru-RU" sz="1400" b="1" dirty="0">
                        <a:solidFill>
                          <a:schemeClr val="accent6">
                            <a:lumMod val="50000"/>
                          </a:schemeClr>
                        </a:solidFill>
                        <a:latin typeface="+mj-lt"/>
                        <a:cs typeface="Arial" pitchFamily="34" charset="0"/>
                      </a:endParaRPr>
                    </a:p>
                  </a:txBody>
                  <a:tcPr/>
                </a:tc>
                <a:tc>
                  <a:txBody>
                    <a:bodyPr/>
                    <a:lstStyle/>
                    <a:p>
                      <a:r>
                        <a:rPr lang="ru-RU" sz="1400" b="1" dirty="0" smtClean="0">
                          <a:solidFill>
                            <a:schemeClr val="accent6">
                              <a:lumMod val="50000"/>
                            </a:schemeClr>
                          </a:solidFill>
                          <a:latin typeface="+mj-lt"/>
                          <a:cs typeface="Arial" pitchFamily="34" charset="0"/>
                        </a:rPr>
                        <a:t>2)Утвержденный</a:t>
                      </a:r>
                      <a:r>
                        <a:rPr lang="ru-RU" sz="1400" b="1" baseline="0" dirty="0" smtClean="0">
                          <a:solidFill>
                            <a:schemeClr val="accent6">
                              <a:lumMod val="50000"/>
                            </a:schemeClr>
                          </a:solidFill>
                          <a:latin typeface="+mj-lt"/>
                          <a:cs typeface="Arial" pitchFamily="34" charset="0"/>
                        </a:rPr>
                        <a:t> список  учебников, учебно-методической литературы и материалов по всем разделам ООП ДО, используемый в образовательном процессе</a:t>
                      </a:r>
                    </a:p>
                    <a:p>
                      <a:r>
                        <a:rPr lang="ru-RU" sz="1400" b="1" baseline="0" dirty="0" smtClean="0">
                          <a:solidFill>
                            <a:schemeClr val="accent6">
                              <a:lumMod val="50000"/>
                            </a:schemeClr>
                          </a:solidFill>
                          <a:latin typeface="+mj-lt"/>
                          <a:cs typeface="Arial" pitchFamily="34" charset="0"/>
                        </a:rPr>
                        <a:t>Укомплектованность печатными и электронными информационно-образовательными ресурсами в соответствие с ООП ДО</a:t>
                      </a:r>
                    </a:p>
                    <a:p>
                      <a:r>
                        <a:rPr lang="ru-RU" sz="1400" b="1" baseline="0" dirty="0" smtClean="0">
                          <a:solidFill>
                            <a:schemeClr val="accent6">
                              <a:lumMod val="50000"/>
                            </a:schemeClr>
                          </a:solidFill>
                          <a:latin typeface="+mj-lt"/>
                          <a:cs typeface="Arial" pitchFamily="34" charset="0"/>
                        </a:rPr>
                        <a:t>Оснащение кабинетов специалистов   и  групп Учреждения в соответствие с ООП ДО</a:t>
                      </a:r>
                      <a:endParaRPr lang="ru-RU" sz="1400" b="1" dirty="0">
                        <a:solidFill>
                          <a:schemeClr val="accent6">
                            <a:lumMod val="50000"/>
                          </a:schemeClr>
                        </a:solidFill>
                        <a:latin typeface="+mj-lt"/>
                        <a:cs typeface="Arial" pitchFamily="34" charset="0"/>
                      </a:endParaRPr>
                    </a:p>
                  </a:txBody>
                  <a:tcPr/>
                </a:tc>
                <a:extLst>
                  <a:ext uri="{0D108BD9-81ED-4DB2-BD59-A6C34878D82A}">
                    <a16:rowId xmlns:a16="http://schemas.microsoft.com/office/drawing/2014/main" xmlns="" val="10002"/>
                  </a:ext>
                </a:extLst>
              </a:tr>
              <a:tr h="213360">
                <a:tc>
                  <a:txBody>
                    <a:bodyPr/>
                    <a:lstStyle/>
                    <a:p>
                      <a:r>
                        <a:rPr lang="ru-RU" sz="1400" b="1" dirty="0" smtClean="0">
                          <a:solidFill>
                            <a:schemeClr val="accent6">
                              <a:lumMod val="50000"/>
                            </a:schemeClr>
                          </a:solidFill>
                          <a:latin typeface="+mj-lt"/>
                          <a:cs typeface="Arial" pitchFamily="34" charset="0"/>
                        </a:rPr>
                        <a:t>3)</a:t>
                      </a:r>
                      <a:r>
                        <a:rPr lang="ru-RU" sz="1400" b="1" baseline="0" dirty="0" smtClean="0">
                          <a:solidFill>
                            <a:schemeClr val="accent6">
                              <a:lumMod val="50000"/>
                            </a:schemeClr>
                          </a:solidFill>
                          <a:latin typeface="+mj-lt"/>
                          <a:cs typeface="Arial" pitchFamily="34" charset="0"/>
                        </a:rPr>
                        <a:t> </a:t>
                      </a:r>
                      <a:r>
                        <a:rPr lang="ru-RU" sz="1400" b="1" dirty="0" smtClean="0">
                          <a:solidFill>
                            <a:schemeClr val="accent6">
                              <a:lumMod val="50000"/>
                            </a:schemeClr>
                          </a:solidFill>
                          <a:latin typeface="+mj-lt"/>
                          <a:cs typeface="Arial" pitchFamily="34" charset="0"/>
                        </a:rPr>
                        <a:t>Учет</a:t>
                      </a:r>
                      <a:r>
                        <a:rPr lang="ru-RU" sz="1400" b="1" baseline="0" dirty="0" smtClean="0">
                          <a:solidFill>
                            <a:schemeClr val="accent6">
                              <a:lumMod val="50000"/>
                            </a:schemeClr>
                          </a:solidFill>
                          <a:latin typeface="+mj-lt"/>
                          <a:cs typeface="Arial" pitchFamily="34" charset="0"/>
                        </a:rPr>
                        <a:t> национально-культурных, климатических условий, в которых осуществляется образовательная деятельность.</a:t>
                      </a:r>
                      <a:endParaRPr lang="ru-RU" sz="1400" b="1" dirty="0">
                        <a:solidFill>
                          <a:schemeClr val="accent6">
                            <a:lumMod val="50000"/>
                          </a:schemeClr>
                        </a:solidFill>
                        <a:latin typeface="+mj-lt"/>
                        <a:cs typeface="Arial" pitchFamily="34" charset="0"/>
                      </a:endParaRPr>
                    </a:p>
                  </a:txBody>
                  <a:tcPr/>
                </a:tc>
                <a:tc>
                  <a:txBody>
                    <a:bodyPr/>
                    <a:lstStyle/>
                    <a:p>
                      <a:r>
                        <a:rPr lang="ru-RU" sz="1400" b="1" dirty="0" smtClean="0">
                          <a:solidFill>
                            <a:schemeClr val="accent6">
                              <a:lumMod val="50000"/>
                            </a:schemeClr>
                          </a:solidFill>
                          <a:latin typeface="+mj-lt"/>
                          <a:cs typeface="Arial" pitchFamily="34" charset="0"/>
                        </a:rPr>
                        <a:t>3) Обеспеченность</a:t>
                      </a:r>
                      <a:r>
                        <a:rPr lang="ru-RU" sz="1400" b="1" baseline="0" dirty="0" smtClean="0">
                          <a:solidFill>
                            <a:schemeClr val="accent6">
                              <a:lumMod val="50000"/>
                            </a:schemeClr>
                          </a:solidFill>
                          <a:latin typeface="+mj-lt"/>
                          <a:cs typeface="Arial" pitchFamily="34" charset="0"/>
                        </a:rPr>
                        <a:t> РППС для реализации вариативной части ООП ДО;  реализуемым  в Учреждении парциальным программам.</a:t>
                      </a:r>
                      <a:endParaRPr lang="ru-RU" sz="1400" b="1" dirty="0">
                        <a:solidFill>
                          <a:schemeClr val="accent6">
                            <a:lumMod val="50000"/>
                          </a:schemeClr>
                        </a:solidFill>
                        <a:latin typeface="+mj-lt"/>
                        <a:cs typeface="Arial" pitchFamily="34" charset="0"/>
                      </a:endParaRPr>
                    </a:p>
                  </a:txBody>
                  <a:tcPr/>
                </a:tc>
                <a:extLst>
                  <a:ext uri="{0D108BD9-81ED-4DB2-BD59-A6C34878D82A}">
                    <a16:rowId xmlns:a16="http://schemas.microsoft.com/office/drawing/2014/main" xmlns="" val="10003"/>
                  </a:ext>
                </a:extLst>
              </a:tr>
              <a:tr h="365760">
                <a:tc>
                  <a:txBody>
                    <a:bodyPr/>
                    <a:lstStyle/>
                    <a:p>
                      <a:r>
                        <a:rPr lang="ru-RU" sz="1400" b="1" dirty="0" smtClean="0">
                          <a:solidFill>
                            <a:schemeClr val="accent6">
                              <a:lumMod val="50000"/>
                            </a:schemeClr>
                          </a:solidFill>
                          <a:latin typeface="+mj-lt"/>
                          <a:cs typeface="Arial" pitchFamily="34" charset="0"/>
                        </a:rPr>
                        <a:t>4) Учет возрастных и индивидуальных особенностей детей.</a:t>
                      </a:r>
                      <a:endParaRPr lang="ru-RU" sz="1400" b="1" dirty="0">
                        <a:solidFill>
                          <a:schemeClr val="accent6">
                            <a:lumMod val="50000"/>
                          </a:schemeClr>
                        </a:solidFill>
                        <a:latin typeface="+mj-lt"/>
                        <a:cs typeface="Arial" pitchFamily="34" charset="0"/>
                      </a:endParaRPr>
                    </a:p>
                  </a:txBody>
                  <a:tcPr/>
                </a:tc>
                <a:tc>
                  <a:txBody>
                    <a:bodyPr/>
                    <a:lstStyle/>
                    <a:p>
                      <a:r>
                        <a:rPr lang="ru-RU" sz="1400" b="1" dirty="0" smtClean="0">
                          <a:solidFill>
                            <a:schemeClr val="accent6">
                              <a:lumMod val="50000"/>
                            </a:schemeClr>
                          </a:solidFill>
                          <a:latin typeface="+mj-lt"/>
                          <a:cs typeface="Arial" pitchFamily="34" charset="0"/>
                        </a:rPr>
                        <a:t>4) Степень соответствия РППС возрастным и индивидуальным особенностям детей .</a:t>
                      </a:r>
                      <a:endParaRPr lang="ru-RU" sz="1400" b="1" dirty="0">
                        <a:solidFill>
                          <a:schemeClr val="accent6">
                            <a:lumMod val="50000"/>
                          </a:schemeClr>
                        </a:solidFill>
                        <a:latin typeface="+mj-lt"/>
                        <a:cs typeface="Arial" pitchFamily="34" charset="0"/>
                      </a:endParaRPr>
                    </a:p>
                  </a:txBody>
                  <a:tcPr/>
                </a:tc>
                <a:extLst>
                  <a:ext uri="{0D108BD9-81ED-4DB2-BD59-A6C34878D82A}">
                    <a16:rowId xmlns:a16="http://schemas.microsoft.com/office/drawing/2014/main" xmlns="" val="10004"/>
                  </a:ext>
                </a:extLst>
              </a:tr>
              <a:tr h="213360">
                <a:tc>
                  <a:txBody>
                    <a:bodyPr/>
                    <a:lstStyle/>
                    <a:p>
                      <a:r>
                        <a:rPr lang="ru-RU" sz="1400" b="1" dirty="0" smtClean="0">
                          <a:solidFill>
                            <a:schemeClr val="accent6">
                              <a:lumMod val="50000"/>
                            </a:schemeClr>
                          </a:solidFill>
                          <a:latin typeface="+mj-lt"/>
                          <a:cs typeface="Arial" pitchFamily="34" charset="0"/>
                        </a:rPr>
                        <a:t>5) Удовлетворенность родителей (законных представителей) РППС Учреждения.</a:t>
                      </a:r>
                      <a:endParaRPr lang="ru-RU" sz="1400" b="1" dirty="0">
                        <a:solidFill>
                          <a:schemeClr val="accent6">
                            <a:lumMod val="50000"/>
                          </a:schemeClr>
                        </a:solidFill>
                        <a:latin typeface="+mj-lt"/>
                        <a:cs typeface="Arial" pitchFamily="34" charset="0"/>
                      </a:endParaRPr>
                    </a:p>
                  </a:txBody>
                  <a:tcPr/>
                </a:tc>
                <a:tc>
                  <a:txBody>
                    <a:bodyPr/>
                    <a:lstStyle/>
                    <a:p>
                      <a:r>
                        <a:rPr lang="ru-RU" sz="1400" b="1" dirty="0" smtClean="0">
                          <a:solidFill>
                            <a:schemeClr val="accent6">
                              <a:lumMod val="50000"/>
                            </a:schemeClr>
                          </a:solidFill>
                          <a:latin typeface="+mj-lt"/>
                          <a:cs typeface="Arial" pitchFamily="34" charset="0"/>
                        </a:rPr>
                        <a:t>5) Степень удовлетворенности родителей (законных представителей) РППС Учреждения.</a:t>
                      </a:r>
                      <a:endParaRPr lang="ru-RU" sz="1400" b="1" dirty="0">
                        <a:solidFill>
                          <a:schemeClr val="accent6">
                            <a:lumMod val="50000"/>
                          </a:schemeClr>
                        </a:solidFill>
                        <a:latin typeface="+mj-lt"/>
                        <a:cs typeface="Arial" pitchFamily="34" charset="0"/>
                      </a:endParaRPr>
                    </a:p>
                  </a:txBody>
                  <a:tcPr/>
                </a:tc>
                <a:extLst>
                  <a:ext uri="{0D108BD9-81ED-4DB2-BD59-A6C34878D82A}">
                    <a16:rowId xmlns:a16="http://schemas.microsoft.com/office/drawing/2014/main" xmlns="" val="10005"/>
                  </a:ext>
                </a:extLst>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dmin\Desktop\fon-dlya-prezentacii-bloknot-0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142844" y="214291"/>
            <a:ext cx="8858312" cy="707886"/>
          </a:xfrm>
          <a:prstGeom prst="rect">
            <a:avLst/>
          </a:prstGeom>
        </p:spPr>
        <p:txBody>
          <a:bodyPr wrap="square">
            <a:spAutoFit/>
          </a:bodyPr>
          <a:lstStyle/>
          <a:p>
            <a:pPr algn="ctr"/>
            <a:r>
              <a:rPr lang="ru-RU" sz="2000" b="1" dirty="0" smtClean="0">
                <a:solidFill>
                  <a:schemeClr val="accent6">
                    <a:lumMod val="50000"/>
                  </a:schemeClr>
                </a:solidFill>
                <a:effectLst>
                  <a:outerShdw blurRad="38100" dist="38100" dir="2700000" algn="tl">
                    <a:srgbClr val="000000">
                      <a:alpha val="43137"/>
                    </a:srgbClr>
                  </a:outerShdw>
                </a:effectLst>
              </a:rPr>
              <a:t>Оценка качества условий реализации ООП ДО</a:t>
            </a:r>
          </a:p>
          <a:p>
            <a:pPr algn="ctr"/>
            <a:r>
              <a:rPr lang="ru-RU" sz="2000" b="1" dirty="0" smtClean="0">
                <a:solidFill>
                  <a:schemeClr val="accent6">
                    <a:lumMod val="50000"/>
                  </a:schemeClr>
                </a:solidFill>
                <a:effectLst>
                  <a:outerShdw blurRad="38100" dist="38100" dir="2700000" algn="tl">
                    <a:srgbClr val="000000">
                      <a:alpha val="43137"/>
                    </a:srgbClr>
                  </a:outerShdw>
                </a:effectLst>
              </a:rPr>
              <a:t> (материально-технические  условия)</a:t>
            </a:r>
            <a:endParaRPr lang="ru-RU" sz="2000" b="1" dirty="0">
              <a:solidFill>
                <a:schemeClr val="accent6">
                  <a:lumMod val="50000"/>
                </a:schemeClr>
              </a:solidFill>
              <a:effectLst>
                <a:outerShdw blurRad="38100" dist="38100" dir="2700000" algn="tl">
                  <a:srgbClr val="000000">
                    <a:alpha val="43137"/>
                  </a:srgbClr>
                </a:outerShdw>
              </a:effectLst>
            </a:endParaRPr>
          </a:p>
        </p:txBody>
      </p:sp>
      <p:graphicFrame>
        <p:nvGraphicFramePr>
          <p:cNvPr id="4" name="Таблица 3"/>
          <p:cNvGraphicFramePr>
            <a:graphicFrameLocks noGrp="1"/>
          </p:cNvGraphicFramePr>
          <p:nvPr/>
        </p:nvGraphicFramePr>
        <p:xfrm>
          <a:off x="928662" y="957887"/>
          <a:ext cx="7572428" cy="5295190"/>
        </p:xfrm>
        <a:graphic>
          <a:graphicData uri="http://schemas.openxmlformats.org/drawingml/2006/table">
            <a:tbl>
              <a:tblPr firstRow="1" bandRow="1">
                <a:tableStyleId>{5C22544A-7EE6-4342-B048-85BDC9FD1C3A}</a:tableStyleId>
              </a:tblPr>
              <a:tblGrid>
                <a:gridCol w="2786082">
                  <a:extLst>
                    <a:ext uri="{9D8B030D-6E8A-4147-A177-3AD203B41FA5}">
                      <a16:colId xmlns:a16="http://schemas.microsoft.com/office/drawing/2014/main" xmlns="" val="20000"/>
                    </a:ext>
                  </a:extLst>
                </a:gridCol>
                <a:gridCol w="4786346">
                  <a:extLst>
                    <a:ext uri="{9D8B030D-6E8A-4147-A177-3AD203B41FA5}">
                      <a16:colId xmlns:a16="http://schemas.microsoft.com/office/drawing/2014/main" xmlns="" val="20001"/>
                    </a:ext>
                  </a:extLst>
                </a:gridCol>
              </a:tblGrid>
              <a:tr h="34627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solidFill>
                            <a:schemeClr val="accent6">
                              <a:lumMod val="50000"/>
                            </a:schemeClr>
                          </a:solidFill>
                        </a:rPr>
                        <a:t>Критерии оценивания</a:t>
                      </a:r>
                    </a:p>
                  </a:txBody>
                  <a:tcPr/>
                </a:tc>
                <a:tc>
                  <a:txBody>
                    <a:bodyPr/>
                    <a:lstStyle/>
                    <a:p>
                      <a:r>
                        <a:rPr lang="ru-RU" b="1" dirty="0" smtClean="0">
                          <a:solidFill>
                            <a:schemeClr val="accent6">
                              <a:lumMod val="50000"/>
                            </a:schemeClr>
                          </a:solidFill>
                        </a:rPr>
                        <a:t>Показатели оценивания</a:t>
                      </a:r>
                      <a:endParaRPr lang="ru-RU" b="1" dirty="0">
                        <a:solidFill>
                          <a:schemeClr val="accent6">
                            <a:lumMod val="50000"/>
                          </a:schemeClr>
                        </a:solidFill>
                      </a:endParaRPr>
                    </a:p>
                  </a:txBody>
                  <a:tcPr/>
                </a:tc>
                <a:extLst>
                  <a:ext uri="{0D108BD9-81ED-4DB2-BD59-A6C34878D82A}">
                    <a16:rowId xmlns:a16="http://schemas.microsoft.com/office/drawing/2014/main" xmlns="" val="10000"/>
                  </a:ext>
                </a:extLst>
              </a:tr>
              <a:tr h="2395078">
                <a:tc>
                  <a:txBody>
                    <a:bodyPr/>
                    <a:lstStyle/>
                    <a:p>
                      <a:r>
                        <a:rPr lang="ru-RU" sz="1600" b="1" dirty="0" smtClean="0">
                          <a:solidFill>
                            <a:schemeClr val="accent6">
                              <a:lumMod val="50000"/>
                            </a:schemeClr>
                          </a:solidFill>
                          <a:latin typeface="Arial" pitchFamily="34" charset="0"/>
                          <a:cs typeface="Arial" pitchFamily="34" charset="0"/>
                        </a:rPr>
                        <a:t>1)Материально-технические условия.</a:t>
                      </a:r>
                      <a:endParaRPr lang="ru-RU" sz="1600" b="1" dirty="0">
                        <a:solidFill>
                          <a:schemeClr val="accent6">
                            <a:lumMod val="50000"/>
                          </a:schemeClr>
                        </a:solidFill>
                        <a:latin typeface="Arial" pitchFamily="34" charset="0"/>
                        <a:cs typeface="Arial" pitchFamily="34" charset="0"/>
                      </a:endParaRPr>
                    </a:p>
                  </a:txBody>
                  <a:tcPr/>
                </a:tc>
                <a:tc>
                  <a:txBody>
                    <a:bodyPr/>
                    <a:lstStyle/>
                    <a:p>
                      <a:r>
                        <a:rPr lang="ru-RU" sz="1000" b="1" dirty="0" smtClean="0">
                          <a:solidFill>
                            <a:schemeClr val="accent6">
                              <a:lumMod val="50000"/>
                            </a:schemeClr>
                          </a:solidFill>
                          <a:latin typeface="Arial" pitchFamily="34" charset="0"/>
                          <a:cs typeface="Arial" pitchFamily="34" charset="0"/>
                        </a:rPr>
                        <a:t>1)Соблюдение  требований </a:t>
                      </a:r>
                      <a:r>
                        <a:rPr lang="ru-RU" sz="1000" b="1" baseline="0" dirty="0" smtClean="0">
                          <a:solidFill>
                            <a:schemeClr val="accent6">
                              <a:lumMod val="50000"/>
                            </a:schemeClr>
                          </a:solidFill>
                          <a:latin typeface="Arial" pitchFamily="34" charset="0"/>
                          <a:cs typeface="Arial" pitchFamily="34" charset="0"/>
                        </a:rPr>
                        <a:t> санитарно-эпидемиологических требований(отсутствие предписаний )</a:t>
                      </a:r>
                    </a:p>
                    <a:p>
                      <a:r>
                        <a:rPr lang="ru-RU" sz="1000" b="1" baseline="0" dirty="0" smtClean="0">
                          <a:solidFill>
                            <a:schemeClr val="accent6">
                              <a:lumMod val="50000"/>
                            </a:schemeClr>
                          </a:solidFill>
                          <a:latin typeface="Arial" pitchFamily="34" charset="0"/>
                          <a:cs typeface="Arial" pitchFamily="34" charset="0"/>
                        </a:rPr>
                        <a:t>2)Соблюдение требований пожарной и электробезопасности(отсутствие предписаний)</a:t>
                      </a:r>
                    </a:p>
                    <a:p>
                      <a:r>
                        <a:rPr lang="ru-RU" sz="1000" b="1" baseline="0" dirty="0" smtClean="0">
                          <a:solidFill>
                            <a:schemeClr val="accent6">
                              <a:lumMod val="50000"/>
                            </a:schemeClr>
                          </a:solidFill>
                          <a:latin typeface="Arial" pitchFamily="34" charset="0"/>
                          <a:cs typeface="Arial" pitchFamily="34" charset="0"/>
                        </a:rPr>
                        <a:t>3)Соблюдение требований охраны труда(отсутствие предписаний).</a:t>
                      </a:r>
                    </a:p>
                    <a:p>
                      <a:r>
                        <a:rPr lang="ru-RU" sz="1000" b="1" baseline="0" dirty="0" smtClean="0">
                          <a:solidFill>
                            <a:schemeClr val="accent6">
                              <a:lumMod val="50000"/>
                            </a:schemeClr>
                          </a:solidFill>
                          <a:latin typeface="Arial" pitchFamily="34" charset="0"/>
                          <a:cs typeface="Arial" pitchFamily="34" charset="0"/>
                        </a:rPr>
                        <a:t>4)Наличие паспорта дорожной безопасности.</a:t>
                      </a:r>
                    </a:p>
                    <a:p>
                      <a:r>
                        <a:rPr lang="ru-RU" sz="1000" b="1" baseline="0" dirty="0" smtClean="0">
                          <a:solidFill>
                            <a:schemeClr val="accent6">
                              <a:lumMod val="50000"/>
                            </a:schemeClr>
                          </a:solidFill>
                          <a:latin typeface="Arial" pitchFamily="34" charset="0"/>
                          <a:cs typeface="Arial" pitchFamily="34" charset="0"/>
                        </a:rPr>
                        <a:t>5)Наличие паспорта  безопасности образовательного Учреждения, как объекта охраны</a:t>
                      </a:r>
                    </a:p>
                    <a:p>
                      <a:r>
                        <a:rPr lang="ru-RU" sz="1000" b="1" baseline="0" dirty="0" smtClean="0">
                          <a:solidFill>
                            <a:schemeClr val="accent6">
                              <a:lumMod val="50000"/>
                            </a:schemeClr>
                          </a:solidFill>
                          <a:latin typeface="Arial" pitchFamily="34" charset="0"/>
                          <a:cs typeface="Arial" pitchFamily="34" charset="0"/>
                        </a:rPr>
                        <a:t>6)Наличие паспорта  доступности объекта социальной инфраструктуры «Доступная среда» для детей с ОВЗ и детей-инвалидов; реализация программы «Доступная среда» - возможность беспрепятственного доступа воспитанников  с ОВЗ и родителей воспитанников с ОВЗ, детей-инвалидов к  объектам инфраструктуры образовательной организации.</a:t>
                      </a:r>
                      <a:endParaRPr lang="ru-RU" sz="1000" b="1" dirty="0">
                        <a:solidFill>
                          <a:schemeClr val="accent6">
                            <a:lumMod val="50000"/>
                          </a:schemeClr>
                        </a:solidFill>
                        <a:latin typeface="Arial" pitchFamily="34" charset="0"/>
                        <a:cs typeface="Arial" pitchFamily="34" charset="0"/>
                      </a:endParaRPr>
                    </a:p>
                  </a:txBody>
                  <a:tcPr/>
                </a:tc>
                <a:extLst>
                  <a:ext uri="{0D108BD9-81ED-4DB2-BD59-A6C34878D82A}">
                    <a16:rowId xmlns:a16="http://schemas.microsoft.com/office/drawing/2014/main" xmlns="" val="10001"/>
                  </a:ext>
                </a:extLst>
              </a:tr>
              <a:tr h="1817951">
                <a:tc>
                  <a:txBody>
                    <a:bodyPr/>
                    <a:lstStyle/>
                    <a:p>
                      <a:r>
                        <a:rPr lang="ru-RU" sz="1600" b="1" dirty="0" smtClean="0">
                          <a:solidFill>
                            <a:schemeClr val="accent6">
                              <a:lumMod val="50000"/>
                            </a:schemeClr>
                          </a:solidFill>
                          <a:latin typeface="Arial" pitchFamily="34" charset="0"/>
                          <a:cs typeface="Arial" pitchFamily="34" charset="0"/>
                        </a:rPr>
                        <a:t>2)Материально-техническое</a:t>
                      </a:r>
                      <a:r>
                        <a:rPr lang="ru-RU" sz="1600" b="1" baseline="0" dirty="0" smtClean="0">
                          <a:solidFill>
                            <a:schemeClr val="accent6">
                              <a:lumMod val="50000"/>
                            </a:schemeClr>
                          </a:solidFill>
                          <a:latin typeface="Arial" pitchFamily="34" charset="0"/>
                          <a:cs typeface="Arial" pitchFamily="34" charset="0"/>
                        </a:rPr>
                        <a:t> обеспечение</a:t>
                      </a:r>
                      <a:endParaRPr lang="ru-RU" sz="1600" b="1" dirty="0">
                        <a:solidFill>
                          <a:schemeClr val="accent6">
                            <a:lumMod val="50000"/>
                          </a:schemeClr>
                        </a:solidFill>
                        <a:latin typeface="Arial" pitchFamily="34" charset="0"/>
                        <a:cs typeface="Arial" pitchFamily="34" charset="0"/>
                      </a:endParaRPr>
                    </a:p>
                  </a:txBody>
                  <a:tcPr/>
                </a:tc>
                <a:tc>
                  <a:txBody>
                    <a:bodyPr/>
                    <a:lstStyle/>
                    <a:p>
                      <a:pPr marL="228600" indent="-228600">
                        <a:buNone/>
                      </a:pPr>
                      <a:r>
                        <a:rPr lang="ru-RU" sz="1000" b="1" dirty="0" smtClean="0">
                          <a:solidFill>
                            <a:schemeClr val="accent6">
                              <a:lumMod val="50000"/>
                            </a:schemeClr>
                          </a:solidFill>
                          <a:latin typeface="Arial" pitchFamily="34" charset="0"/>
                          <a:cs typeface="Arial" pitchFamily="34" charset="0"/>
                        </a:rPr>
                        <a:t>1)Общая площадь помещений, в которых осуществляется образовательная деятельность в расчете на одного воспитанника</a:t>
                      </a:r>
                    </a:p>
                    <a:p>
                      <a:pPr marL="228600" indent="-228600">
                        <a:buNone/>
                      </a:pPr>
                      <a:r>
                        <a:rPr lang="ru-RU" sz="1000" b="1" dirty="0" smtClean="0">
                          <a:solidFill>
                            <a:schemeClr val="accent6">
                              <a:lumMod val="50000"/>
                            </a:schemeClr>
                          </a:solidFill>
                          <a:latin typeface="Arial" pitchFamily="34" charset="0"/>
                          <a:cs typeface="Arial" pitchFamily="34" charset="0"/>
                        </a:rPr>
                        <a:t>2) Наличие</a:t>
                      </a:r>
                      <a:r>
                        <a:rPr lang="ru-RU" sz="1000" b="1" baseline="0" dirty="0" smtClean="0">
                          <a:solidFill>
                            <a:schemeClr val="accent6">
                              <a:lumMod val="50000"/>
                            </a:schemeClr>
                          </a:solidFill>
                          <a:latin typeface="Arial" pitchFamily="34" charset="0"/>
                          <a:cs typeface="Arial" pitchFamily="34" charset="0"/>
                        </a:rPr>
                        <a:t> физкультурного зала.</a:t>
                      </a:r>
                    </a:p>
                    <a:p>
                      <a:pPr marL="228600" indent="-228600">
                        <a:buNone/>
                      </a:pPr>
                      <a:r>
                        <a:rPr lang="ru-RU" sz="1000" b="1" baseline="0" dirty="0" smtClean="0">
                          <a:solidFill>
                            <a:schemeClr val="accent6">
                              <a:lumMod val="50000"/>
                            </a:schemeClr>
                          </a:solidFill>
                          <a:latin typeface="Arial" pitchFamily="34" charset="0"/>
                          <a:cs typeface="Arial" pitchFamily="34" charset="0"/>
                        </a:rPr>
                        <a:t>3) Наличие музыкального зала.</a:t>
                      </a:r>
                    </a:p>
                    <a:p>
                      <a:pPr marL="228600" indent="-228600">
                        <a:buNone/>
                      </a:pPr>
                      <a:r>
                        <a:rPr lang="ru-RU" sz="1000" b="1" baseline="0" dirty="0" smtClean="0">
                          <a:solidFill>
                            <a:schemeClr val="accent6">
                              <a:lumMod val="50000"/>
                            </a:schemeClr>
                          </a:solidFill>
                          <a:latin typeface="Arial" pitchFamily="34" charset="0"/>
                          <a:cs typeface="Arial" pitchFamily="34" charset="0"/>
                        </a:rPr>
                        <a:t>4)Наличие кабинетов специалистов для детей с ОВЗ.</a:t>
                      </a:r>
                    </a:p>
                    <a:p>
                      <a:pPr marL="228600" indent="-228600">
                        <a:buNone/>
                      </a:pPr>
                      <a:r>
                        <a:rPr lang="ru-RU" sz="1000" b="1" baseline="0" dirty="0" smtClean="0">
                          <a:solidFill>
                            <a:schemeClr val="accent6">
                              <a:lumMod val="50000"/>
                            </a:schemeClr>
                          </a:solidFill>
                          <a:latin typeface="Arial" pitchFamily="34" charset="0"/>
                          <a:cs typeface="Arial" pitchFamily="34" charset="0"/>
                        </a:rPr>
                        <a:t>5)Наличие прогулочных площадок, обеспечивающих физическую активность и  </a:t>
                      </a:r>
                      <a:r>
                        <a:rPr lang="ru-RU" sz="1000" b="1" baseline="0" dirty="0" err="1" smtClean="0">
                          <a:solidFill>
                            <a:schemeClr val="accent6">
                              <a:lumMod val="50000"/>
                            </a:schemeClr>
                          </a:solidFill>
                          <a:latin typeface="Arial" pitchFamily="34" charset="0"/>
                          <a:cs typeface="Arial" pitchFamily="34" charset="0"/>
                        </a:rPr>
                        <a:t>разнобразную</a:t>
                      </a:r>
                      <a:r>
                        <a:rPr lang="ru-RU" sz="1000" b="1" baseline="0" dirty="0" smtClean="0">
                          <a:solidFill>
                            <a:schemeClr val="accent6">
                              <a:lumMod val="50000"/>
                            </a:schemeClr>
                          </a:solidFill>
                          <a:latin typeface="Arial" pitchFamily="34" charset="0"/>
                          <a:cs typeface="Arial" pitchFamily="34" charset="0"/>
                        </a:rPr>
                        <a:t> игровую деятельность воспитанников на прогулке.</a:t>
                      </a:r>
                    </a:p>
                    <a:p>
                      <a:pPr marL="228600" indent="-228600">
                        <a:buNone/>
                      </a:pPr>
                      <a:r>
                        <a:rPr lang="ru-RU" sz="1000" b="1" baseline="0" dirty="0" smtClean="0">
                          <a:solidFill>
                            <a:schemeClr val="accent6">
                              <a:lumMod val="50000"/>
                            </a:schemeClr>
                          </a:solidFill>
                          <a:latin typeface="Arial" pitchFamily="34" charset="0"/>
                          <a:cs typeface="Arial" pitchFamily="34" charset="0"/>
                        </a:rPr>
                        <a:t>6) Оборудование помещений в соответствие с государственными и местными нормами и требованиями, в том числе в соответствие с ФГОС ДО</a:t>
                      </a:r>
                      <a:endParaRPr lang="ru-RU" sz="1000" b="1" dirty="0">
                        <a:solidFill>
                          <a:schemeClr val="accent6">
                            <a:lumMod val="50000"/>
                          </a:schemeClr>
                        </a:solidFill>
                        <a:latin typeface="Arial" pitchFamily="34" charset="0"/>
                        <a:cs typeface="Arial" pitchFamily="34" charset="0"/>
                      </a:endParaRPr>
                    </a:p>
                  </a:txBody>
                  <a:tcPr/>
                </a:tc>
                <a:extLst>
                  <a:ext uri="{0D108BD9-81ED-4DB2-BD59-A6C34878D82A}">
                    <a16:rowId xmlns:a16="http://schemas.microsoft.com/office/drawing/2014/main" xmlns="" val="10002"/>
                  </a:ext>
                </a:extLst>
              </a:tr>
              <a:tr h="716401">
                <a:tc gridSpan="2">
                  <a:txBody>
                    <a:bodyPr/>
                    <a:lstStyle/>
                    <a:p>
                      <a:endParaRPr lang="ru-RU" dirty="0"/>
                    </a:p>
                  </a:txBody>
                  <a:tcPr/>
                </a:tc>
                <a:tc hMerge="1">
                  <a:txBody>
                    <a:bodyPr/>
                    <a:lstStyle/>
                    <a:p>
                      <a:endParaRPr lang="ru-RU" dirty="0"/>
                    </a:p>
                  </a:txBody>
                  <a:tcPr/>
                </a:tc>
                <a:extLst>
                  <a:ext uri="{0D108BD9-81ED-4DB2-BD59-A6C34878D82A}">
                    <a16:rowId xmlns:a16="http://schemas.microsoft.com/office/drawing/2014/main" xmlns="" val="10003"/>
                  </a:ext>
                </a:extLst>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dmin\Desktop\fon-dlya-prezentacii-bloknot-08.jpg"/>
          <p:cNvPicPr>
            <a:picLocks noChangeAspect="1" noChangeArrowheads="1"/>
          </p:cNvPicPr>
          <p:nvPr/>
        </p:nvPicPr>
        <p:blipFill>
          <a:blip r:embed="rId2" cstate="print"/>
          <a:srcRect/>
          <a:stretch>
            <a:fillRect/>
          </a:stretch>
        </p:blipFill>
        <p:spPr bwMode="auto">
          <a:xfrm>
            <a:off x="0" y="99392"/>
            <a:ext cx="9144000" cy="6858000"/>
          </a:xfrm>
          <a:prstGeom prst="rect">
            <a:avLst/>
          </a:prstGeom>
          <a:noFill/>
        </p:spPr>
      </p:pic>
      <p:sp>
        <p:nvSpPr>
          <p:cNvPr id="3" name="Прямоугольник 2"/>
          <p:cNvSpPr/>
          <p:nvPr/>
        </p:nvSpPr>
        <p:spPr>
          <a:xfrm>
            <a:off x="0" y="142851"/>
            <a:ext cx="9144000" cy="707886"/>
          </a:xfrm>
          <a:prstGeom prst="rect">
            <a:avLst/>
          </a:prstGeom>
        </p:spPr>
        <p:txBody>
          <a:bodyPr wrap="square">
            <a:spAutoFit/>
          </a:bodyPr>
          <a:lstStyle/>
          <a:p>
            <a:pPr algn="ctr"/>
            <a:r>
              <a:rPr lang="ru-RU" sz="2000" b="1" dirty="0" smtClean="0">
                <a:solidFill>
                  <a:schemeClr val="accent6">
                    <a:lumMod val="50000"/>
                  </a:schemeClr>
                </a:solidFill>
                <a:effectLst>
                  <a:outerShdw blurRad="38100" dist="38100" dir="2700000" algn="tl">
                    <a:srgbClr val="000000">
                      <a:alpha val="43137"/>
                    </a:srgbClr>
                  </a:outerShdw>
                </a:effectLst>
              </a:rPr>
              <a:t>Оценка качества условий реализации ООП ДО</a:t>
            </a:r>
          </a:p>
          <a:p>
            <a:pPr algn="ctr"/>
            <a:r>
              <a:rPr lang="ru-RU" sz="2000" b="1" dirty="0" smtClean="0">
                <a:solidFill>
                  <a:schemeClr val="accent6">
                    <a:lumMod val="50000"/>
                  </a:schemeClr>
                </a:solidFill>
                <a:effectLst>
                  <a:outerShdw blurRad="38100" dist="38100" dir="2700000" algn="tl">
                    <a:srgbClr val="000000">
                      <a:alpha val="43137"/>
                    </a:srgbClr>
                  </a:outerShdw>
                </a:effectLst>
              </a:rPr>
              <a:t> (финансовые  условия)</a:t>
            </a:r>
            <a:endParaRPr lang="ru-RU" sz="2000" b="1" dirty="0">
              <a:solidFill>
                <a:schemeClr val="accent6">
                  <a:lumMod val="50000"/>
                </a:schemeClr>
              </a:solidFill>
              <a:effectLst>
                <a:outerShdw blurRad="38100" dist="38100" dir="2700000" algn="tl">
                  <a:srgbClr val="000000">
                    <a:alpha val="43137"/>
                  </a:srgbClr>
                </a:outerShdw>
              </a:effectLst>
            </a:endParaRPr>
          </a:p>
        </p:txBody>
      </p:sp>
      <p:graphicFrame>
        <p:nvGraphicFramePr>
          <p:cNvPr id="4" name="Таблица 3"/>
          <p:cNvGraphicFramePr>
            <a:graphicFrameLocks noGrp="1"/>
          </p:cNvGraphicFramePr>
          <p:nvPr/>
        </p:nvGraphicFramePr>
        <p:xfrm>
          <a:off x="899592" y="941525"/>
          <a:ext cx="7488832" cy="4572000"/>
        </p:xfrm>
        <a:graphic>
          <a:graphicData uri="http://schemas.openxmlformats.org/drawingml/2006/table">
            <a:tbl>
              <a:tblPr firstRow="1" bandRow="1">
                <a:tableStyleId>{5C22544A-7EE6-4342-B048-85BDC9FD1C3A}</a:tableStyleId>
              </a:tblPr>
              <a:tblGrid>
                <a:gridCol w="3744416">
                  <a:extLst>
                    <a:ext uri="{9D8B030D-6E8A-4147-A177-3AD203B41FA5}">
                      <a16:colId xmlns:a16="http://schemas.microsoft.com/office/drawing/2014/main" xmlns="" val="20000"/>
                    </a:ext>
                  </a:extLst>
                </a:gridCol>
                <a:gridCol w="3744416">
                  <a:extLst>
                    <a:ext uri="{9D8B030D-6E8A-4147-A177-3AD203B41FA5}">
                      <a16:colId xmlns:a16="http://schemas.microsoft.com/office/drawing/2014/main" xmlns="" val="20001"/>
                    </a:ext>
                  </a:extLst>
                </a:gridCol>
              </a:tblGrid>
              <a:tr h="329498">
                <a:tc>
                  <a:txBody>
                    <a:bodyPr/>
                    <a:lstStyle/>
                    <a:p>
                      <a:r>
                        <a:rPr lang="ru-RU" sz="1800" b="1" dirty="0" smtClean="0">
                          <a:solidFill>
                            <a:schemeClr val="accent6">
                              <a:lumMod val="50000"/>
                            </a:schemeClr>
                          </a:solidFill>
                          <a:effectLst/>
                          <a:latin typeface="Arial" pitchFamily="34" charset="0"/>
                          <a:cs typeface="Arial" pitchFamily="34" charset="0"/>
                        </a:rPr>
                        <a:t>Критерии оценивания</a:t>
                      </a:r>
                      <a:endParaRPr lang="ru-RU" sz="1800" b="1" dirty="0">
                        <a:solidFill>
                          <a:schemeClr val="accent6">
                            <a:lumMod val="50000"/>
                          </a:schemeClr>
                        </a:solidFill>
                        <a:effectLst/>
                        <a:latin typeface="Arial" pitchFamily="34" charset="0"/>
                        <a:cs typeface="Arial" pitchFamily="34" charset="0"/>
                      </a:endParaRPr>
                    </a:p>
                  </a:txBody>
                  <a:tcPr/>
                </a:tc>
                <a:tc>
                  <a:txBody>
                    <a:bodyPr/>
                    <a:lstStyle/>
                    <a:p>
                      <a:r>
                        <a:rPr lang="ru-RU" sz="1800" b="1" dirty="0" smtClean="0">
                          <a:solidFill>
                            <a:schemeClr val="accent6">
                              <a:lumMod val="50000"/>
                            </a:schemeClr>
                          </a:solidFill>
                          <a:effectLst/>
                          <a:latin typeface="Arial" pitchFamily="34" charset="0"/>
                          <a:cs typeface="Arial" pitchFamily="34" charset="0"/>
                        </a:rPr>
                        <a:t>Показатели оценивания</a:t>
                      </a:r>
                      <a:endParaRPr lang="ru-RU" sz="1800" b="1" dirty="0">
                        <a:solidFill>
                          <a:schemeClr val="accent6">
                            <a:lumMod val="50000"/>
                          </a:schemeClr>
                        </a:solidFill>
                        <a:effectLst/>
                        <a:latin typeface="Arial" pitchFamily="34" charset="0"/>
                        <a:cs typeface="Arial" pitchFamily="34" charset="0"/>
                      </a:endParaRPr>
                    </a:p>
                  </a:txBody>
                  <a:tcPr/>
                </a:tc>
                <a:extLst>
                  <a:ext uri="{0D108BD9-81ED-4DB2-BD59-A6C34878D82A}">
                    <a16:rowId xmlns:a16="http://schemas.microsoft.com/office/drawing/2014/main" xmlns="" val="10000"/>
                  </a:ext>
                </a:extLst>
              </a:tr>
              <a:tr h="528124">
                <a:tc>
                  <a:txBody>
                    <a:bodyPr/>
                    <a:lstStyle/>
                    <a:p>
                      <a:r>
                        <a:rPr lang="ru-RU" sz="1400" b="1" dirty="0" smtClean="0">
                          <a:solidFill>
                            <a:schemeClr val="accent1">
                              <a:lumMod val="50000"/>
                            </a:schemeClr>
                          </a:solidFill>
                          <a:latin typeface="+mj-lt"/>
                        </a:rPr>
                        <a:t>1)Специальные условия образования – обеспечение</a:t>
                      </a:r>
                      <a:r>
                        <a:rPr lang="ru-RU" sz="1400" b="1" baseline="0" dirty="0" smtClean="0">
                          <a:solidFill>
                            <a:schemeClr val="accent1">
                              <a:lumMod val="50000"/>
                            </a:schemeClr>
                          </a:solidFill>
                          <a:latin typeface="+mj-lt"/>
                        </a:rPr>
                        <a:t> реализации специальных образовательных программ дошкольного образования </a:t>
                      </a:r>
                      <a:endParaRPr lang="ru-RU" sz="1400" b="1" dirty="0">
                        <a:solidFill>
                          <a:schemeClr val="accent1">
                            <a:lumMod val="50000"/>
                          </a:schemeClr>
                        </a:solidFill>
                        <a:latin typeface="+mj-lt"/>
                      </a:endParaRPr>
                    </a:p>
                  </a:txBody>
                  <a:tcPr/>
                </a:tc>
                <a:tc rowSpan="3">
                  <a:txBody>
                    <a:bodyPr/>
                    <a:lstStyle/>
                    <a:p>
                      <a:r>
                        <a:rPr kumimoji="0" lang="ru-RU" sz="1400" b="1" kern="1200" dirty="0" smtClean="0">
                          <a:solidFill>
                            <a:schemeClr val="accent1">
                              <a:lumMod val="50000"/>
                            </a:schemeClr>
                          </a:solidFill>
                          <a:latin typeface="+mn-lt"/>
                          <a:ea typeface="+mn-ea"/>
                          <a:cs typeface="Arial" pitchFamily="34" charset="0"/>
                        </a:rPr>
                        <a:t>Расходы на оплату труда сотрудников,</a:t>
                      </a:r>
                    </a:p>
                    <a:p>
                      <a:r>
                        <a:rPr kumimoji="0" lang="ru-RU" sz="1400" b="1" kern="1200" dirty="0" smtClean="0">
                          <a:solidFill>
                            <a:schemeClr val="accent1">
                              <a:lumMod val="50000"/>
                            </a:schemeClr>
                          </a:solidFill>
                          <a:latin typeface="+mn-lt"/>
                          <a:ea typeface="+mn-ea"/>
                          <a:cs typeface="Arial" pitchFamily="34" charset="0"/>
                        </a:rPr>
                        <a:t> реализующих ООП ДО</a:t>
                      </a:r>
                    </a:p>
                    <a:p>
                      <a:pPr marL="0" marR="0" indent="0" algn="l" defTabSz="914400" rtl="0" eaLnBrk="1" fontAlgn="auto" latinLnBrk="0" hangingPunct="1">
                        <a:lnSpc>
                          <a:spcPct val="100000"/>
                        </a:lnSpc>
                        <a:spcBef>
                          <a:spcPts val="0"/>
                        </a:spcBef>
                        <a:spcAft>
                          <a:spcPts val="0"/>
                        </a:spcAft>
                        <a:buClrTx/>
                        <a:buSzTx/>
                        <a:buFontTx/>
                        <a:buNone/>
                        <a:tabLst/>
                        <a:defRPr/>
                      </a:pPr>
                      <a:r>
                        <a:rPr kumimoji="0" lang="ru-RU" sz="1400" b="1" kern="1200" dirty="0" smtClean="0">
                          <a:solidFill>
                            <a:schemeClr val="accent1">
                              <a:lumMod val="50000"/>
                            </a:schemeClr>
                          </a:solidFill>
                          <a:latin typeface="+mn-lt"/>
                          <a:ea typeface="+mn-ea"/>
                          <a:cs typeface="Arial" pitchFamily="34" charset="0"/>
                        </a:rPr>
                        <a:t>Расходы на дополнительное профессиональное образование</a:t>
                      </a:r>
                    </a:p>
                    <a:p>
                      <a:pPr marL="0" marR="0" indent="0" algn="l" defTabSz="914400" rtl="0" eaLnBrk="1" fontAlgn="auto" latinLnBrk="0" hangingPunct="1">
                        <a:lnSpc>
                          <a:spcPct val="100000"/>
                        </a:lnSpc>
                        <a:spcBef>
                          <a:spcPts val="0"/>
                        </a:spcBef>
                        <a:spcAft>
                          <a:spcPts val="0"/>
                        </a:spcAft>
                        <a:buClrTx/>
                        <a:buSzTx/>
                        <a:buFontTx/>
                        <a:buNone/>
                        <a:tabLst/>
                        <a:defRPr/>
                      </a:pPr>
                      <a:r>
                        <a:rPr kumimoji="0" lang="ru-RU" sz="1400" b="1" kern="1200" dirty="0" smtClean="0">
                          <a:solidFill>
                            <a:schemeClr val="accent1">
                              <a:lumMod val="50000"/>
                            </a:schemeClr>
                          </a:solidFill>
                          <a:latin typeface="+mn-lt"/>
                          <a:ea typeface="+mn-ea"/>
                          <a:cs typeface="Arial" pitchFamily="34" charset="0"/>
                        </a:rPr>
                        <a:t>Расходы на средства обучения и воспитания,</a:t>
                      </a:r>
                      <a:r>
                        <a:rPr kumimoji="0" lang="ru-RU" sz="1400" b="1" kern="1200" baseline="0" dirty="0" smtClean="0">
                          <a:solidFill>
                            <a:schemeClr val="accent1">
                              <a:lumMod val="50000"/>
                            </a:schemeClr>
                          </a:solidFill>
                          <a:latin typeface="+mn-lt"/>
                          <a:ea typeface="+mn-ea"/>
                          <a:cs typeface="Arial" pitchFamily="34" charset="0"/>
                        </a:rPr>
                        <a:t> соответствующие материалы, в том числе приобретение учебных изданий в бумажном и электронном виде, дидактических материалов, аудио – и видеоматериалов; игр игрушек, электронных образовательных ресурсов и т.д.(ФГОС ДО)</a:t>
                      </a:r>
                      <a:endParaRPr kumimoji="0" lang="ru-RU" sz="1400" b="1" kern="1200" dirty="0" smtClean="0">
                        <a:solidFill>
                          <a:schemeClr val="accent1">
                            <a:lumMod val="50000"/>
                          </a:schemeClr>
                        </a:solidFill>
                        <a:latin typeface="+mn-lt"/>
                        <a:ea typeface="+mn-ea"/>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ru-RU" sz="1400" b="1" kern="1200" dirty="0" smtClean="0">
                          <a:solidFill>
                            <a:schemeClr val="accent1">
                              <a:lumMod val="50000"/>
                            </a:schemeClr>
                          </a:solidFill>
                          <a:latin typeface="+mn-lt"/>
                          <a:ea typeface="+mn-ea"/>
                          <a:cs typeface="Arial" pitchFamily="34" charset="0"/>
                        </a:rPr>
                        <a:t>Иные расходы, связанные с реализацией и обеспечением реализации Программы.</a:t>
                      </a:r>
                    </a:p>
                  </a:txBody>
                  <a:tcPr/>
                </a:tc>
                <a:extLst>
                  <a:ext uri="{0D108BD9-81ED-4DB2-BD59-A6C34878D82A}">
                    <a16:rowId xmlns:a16="http://schemas.microsoft.com/office/drawing/2014/main" xmlns="" val="10001"/>
                  </a:ext>
                </a:extLst>
              </a:tr>
              <a:tr h="410763">
                <a:tc>
                  <a:txBody>
                    <a:bodyPr/>
                    <a:lstStyle/>
                    <a:p>
                      <a:r>
                        <a:rPr lang="ru-RU" sz="1400" b="1" dirty="0" smtClean="0">
                          <a:solidFill>
                            <a:schemeClr val="accent1">
                              <a:lumMod val="50000"/>
                            </a:schemeClr>
                          </a:solidFill>
                          <a:latin typeface="+mj-lt"/>
                        </a:rPr>
                        <a:t>2)Дополнительное профессиональное образование педагогических работников</a:t>
                      </a:r>
                    </a:p>
                  </a:txBody>
                  <a:tcPr/>
                </a:tc>
                <a:tc vMerge="1">
                  <a:txBody>
                    <a:bodyPr/>
                    <a:lstStyle/>
                    <a:p>
                      <a:endParaRPr lang="ru-RU" dirty="0"/>
                    </a:p>
                  </a:txBody>
                  <a:tcPr/>
                </a:tc>
                <a:extLst>
                  <a:ext uri="{0D108BD9-81ED-4DB2-BD59-A6C34878D82A}">
                    <a16:rowId xmlns:a16="http://schemas.microsoft.com/office/drawing/2014/main" xmlns="" val="10002"/>
                  </a:ext>
                </a:extLst>
              </a:tr>
              <a:tr h="1374009">
                <a:tc>
                  <a:txBody>
                    <a:bodyPr/>
                    <a:lstStyle/>
                    <a:p>
                      <a:r>
                        <a:rPr lang="ru-RU" sz="1400" b="1" dirty="0" smtClean="0">
                          <a:solidFill>
                            <a:schemeClr val="accent1">
                              <a:lumMod val="50000"/>
                            </a:schemeClr>
                          </a:solidFill>
                          <a:latin typeface="+mj-lt"/>
                        </a:rPr>
                        <a:t>3)Обеспечение безопасных</a:t>
                      </a:r>
                      <a:r>
                        <a:rPr lang="ru-RU" sz="1400" b="1" baseline="0" dirty="0" smtClean="0">
                          <a:solidFill>
                            <a:schemeClr val="accent1">
                              <a:lumMod val="50000"/>
                            </a:schemeClr>
                          </a:solidFill>
                          <a:latin typeface="+mj-lt"/>
                        </a:rPr>
                        <a:t> условий обучения и воспитания</a:t>
                      </a:r>
                      <a:endParaRPr lang="ru-RU" sz="1400" b="1" dirty="0">
                        <a:solidFill>
                          <a:schemeClr val="accent1">
                            <a:lumMod val="50000"/>
                          </a:schemeClr>
                        </a:solidFill>
                        <a:latin typeface="+mj-lt"/>
                      </a:endParaRPr>
                    </a:p>
                  </a:txBody>
                  <a:tcPr/>
                </a:tc>
                <a:tc vMerge="1">
                  <a:txBody>
                    <a:bodyPr/>
                    <a:lstStyle/>
                    <a:p>
                      <a:endParaRPr lang="ru-RU" dirty="0"/>
                    </a:p>
                  </a:txBody>
                  <a:tcPr/>
                </a:tc>
                <a:extLst>
                  <a:ext uri="{0D108BD9-81ED-4DB2-BD59-A6C34878D82A}">
                    <a16:rowId xmlns:a16="http://schemas.microsoft.com/office/drawing/2014/main" xmlns="" val="10003"/>
                  </a:ext>
                </a:extLst>
              </a:tr>
              <a:tr h="152400">
                <a:tc>
                  <a:txBody>
                    <a:bodyPr/>
                    <a:lstStyle/>
                    <a:p>
                      <a:r>
                        <a:rPr lang="ru-RU" sz="1400" b="1" dirty="0" smtClean="0">
                          <a:solidFill>
                            <a:schemeClr val="accent1">
                              <a:lumMod val="50000"/>
                            </a:schemeClr>
                          </a:solidFill>
                          <a:latin typeface="+mj-lt"/>
                        </a:rPr>
                        <a:t>4)Охрана здоровья детей</a:t>
                      </a:r>
                      <a:endParaRPr lang="ru-RU" sz="1400" b="1" dirty="0">
                        <a:solidFill>
                          <a:schemeClr val="accent1">
                            <a:lumMod val="50000"/>
                          </a:schemeClr>
                        </a:solidFill>
                        <a:latin typeface="+mj-lt"/>
                      </a:endParaRPr>
                    </a:p>
                  </a:txBody>
                  <a:tcPr/>
                </a:tc>
                <a:tc rowSpan="3">
                  <a:txBody>
                    <a:bodyPr/>
                    <a:lstStyle/>
                    <a:p>
                      <a:endParaRPr lang="ru-RU" dirty="0"/>
                    </a:p>
                  </a:txBody>
                  <a:tcPr/>
                </a:tc>
                <a:extLst>
                  <a:ext uri="{0D108BD9-81ED-4DB2-BD59-A6C34878D82A}">
                    <a16:rowId xmlns:a16="http://schemas.microsoft.com/office/drawing/2014/main" xmlns="" val="10004"/>
                  </a:ext>
                </a:extLst>
              </a:tr>
              <a:tr h="152400">
                <a:tc>
                  <a:txBody>
                    <a:bodyPr/>
                    <a:lstStyle/>
                    <a:p>
                      <a:r>
                        <a:rPr lang="ru-RU" sz="1400" b="1" dirty="0" smtClean="0">
                          <a:solidFill>
                            <a:schemeClr val="accent1">
                              <a:lumMod val="50000"/>
                            </a:schemeClr>
                          </a:solidFill>
                          <a:latin typeface="+mj-lt"/>
                        </a:rPr>
                        <a:t>5)Особенности образовательной деятельности: оказание дополнительных образовательных услуг</a:t>
                      </a:r>
                      <a:endParaRPr lang="ru-RU" sz="1400" b="1" dirty="0">
                        <a:solidFill>
                          <a:schemeClr val="accent1">
                            <a:lumMod val="50000"/>
                          </a:schemeClr>
                        </a:solidFill>
                        <a:latin typeface="+mj-lt"/>
                      </a:endParaRPr>
                    </a:p>
                  </a:txBody>
                  <a:tcPr/>
                </a:tc>
                <a:tc vMerge="1">
                  <a:txBody>
                    <a:bodyPr/>
                    <a:lstStyle/>
                    <a:p>
                      <a:endParaRPr lang="ru-RU" dirty="0"/>
                    </a:p>
                  </a:txBody>
                  <a:tcPr/>
                </a:tc>
                <a:extLst>
                  <a:ext uri="{0D108BD9-81ED-4DB2-BD59-A6C34878D82A}">
                    <a16:rowId xmlns:a16="http://schemas.microsoft.com/office/drawing/2014/main" xmlns="" val="10005"/>
                  </a:ext>
                </a:extLst>
              </a:tr>
              <a:tr h="152400">
                <a:tc>
                  <a:txBody>
                    <a:bodyPr/>
                    <a:lstStyle/>
                    <a:p>
                      <a:endParaRPr lang="ru-RU" sz="1400" b="1" dirty="0">
                        <a:solidFill>
                          <a:schemeClr val="accent1">
                            <a:lumMod val="50000"/>
                          </a:schemeClr>
                        </a:solidFill>
                        <a:latin typeface="+mj-lt"/>
                      </a:endParaRPr>
                    </a:p>
                  </a:txBody>
                  <a:tcPr/>
                </a:tc>
                <a:tc vMerge="1">
                  <a:txBody>
                    <a:bodyPr/>
                    <a:lstStyle/>
                    <a:p>
                      <a:endParaRPr lang="ru-RU" dirty="0"/>
                    </a:p>
                  </a:txBody>
                  <a:tcPr/>
                </a:tc>
                <a:extLst>
                  <a:ext uri="{0D108BD9-81ED-4DB2-BD59-A6C34878D82A}">
                    <a16:rowId xmlns:a16="http://schemas.microsoft.com/office/drawing/2014/main" xmlns="" val="10006"/>
                  </a:ext>
                </a:extLst>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dmin\Desktop\fon-dlya-prezentacii-bloknot-08.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1142976" y="428605"/>
            <a:ext cx="7358114" cy="923330"/>
          </a:xfrm>
          <a:prstGeom prst="rect">
            <a:avLst/>
          </a:prstGeom>
        </p:spPr>
        <p:txBody>
          <a:bodyPr wrap="square">
            <a:spAutoFit/>
          </a:bodyPr>
          <a:lstStyle/>
          <a:p>
            <a:endParaRPr lang="ru-RU" dirty="0" smtClean="0"/>
          </a:p>
          <a:p>
            <a:endParaRPr lang="ru-RU" dirty="0" smtClean="0"/>
          </a:p>
          <a:p>
            <a:endParaRPr lang="ru-RU" dirty="0" smtClean="0"/>
          </a:p>
        </p:txBody>
      </p:sp>
      <p:sp>
        <p:nvSpPr>
          <p:cNvPr id="4" name="TextBox 3"/>
          <p:cNvSpPr txBox="1"/>
          <p:nvPr/>
        </p:nvSpPr>
        <p:spPr>
          <a:xfrm>
            <a:off x="0" y="0"/>
            <a:ext cx="9144000" cy="400110"/>
          </a:xfrm>
          <a:prstGeom prst="rect">
            <a:avLst/>
          </a:prstGeom>
          <a:noFill/>
        </p:spPr>
        <p:txBody>
          <a:bodyPr wrap="square" rtlCol="0">
            <a:spAutoFit/>
          </a:bodyPr>
          <a:lstStyle/>
          <a:p>
            <a:pPr algn="ctr"/>
            <a:r>
              <a:rPr lang="ru-RU" sz="2000" b="1" dirty="0" smtClean="0">
                <a:solidFill>
                  <a:schemeClr val="accent6">
                    <a:lumMod val="50000"/>
                  </a:schemeClr>
                </a:solidFill>
                <a:effectLst>
                  <a:outerShdw blurRad="38100" dist="38100" dir="2700000" algn="tl">
                    <a:srgbClr val="000000">
                      <a:alpha val="43137"/>
                    </a:srgbClr>
                  </a:outerShdw>
                </a:effectLst>
              </a:rPr>
              <a:t>Оценка качества условий реализации ООП ДО (кадровые условия)</a:t>
            </a:r>
            <a:endParaRPr lang="ru-RU" sz="2000" b="1" dirty="0">
              <a:solidFill>
                <a:schemeClr val="accent6">
                  <a:lumMod val="50000"/>
                </a:schemeClr>
              </a:solidFill>
              <a:effectLst>
                <a:outerShdw blurRad="38100" dist="38100" dir="2700000" algn="tl">
                  <a:srgbClr val="000000">
                    <a:alpha val="43137"/>
                  </a:srgbClr>
                </a:outerShdw>
              </a:effectLst>
            </a:endParaRPr>
          </a:p>
        </p:txBody>
      </p:sp>
      <p:graphicFrame>
        <p:nvGraphicFramePr>
          <p:cNvPr id="5" name="Таблица 4"/>
          <p:cNvGraphicFramePr>
            <a:graphicFrameLocks noGrp="1"/>
          </p:cNvGraphicFramePr>
          <p:nvPr/>
        </p:nvGraphicFramePr>
        <p:xfrm>
          <a:off x="928662" y="500043"/>
          <a:ext cx="7572428" cy="5954278"/>
        </p:xfrm>
        <a:graphic>
          <a:graphicData uri="http://schemas.openxmlformats.org/drawingml/2006/table">
            <a:tbl>
              <a:tblPr firstRow="1" bandRow="1">
                <a:tableStyleId>{5C22544A-7EE6-4342-B048-85BDC9FD1C3A}</a:tableStyleId>
              </a:tblPr>
              <a:tblGrid>
                <a:gridCol w="2500330">
                  <a:extLst>
                    <a:ext uri="{9D8B030D-6E8A-4147-A177-3AD203B41FA5}">
                      <a16:colId xmlns:a16="http://schemas.microsoft.com/office/drawing/2014/main" xmlns="" val="20000"/>
                    </a:ext>
                  </a:extLst>
                </a:gridCol>
                <a:gridCol w="5072098">
                  <a:extLst>
                    <a:ext uri="{9D8B030D-6E8A-4147-A177-3AD203B41FA5}">
                      <a16:colId xmlns:a16="http://schemas.microsoft.com/office/drawing/2014/main" xmlns="" val="20001"/>
                    </a:ext>
                  </a:extLst>
                </a:gridCol>
              </a:tblGrid>
              <a:tr h="705173">
                <a:tc>
                  <a:txBody>
                    <a:bodyPr/>
                    <a:lstStyle/>
                    <a:p>
                      <a:pPr algn="ctr"/>
                      <a:r>
                        <a:rPr lang="ru-RU" sz="1800" b="1" dirty="0" smtClean="0">
                          <a:solidFill>
                            <a:schemeClr val="accent6">
                              <a:lumMod val="50000"/>
                            </a:schemeClr>
                          </a:solidFill>
                          <a:latin typeface="+mj-lt"/>
                        </a:rPr>
                        <a:t>Критерии оценивания</a:t>
                      </a:r>
                      <a:endParaRPr lang="ru-RU" sz="1800" b="1" dirty="0">
                        <a:solidFill>
                          <a:schemeClr val="accent6">
                            <a:lumMod val="50000"/>
                          </a:schemeClr>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ru-RU" sz="1800" b="1" dirty="0" smtClean="0">
                          <a:solidFill>
                            <a:schemeClr val="accent6">
                              <a:lumMod val="50000"/>
                            </a:schemeClr>
                          </a:solidFill>
                          <a:latin typeface="+mj-lt"/>
                        </a:rPr>
                        <a:t>Показатели оценивания</a:t>
                      </a:r>
                      <a:endParaRPr lang="ru-RU" sz="1800" b="1" dirty="0">
                        <a:solidFill>
                          <a:schemeClr val="accent6">
                            <a:lumMod val="50000"/>
                          </a:schemeClr>
                        </a:solidFill>
                        <a:latin typeface="+mj-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2216256">
                <a:tc>
                  <a:txBody>
                    <a:bodyPr/>
                    <a:lstStyle/>
                    <a:p>
                      <a:r>
                        <a:rPr lang="ru-RU" sz="1600" b="1" dirty="0" smtClean="0">
                          <a:solidFill>
                            <a:schemeClr val="accent6">
                              <a:lumMod val="50000"/>
                            </a:schemeClr>
                          </a:solidFill>
                          <a:latin typeface="+mj-lt"/>
                          <a:cs typeface="Arial" pitchFamily="34" charset="0"/>
                        </a:rPr>
                        <a:t>Профессиональная компетентность</a:t>
                      </a:r>
                      <a:endParaRPr lang="ru-RU" sz="1600" b="1" dirty="0">
                        <a:solidFill>
                          <a:schemeClr val="accent6">
                            <a:lumMod val="50000"/>
                          </a:schemeClr>
                        </a:solidFill>
                        <a:latin typeface="+mj-lt"/>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sz="900" b="1" dirty="0" smtClean="0">
                          <a:solidFill>
                            <a:schemeClr val="accent6">
                              <a:lumMod val="50000"/>
                            </a:schemeClr>
                          </a:solidFill>
                          <a:latin typeface="+mj-lt"/>
                          <a:cs typeface="Arial" pitchFamily="34" charset="0"/>
                        </a:rPr>
                        <a:t>1)Образовательный уровень – наличие профильного образования, квалификация педагога</a:t>
                      </a:r>
                    </a:p>
                    <a:p>
                      <a:pPr>
                        <a:buFont typeface="Arial" pitchFamily="34" charset="0"/>
                        <a:buNone/>
                      </a:pPr>
                      <a:r>
                        <a:rPr lang="ru-RU" sz="900" b="1" dirty="0" smtClean="0">
                          <a:solidFill>
                            <a:schemeClr val="accent6">
                              <a:lumMod val="50000"/>
                            </a:schemeClr>
                          </a:solidFill>
                          <a:effectLst/>
                          <a:latin typeface="+mj-lt"/>
                          <a:cs typeface="Arial" pitchFamily="34" charset="0"/>
                        </a:rPr>
                        <a:t>2)</a:t>
                      </a:r>
                      <a:r>
                        <a:rPr lang="ru-RU" sz="900" b="1" baseline="0" dirty="0" smtClean="0">
                          <a:solidFill>
                            <a:schemeClr val="accent6">
                              <a:lumMod val="50000"/>
                            </a:schemeClr>
                          </a:solidFill>
                          <a:effectLst/>
                          <a:latin typeface="+mj-lt"/>
                          <a:cs typeface="Arial" pitchFamily="34" charset="0"/>
                        </a:rPr>
                        <a:t> Качество организации образовательной деятельности: с</a:t>
                      </a:r>
                      <a:r>
                        <a:rPr lang="ru-RU" sz="900" b="1" dirty="0" smtClean="0">
                          <a:solidFill>
                            <a:schemeClr val="accent6">
                              <a:lumMod val="50000"/>
                            </a:schemeClr>
                          </a:solidFill>
                          <a:effectLst/>
                          <a:latin typeface="+mj-lt"/>
                          <a:cs typeface="Arial" pitchFamily="34" charset="0"/>
                        </a:rPr>
                        <a:t>тепень владения психолого-педагогическими технологиями организации образовательного процесса;</a:t>
                      </a:r>
                      <a:r>
                        <a:rPr lang="ru-RU" sz="900" b="1" baseline="0" dirty="0" smtClean="0">
                          <a:solidFill>
                            <a:schemeClr val="accent6">
                              <a:lumMod val="50000"/>
                            </a:schemeClr>
                          </a:solidFill>
                          <a:effectLst/>
                          <a:latin typeface="+mj-lt"/>
                          <a:cs typeface="Arial" pitchFamily="34" charset="0"/>
                        </a:rPr>
                        <a:t> умением работать с различными категориями детей</a:t>
                      </a:r>
                      <a:endParaRPr lang="ru-RU" sz="900" b="1" dirty="0" smtClean="0">
                        <a:solidFill>
                          <a:schemeClr val="accent6">
                            <a:lumMod val="50000"/>
                          </a:schemeClr>
                        </a:solidFill>
                        <a:effectLst/>
                        <a:latin typeface="+mj-lt"/>
                        <a:cs typeface="Arial" pitchFamily="34" charset="0"/>
                      </a:endParaRPr>
                    </a:p>
                    <a:p>
                      <a:r>
                        <a:rPr lang="ru-RU" sz="900" b="1" dirty="0" smtClean="0">
                          <a:solidFill>
                            <a:schemeClr val="accent6">
                              <a:lumMod val="50000"/>
                            </a:schemeClr>
                          </a:solidFill>
                          <a:effectLst/>
                          <a:latin typeface="+mj-lt"/>
                          <a:cs typeface="Arial" pitchFamily="34" charset="0"/>
                        </a:rPr>
                        <a:t>3) Способность</a:t>
                      </a:r>
                      <a:r>
                        <a:rPr lang="ru-RU" sz="900" b="1" baseline="0" dirty="0" smtClean="0">
                          <a:solidFill>
                            <a:schemeClr val="accent6">
                              <a:lumMod val="50000"/>
                            </a:schemeClr>
                          </a:solidFill>
                          <a:effectLst/>
                          <a:latin typeface="+mj-lt"/>
                          <a:cs typeface="Arial" pitchFamily="34" charset="0"/>
                        </a:rPr>
                        <a:t>  м</a:t>
                      </a:r>
                      <a:r>
                        <a:rPr lang="ru-RU" sz="900" b="1" dirty="0" smtClean="0">
                          <a:solidFill>
                            <a:schemeClr val="accent6">
                              <a:lumMod val="50000"/>
                            </a:schemeClr>
                          </a:solidFill>
                          <a:effectLst/>
                          <a:latin typeface="+mj-lt"/>
                          <a:cs typeface="Arial" pitchFamily="34" charset="0"/>
                        </a:rPr>
                        <a:t>оделирования</a:t>
                      </a:r>
                      <a:r>
                        <a:rPr lang="ru-RU" sz="900" b="1" baseline="0" dirty="0" smtClean="0">
                          <a:solidFill>
                            <a:schemeClr val="accent6">
                              <a:lumMod val="50000"/>
                            </a:schemeClr>
                          </a:solidFill>
                          <a:effectLst/>
                          <a:latin typeface="+mj-lt"/>
                          <a:cs typeface="Arial" pitchFamily="34" charset="0"/>
                        </a:rPr>
                        <a:t> жизненных ситуаций, в ходе которых воспитанники осваивают разные виды деятельности  в соответствие с ФГОС ДО</a:t>
                      </a:r>
                      <a:endParaRPr lang="ru-RU" sz="900" b="1" dirty="0" smtClean="0">
                        <a:solidFill>
                          <a:schemeClr val="accent6">
                            <a:lumMod val="50000"/>
                          </a:schemeClr>
                        </a:solidFill>
                        <a:effectLst/>
                        <a:latin typeface="+mj-lt"/>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effectLst/>
                          <a:latin typeface="+mj-lt"/>
                          <a:cs typeface="Arial" pitchFamily="34" charset="0"/>
                        </a:rPr>
                        <a:t>4) Способность к саморазвитию и самореализации – самообразование.</a:t>
                      </a:r>
                    </a:p>
                    <a:p>
                      <a:pPr marL="0" marR="0" indent="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effectLst/>
                          <a:latin typeface="+mj-lt"/>
                          <a:cs typeface="Arial" pitchFamily="34" charset="0"/>
                        </a:rPr>
                        <a:t>5)Обобщение</a:t>
                      </a:r>
                      <a:r>
                        <a:rPr lang="ru-RU" sz="900" b="1" baseline="0" dirty="0" smtClean="0">
                          <a:solidFill>
                            <a:schemeClr val="accent6">
                              <a:lumMod val="50000"/>
                            </a:schemeClr>
                          </a:solidFill>
                          <a:effectLst/>
                          <a:latin typeface="+mj-lt"/>
                          <a:cs typeface="Arial" pitchFamily="34" charset="0"/>
                        </a:rPr>
                        <a:t> и трансляция собственного  опыта работы, наличие методических разработок и иных достижений профессиональной деятельности, </a:t>
                      </a:r>
                    </a:p>
                    <a:p>
                      <a:pPr marL="0" marR="0" indent="0" algn="l" defTabSz="914400" rtl="0" eaLnBrk="1" fontAlgn="auto" latinLnBrk="0" hangingPunct="1">
                        <a:lnSpc>
                          <a:spcPct val="100000"/>
                        </a:lnSpc>
                        <a:spcBef>
                          <a:spcPts val="0"/>
                        </a:spcBef>
                        <a:spcAft>
                          <a:spcPts val="0"/>
                        </a:spcAft>
                        <a:buClrTx/>
                        <a:buSzTx/>
                        <a:buFontTx/>
                        <a:buNone/>
                        <a:tabLst/>
                        <a:defRPr/>
                      </a:pPr>
                      <a:r>
                        <a:rPr lang="ru-RU" sz="900" b="1" baseline="0" dirty="0" smtClean="0">
                          <a:solidFill>
                            <a:schemeClr val="accent6">
                              <a:lumMod val="50000"/>
                            </a:schemeClr>
                          </a:solidFill>
                          <a:effectLst/>
                          <a:latin typeface="+mj-lt"/>
                          <a:cs typeface="Arial" pitchFamily="34" charset="0"/>
                        </a:rPr>
                        <a:t>6)Стабильность  педагогической эффективности (высокие образовательные результаты, отсутствие жалоб родителей,</a:t>
                      </a:r>
                    </a:p>
                    <a:p>
                      <a:pPr marL="0" marR="0" indent="0" algn="l" defTabSz="914400" rtl="0" eaLnBrk="1" fontAlgn="auto" latinLnBrk="0" hangingPunct="1">
                        <a:lnSpc>
                          <a:spcPct val="100000"/>
                        </a:lnSpc>
                        <a:spcBef>
                          <a:spcPts val="0"/>
                        </a:spcBef>
                        <a:spcAft>
                          <a:spcPts val="0"/>
                        </a:spcAft>
                        <a:buClrTx/>
                        <a:buSzTx/>
                        <a:buFontTx/>
                        <a:buNone/>
                        <a:tabLst/>
                        <a:defRPr/>
                      </a:pPr>
                      <a:r>
                        <a:rPr lang="ru-RU" sz="900" b="1" baseline="0" dirty="0" smtClean="0">
                          <a:solidFill>
                            <a:schemeClr val="accent6">
                              <a:lumMod val="50000"/>
                            </a:schemeClr>
                          </a:solidFill>
                          <a:effectLst/>
                          <a:latin typeface="+mj-lt"/>
                          <a:cs typeface="Arial" pitchFamily="34" charset="0"/>
                        </a:rPr>
                        <a:t>травматизма у детей, высокая посещаемость и низкая заболеваемость в группе; и т.д.)</a:t>
                      </a:r>
                    </a:p>
                    <a:p>
                      <a:pPr marL="0" marR="0" indent="0" algn="l" defTabSz="914400" rtl="0" eaLnBrk="1" fontAlgn="auto" latinLnBrk="0" hangingPunct="1">
                        <a:lnSpc>
                          <a:spcPct val="100000"/>
                        </a:lnSpc>
                        <a:spcBef>
                          <a:spcPts val="0"/>
                        </a:spcBef>
                        <a:spcAft>
                          <a:spcPts val="0"/>
                        </a:spcAft>
                        <a:buClrTx/>
                        <a:buSzTx/>
                        <a:buFontTx/>
                        <a:buNone/>
                        <a:tabLst/>
                        <a:defRPr/>
                      </a:pPr>
                      <a:r>
                        <a:rPr lang="ru-RU" sz="900" b="1" baseline="0" dirty="0" smtClean="0">
                          <a:solidFill>
                            <a:schemeClr val="accent6">
                              <a:lumMod val="50000"/>
                            </a:schemeClr>
                          </a:solidFill>
                          <a:effectLst/>
                          <a:latin typeface="+mj-lt"/>
                          <a:cs typeface="Arial" pitchFamily="34" charset="0"/>
                        </a:rPr>
                        <a:t>7)Наличие инновационной деятельности- реализация экспериментальных программ или функционирование на базе Учреждения экспериментальной развивающей площадки</a:t>
                      </a:r>
                      <a:endParaRPr lang="ru-RU" sz="900" b="1" dirty="0" smtClean="0">
                        <a:solidFill>
                          <a:schemeClr val="accent6">
                            <a:lumMod val="50000"/>
                          </a:schemeClr>
                        </a:solidFill>
                        <a:effectLst/>
                        <a:latin typeface="+mj-lt"/>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223668">
                <a:tc>
                  <a:txBody>
                    <a:bodyPr/>
                    <a:lstStyle/>
                    <a:p>
                      <a:r>
                        <a:rPr lang="ru-RU" sz="1600" b="1" dirty="0" smtClean="0">
                          <a:solidFill>
                            <a:schemeClr val="accent6">
                              <a:lumMod val="50000"/>
                            </a:schemeClr>
                          </a:solidFill>
                          <a:latin typeface="+mj-lt"/>
                          <a:cs typeface="Arial" pitchFamily="34" charset="0"/>
                        </a:rPr>
                        <a:t>Коммуникативная</a:t>
                      </a:r>
                      <a:r>
                        <a:rPr lang="ru-RU" sz="1600" b="1" baseline="0" dirty="0" smtClean="0">
                          <a:solidFill>
                            <a:schemeClr val="accent6">
                              <a:lumMod val="50000"/>
                            </a:schemeClr>
                          </a:solidFill>
                          <a:latin typeface="+mj-lt"/>
                          <a:cs typeface="Arial" pitchFamily="34" charset="0"/>
                        </a:rPr>
                        <a:t> компетентность</a:t>
                      </a:r>
                      <a:endParaRPr lang="ru-RU" sz="1600" b="1" dirty="0">
                        <a:solidFill>
                          <a:schemeClr val="accent6">
                            <a:lumMod val="50000"/>
                          </a:schemeClr>
                        </a:solidFill>
                        <a:latin typeface="+mj-lt"/>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Arial" pitchFamily="34" charset="0"/>
                        <a:buNone/>
                      </a:pPr>
                      <a:r>
                        <a:rPr lang="ru-RU" sz="900" b="1" dirty="0" smtClean="0">
                          <a:solidFill>
                            <a:schemeClr val="accent6">
                              <a:lumMod val="50000"/>
                            </a:schemeClr>
                          </a:solidFill>
                          <a:effectLst/>
                          <a:latin typeface="+mj-lt"/>
                          <a:cs typeface="Arial" pitchFamily="34" charset="0"/>
                        </a:rPr>
                        <a:t>1)Личностная  готовность педагога к профессиональной деятельности</a:t>
                      </a:r>
                      <a:r>
                        <a:rPr lang="ru-RU" sz="900" b="1" baseline="0" dirty="0" smtClean="0">
                          <a:solidFill>
                            <a:schemeClr val="accent6">
                              <a:lumMod val="50000"/>
                            </a:schemeClr>
                          </a:solidFill>
                          <a:effectLst/>
                          <a:latin typeface="+mj-lt"/>
                          <a:cs typeface="Arial" pitchFamily="34" charset="0"/>
                        </a:rPr>
                        <a:t> </a:t>
                      </a:r>
                      <a:r>
                        <a:rPr lang="ru-RU" sz="900" b="1" dirty="0" smtClean="0">
                          <a:solidFill>
                            <a:schemeClr val="accent6">
                              <a:lumMod val="50000"/>
                            </a:schemeClr>
                          </a:solidFill>
                          <a:effectLst/>
                          <a:latin typeface="+mj-lt"/>
                          <a:cs typeface="Arial" pitchFamily="34" charset="0"/>
                        </a:rPr>
                        <a:t>( интересы, мотивы, потребности, ценности)</a:t>
                      </a:r>
                    </a:p>
                    <a:p>
                      <a:pPr marL="0" marR="0" indent="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effectLst/>
                          <a:latin typeface="+mj-lt"/>
                          <a:cs typeface="Arial" pitchFamily="34" charset="0"/>
                        </a:rPr>
                        <a:t>Общая  культура  – кругозор, эрудированность</a:t>
                      </a:r>
                    </a:p>
                    <a:p>
                      <a:pPr marL="0" marR="0" indent="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effectLst/>
                          <a:latin typeface="+mj-lt"/>
                          <a:cs typeface="Arial" pitchFamily="34" charset="0"/>
                        </a:rPr>
                        <a:t>2) Управление</a:t>
                      </a:r>
                      <a:r>
                        <a:rPr lang="ru-RU" sz="900" b="1" baseline="0" dirty="0" smtClean="0">
                          <a:solidFill>
                            <a:schemeClr val="accent6">
                              <a:lumMod val="50000"/>
                            </a:schemeClr>
                          </a:solidFill>
                          <a:effectLst/>
                          <a:latin typeface="+mj-lt"/>
                          <a:cs typeface="Arial" pitchFamily="34" charset="0"/>
                        </a:rPr>
                        <a:t> </a:t>
                      </a:r>
                      <a:r>
                        <a:rPr lang="ru-RU" sz="900" b="1" dirty="0" smtClean="0">
                          <a:solidFill>
                            <a:schemeClr val="accent6">
                              <a:lumMod val="50000"/>
                            </a:schemeClr>
                          </a:solidFill>
                          <a:effectLst/>
                          <a:latin typeface="+mj-lt"/>
                          <a:cs typeface="Arial" pitchFamily="34" charset="0"/>
                        </a:rPr>
                        <a:t>деятельностью воспитанников  - личностно-ориентированное взаимодействие.</a:t>
                      </a:r>
                    </a:p>
                    <a:p>
                      <a:pPr marL="0" marR="0" indent="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effectLst/>
                          <a:latin typeface="+mj-lt"/>
                          <a:cs typeface="Arial" pitchFamily="34" charset="0"/>
                        </a:rPr>
                        <a:t>3) Взаимодействие с семьей, степень</a:t>
                      </a:r>
                      <a:r>
                        <a:rPr lang="ru-RU" sz="900" b="1" baseline="0" dirty="0" smtClean="0">
                          <a:solidFill>
                            <a:schemeClr val="accent6">
                              <a:lumMod val="50000"/>
                            </a:schemeClr>
                          </a:solidFill>
                          <a:effectLst/>
                          <a:latin typeface="+mj-lt"/>
                          <a:cs typeface="Arial" pitchFamily="34" charset="0"/>
                        </a:rPr>
                        <a:t> </a:t>
                      </a:r>
                      <a:r>
                        <a:rPr lang="ru-RU" sz="900" b="1" dirty="0" smtClean="0">
                          <a:solidFill>
                            <a:schemeClr val="accent6">
                              <a:lumMod val="50000"/>
                            </a:schemeClr>
                          </a:solidFill>
                          <a:effectLst/>
                          <a:latin typeface="+mj-lt"/>
                          <a:cs typeface="Arial" pitchFamily="34" charset="0"/>
                        </a:rPr>
                        <a:t>удовлетворенности родителей( законных представителей) профессиональной деятельностью педагога</a:t>
                      </a:r>
                    </a:p>
                    <a:p>
                      <a:pPr marL="0" marR="0" indent="0" algn="l" defTabSz="914400" rtl="0" eaLnBrk="1" fontAlgn="auto" latinLnBrk="0" hangingPunct="1">
                        <a:lnSpc>
                          <a:spcPct val="100000"/>
                        </a:lnSpc>
                        <a:spcBef>
                          <a:spcPts val="0"/>
                        </a:spcBef>
                        <a:spcAft>
                          <a:spcPts val="0"/>
                        </a:spcAft>
                        <a:buClrTx/>
                        <a:buSzTx/>
                        <a:buFontTx/>
                        <a:buNone/>
                        <a:tabLst/>
                        <a:defRPr/>
                      </a:pPr>
                      <a:r>
                        <a:rPr lang="ru-RU" sz="900" b="1" dirty="0" smtClean="0">
                          <a:solidFill>
                            <a:schemeClr val="accent6">
                              <a:lumMod val="50000"/>
                            </a:schemeClr>
                          </a:solidFill>
                          <a:effectLst/>
                          <a:latin typeface="+mj-lt"/>
                          <a:cs typeface="Arial" pitchFamily="34" charset="0"/>
                        </a:rPr>
                        <a:t>4) Наличие/отсутствие жалоб со стороны родителей (законных представителей)</a:t>
                      </a:r>
                    </a:p>
                    <a:p>
                      <a:endParaRPr lang="ru-RU" sz="900" b="1" dirty="0">
                        <a:solidFill>
                          <a:schemeClr val="accent6">
                            <a:lumMod val="50000"/>
                          </a:schemeClr>
                        </a:solidFill>
                        <a:effectLst/>
                        <a:latin typeface="+mj-lt"/>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590941">
                <a:tc>
                  <a:txBody>
                    <a:bodyPr/>
                    <a:lstStyle/>
                    <a:p>
                      <a:r>
                        <a:rPr lang="ru-RU" sz="1600" b="1" dirty="0" smtClean="0">
                          <a:solidFill>
                            <a:schemeClr val="accent6">
                              <a:lumMod val="50000"/>
                            </a:schemeClr>
                          </a:solidFill>
                          <a:latin typeface="+mj-lt"/>
                          <a:cs typeface="Arial" pitchFamily="34" charset="0"/>
                        </a:rPr>
                        <a:t>Правовая компетентность</a:t>
                      </a:r>
                      <a:endParaRPr lang="ru-RU" sz="1600" b="1" dirty="0">
                        <a:solidFill>
                          <a:schemeClr val="accent6">
                            <a:lumMod val="50000"/>
                          </a:schemeClr>
                        </a:solidFill>
                        <a:latin typeface="+mj-lt"/>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None/>
                      </a:pPr>
                      <a:r>
                        <a:rPr lang="ru-RU" sz="900" b="1" dirty="0" smtClean="0">
                          <a:solidFill>
                            <a:schemeClr val="accent6">
                              <a:lumMod val="50000"/>
                            </a:schemeClr>
                          </a:solidFill>
                          <a:latin typeface="+mj-lt"/>
                          <a:cs typeface="Arial" pitchFamily="34" charset="0"/>
                        </a:rPr>
                        <a:t>1) Знание нормативных правовых документов , необходимых для осуществления профессиональной деятельности</a:t>
                      </a:r>
                    </a:p>
                    <a:p>
                      <a:pPr marL="228600" indent="-228600">
                        <a:buNone/>
                      </a:pPr>
                      <a:r>
                        <a:rPr lang="ru-RU" sz="900" b="1" dirty="0" smtClean="0">
                          <a:solidFill>
                            <a:schemeClr val="accent6">
                              <a:lumMod val="50000"/>
                            </a:schemeClr>
                          </a:solidFill>
                          <a:latin typeface="+mj-lt"/>
                          <a:cs typeface="Arial" pitchFamily="34" charset="0"/>
                        </a:rPr>
                        <a:t>2) Наличие рабочей программы педагога, ее соответствие</a:t>
                      </a:r>
                      <a:r>
                        <a:rPr lang="ru-RU" sz="900" b="1" baseline="0" dirty="0" smtClean="0">
                          <a:solidFill>
                            <a:schemeClr val="accent6">
                              <a:lumMod val="50000"/>
                            </a:schemeClr>
                          </a:solidFill>
                          <a:latin typeface="+mj-lt"/>
                          <a:cs typeface="Arial" pitchFamily="34" charset="0"/>
                        </a:rPr>
                        <a:t> требованиям ФГОС ДО.</a:t>
                      </a:r>
                      <a:endParaRPr lang="ru-RU" sz="900" b="1" dirty="0">
                        <a:solidFill>
                          <a:schemeClr val="accent6">
                            <a:lumMod val="50000"/>
                          </a:schemeClr>
                        </a:solidFill>
                        <a:latin typeface="+mj-lt"/>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3"/>
                  </a:ext>
                </a:extLst>
              </a:tr>
              <a:tr h="1218240">
                <a:tc>
                  <a:txBody>
                    <a:bodyPr/>
                    <a:lstStyle/>
                    <a:p>
                      <a:r>
                        <a:rPr lang="ru-RU" sz="1600" b="1" dirty="0" smtClean="0">
                          <a:solidFill>
                            <a:schemeClr val="accent6">
                              <a:lumMod val="50000"/>
                            </a:schemeClr>
                          </a:solidFill>
                          <a:latin typeface="+mj-lt"/>
                          <a:cs typeface="Arial" pitchFamily="34" charset="0"/>
                        </a:rPr>
                        <a:t>Информационная компетентность</a:t>
                      </a:r>
                      <a:endParaRPr lang="ru-RU" sz="1600" b="1" dirty="0">
                        <a:solidFill>
                          <a:schemeClr val="accent6">
                            <a:lumMod val="50000"/>
                          </a:schemeClr>
                        </a:solidFill>
                        <a:latin typeface="+mj-lt"/>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28600" indent="-228600">
                        <a:buNone/>
                      </a:pPr>
                      <a:r>
                        <a:rPr lang="ru-RU" sz="900" b="1" dirty="0" smtClean="0">
                          <a:solidFill>
                            <a:schemeClr val="accent6">
                              <a:lumMod val="50000"/>
                            </a:schemeClr>
                          </a:solidFill>
                          <a:latin typeface="+mj-lt"/>
                          <a:cs typeface="Arial" pitchFamily="34" charset="0"/>
                        </a:rPr>
                        <a:t>1)Владение ИКТ технологиями, применение их в образовательной</a:t>
                      </a:r>
                      <a:r>
                        <a:rPr lang="ru-RU" sz="900" b="1" baseline="0" dirty="0" smtClean="0">
                          <a:solidFill>
                            <a:schemeClr val="accent6">
                              <a:lumMod val="50000"/>
                            </a:schemeClr>
                          </a:solidFill>
                          <a:latin typeface="+mj-lt"/>
                          <a:cs typeface="Arial" pitchFamily="34" charset="0"/>
                        </a:rPr>
                        <a:t> деятельности; внедрение интерактивных образовательных технологий, которые требуют демонстрации уровня  позитивного  развития детей дошкольного возраста.</a:t>
                      </a:r>
                    </a:p>
                    <a:p>
                      <a:pPr marL="228600" indent="-228600">
                        <a:buNone/>
                      </a:pPr>
                      <a:r>
                        <a:rPr lang="ru-RU" sz="900" b="1" baseline="0" dirty="0" smtClean="0">
                          <a:solidFill>
                            <a:schemeClr val="accent6">
                              <a:lumMod val="50000"/>
                            </a:schemeClr>
                          </a:solidFill>
                          <a:latin typeface="+mj-lt"/>
                          <a:cs typeface="Arial" pitchFamily="34" charset="0"/>
                        </a:rPr>
                        <a:t>2)Наличие собственного сайта для трансляции передового педагогического опыта, взаимодействия с родителями(законными представителями) и т.д.</a:t>
                      </a:r>
                    </a:p>
                    <a:p>
                      <a:pPr marL="228600" indent="-228600">
                        <a:buNone/>
                      </a:pPr>
                      <a:endParaRPr lang="ru-RU" sz="900" b="1" dirty="0">
                        <a:solidFill>
                          <a:schemeClr val="accent6">
                            <a:lumMod val="50000"/>
                          </a:schemeClr>
                        </a:solidFill>
                        <a:latin typeface="+mj-lt"/>
                        <a:cs typeface="Arial"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4"/>
                  </a:ext>
                </a:extLst>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TextBox 5"/>
          <p:cNvSpPr txBox="1"/>
          <p:nvPr/>
        </p:nvSpPr>
        <p:spPr>
          <a:xfrm>
            <a:off x="0" y="188640"/>
            <a:ext cx="9144000" cy="4031873"/>
          </a:xfrm>
          <a:prstGeom prst="rect">
            <a:avLst/>
          </a:prstGeom>
          <a:noFill/>
        </p:spPr>
        <p:txBody>
          <a:bodyPr wrap="square" rtlCol="0">
            <a:spAutoFit/>
          </a:bodyPr>
          <a:lstStyle/>
          <a:p>
            <a:pPr algn="ctr"/>
            <a:r>
              <a:rPr lang="ru-RU" sz="32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ПОРЯДОК  ОРГАНИЗАЦИИ ВСОКО В ДОУ</a:t>
            </a: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ctr"/>
            <a:r>
              <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Шаг № 7</a:t>
            </a:r>
          </a:p>
          <a:p>
            <a:pPr algn="ctr"/>
            <a:endPar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pPr algn="ctr"/>
            <a:r>
              <a:rPr lang="ru-RU" sz="4000" b="1" i="1" smtClean="0">
                <a:solidFill>
                  <a:srgbClr val="FF0000"/>
                </a:solidFill>
                <a:effectLst>
                  <a:outerShdw blurRad="38100" dist="38100" dir="2700000" algn="tl">
                    <a:srgbClr val="000000">
                      <a:alpha val="43137"/>
                    </a:srgbClr>
                  </a:outerShdw>
                </a:effectLst>
                <a:latin typeface="Arial" pitchFamily="34" charset="0"/>
                <a:cs typeface="Arial" pitchFamily="34" charset="0"/>
              </a:rPr>
              <a:t>Сформировать  нормативное </a:t>
            </a:r>
            <a:r>
              <a:rPr lang="ru-RU" sz="4000" b="1" i="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обоснование для оценивания</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79512" y="188642"/>
          <a:ext cx="8712968" cy="6059016"/>
        </p:xfrm>
        <a:graphic>
          <a:graphicData uri="http://schemas.openxmlformats.org/drawingml/2006/table">
            <a:tbl>
              <a:tblPr firstRow="1" bandRow="1">
                <a:tableStyleId>{5C22544A-7EE6-4342-B048-85BDC9FD1C3A}</a:tableStyleId>
              </a:tblPr>
              <a:tblGrid>
                <a:gridCol w="3888432">
                  <a:extLst>
                    <a:ext uri="{9D8B030D-6E8A-4147-A177-3AD203B41FA5}">
                      <a16:colId xmlns:a16="http://schemas.microsoft.com/office/drawing/2014/main" xmlns="" val="20000"/>
                    </a:ext>
                  </a:extLst>
                </a:gridCol>
                <a:gridCol w="4824536">
                  <a:extLst>
                    <a:ext uri="{9D8B030D-6E8A-4147-A177-3AD203B41FA5}">
                      <a16:colId xmlns:a16="http://schemas.microsoft.com/office/drawing/2014/main" xmlns="" val="20001"/>
                    </a:ext>
                  </a:extLst>
                </a:gridCol>
              </a:tblGrid>
              <a:tr h="432046">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3200" i="1" dirty="0" smtClean="0">
                          <a:effectLst>
                            <a:outerShdw blurRad="38100" dist="38100" dir="2700000" algn="tl">
                              <a:srgbClr val="000000">
                                <a:alpha val="43137"/>
                              </a:srgbClr>
                            </a:outerShdw>
                          </a:effectLst>
                          <a:latin typeface="Arial" pitchFamily="34" charset="0"/>
                          <a:cs typeface="Arial" pitchFamily="34" charset="0"/>
                        </a:rPr>
                        <a:t>Процессуальный</a:t>
                      </a:r>
                      <a:r>
                        <a:rPr lang="ru-RU" sz="3200" i="1" baseline="0" dirty="0" smtClean="0">
                          <a:effectLst>
                            <a:outerShdw blurRad="38100" dist="38100" dir="2700000" algn="tl">
                              <a:srgbClr val="000000">
                                <a:alpha val="43137"/>
                              </a:srgbClr>
                            </a:outerShdw>
                          </a:effectLst>
                          <a:latin typeface="Arial" pitchFamily="34" charset="0"/>
                          <a:cs typeface="Arial" pitchFamily="34" charset="0"/>
                        </a:rPr>
                        <a:t> компонент</a:t>
                      </a:r>
                      <a:endParaRPr lang="ru-RU" sz="3200" i="1" dirty="0" smtClean="0">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extLst>
                  <a:ext uri="{0D108BD9-81ED-4DB2-BD59-A6C34878D82A}">
                    <a16:rowId xmlns:a16="http://schemas.microsoft.com/office/drawing/2014/main" xmlns="" val="10000"/>
                  </a:ext>
                </a:extLst>
              </a:tr>
              <a:tr h="356982">
                <a:tc gridSpan="2">
                  <a:txBody>
                    <a:bodyPr/>
                    <a:lstStyle/>
                    <a:p>
                      <a:pPr algn="ctr"/>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Постоянные инвариантные процедуры ВСОКО</a:t>
                      </a:r>
                      <a:endParaRPr lang="ru-RU"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extLst>
                  <a:ext uri="{0D108BD9-81ED-4DB2-BD59-A6C34878D82A}">
                    <a16:rowId xmlns:a16="http://schemas.microsoft.com/office/drawing/2014/main" xmlns="" val="10001"/>
                  </a:ext>
                </a:extLst>
              </a:tr>
              <a:tr h="567286">
                <a:tc>
                  <a:txBody>
                    <a:bodyPr/>
                    <a:lstStyle/>
                    <a:p>
                      <a:r>
                        <a:rPr lang="ru-RU" sz="14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1.Оценка качества основных</a:t>
                      </a:r>
                      <a:r>
                        <a:rPr lang="ru-RU" sz="1400" b="1" i="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образовательных программ дошкольного образования</a:t>
                      </a:r>
                      <a:endParaRPr lang="ru-RU" sz="1400" dirty="0"/>
                    </a:p>
                  </a:txBody>
                  <a:tcPr/>
                </a:tc>
                <a:tc>
                  <a:txBody>
                    <a:bodyPr/>
                    <a:lstStyle/>
                    <a:p>
                      <a:r>
                        <a:rPr lang="ru-RU" sz="1400" b="1" i="0" dirty="0" smtClean="0">
                          <a:solidFill>
                            <a:schemeClr val="tx1"/>
                          </a:solidFill>
                          <a:effectLst/>
                          <a:latin typeface="Arial" pitchFamily="34" charset="0"/>
                          <a:cs typeface="Arial" pitchFamily="34" charset="0"/>
                        </a:rPr>
                        <a:t>Федеральное статистическое наблюдение (форма 85 –К);</a:t>
                      </a:r>
                      <a:r>
                        <a:rPr lang="ru-RU" sz="1400" b="1" i="0" baseline="0" dirty="0" smtClean="0">
                          <a:solidFill>
                            <a:schemeClr val="tx1"/>
                          </a:solidFill>
                          <a:effectLst/>
                          <a:latin typeface="Arial" pitchFamily="34" charset="0"/>
                          <a:cs typeface="Arial" pitchFamily="34" charset="0"/>
                        </a:rPr>
                        <a:t> </a:t>
                      </a:r>
                      <a:r>
                        <a:rPr lang="ru-RU" sz="1400" b="1" i="0" dirty="0" smtClean="0">
                          <a:solidFill>
                            <a:schemeClr val="tx1"/>
                          </a:solidFill>
                          <a:effectLst/>
                          <a:latin typeface="Arial" pitchFamily="34" charset="0"/>
                          <a:cs typeface="Arial" pitchFamily="34" charset="0"/>
                        </a:rPr>
                        <a:t>АИС «Образование Челябинской области»</a:t>
                      </a:r>
                      <a:endParaRPr lang="ru-RU" sz="1400" b="1" i="0" dirty="0">
                        <a:solidFill>
                          <a:schemeClr val="tx1"/>
                        </a:solidFill>
                        <a:effectLst/>
                        <a:latin typeface="Arial" pitchFamily="34" charset="0"/>
                        <a:cs typeface="Arial" pitchFamily="34" charset="0"/>
                      </a:endParaRPr>
                    </a:p>
                  </a:txBody>
                  <a:tcPr/>
                </a:tc>
                <a:extLst>
                  <a:ext uri="{0D108BD9-81ED-4DB2-BD59-A6C34878D82A}">
                    <a16:rowId xmlns:a16="http://schemas.microsoft.com/office/drawing/2014/main" xmlns="" val="10002"/>
                  </a:ext>
                </a:extLst>
              </a:tr>
              <a:tr h="9721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2.Оценка качества условий реализации основных</a:t>
                      </a:r>
                      <a:r>
                        <a:rPr lang="ru-RU" sz="1400" b="1" i="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образовательных программ дошкольного образования.</a:t>
                      </a:r>
                      <a:endParaRPr lang="ru-RU" sz="14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endParaRPr lang="ru-RU" sz="1400" dirty="0"/>
                    </a:p>
                  </a:txBody>
                  <a:tcPr/>
                </a:tc>
                <a:tc>
                  <a:txBody>
                    <a:bodyPr/>
                    <a:lstStyle/>
                    <a:p>
                      <a:r>
                        <a:rPr lang="ru-RU" sz="1400" b="1" i="0" dirty="0" smtClean="0">
                          <a:solidFill>
                            <a:schemeClr val="tx1"/>
                          </a:solidFill>
                          <a:effectLst/>
                          <a:latin typeface="Arial" pitchFamily="34" charset="0"/>
                          <a:cs typeface="Arial" pitchFamily="34" charset="0"/>
                        </a:rPr>
                        <a:t>Федеральное статистическое наблюдение (форма 85 –К);</a:t>
                      </a:r>
                      <a:r>
                        <a:rPr lang="ru-RU" sz="1400" b="1" i="0" baseline="0" dirty="0" smtClean="0">
                          <a:solidFill>
                            <a:schemeClr val="tx1"/>
                          </a:solidFill>
                          <a:effectLst/>
                          <a:latin typeface="Arial" pitchFamily="34" charset="0"/>
                          <a:cs typeface="Arial" pitchFamily="34" charset="0"/>
                        </a:rPr>
                        <a:t> </a:t>
                      </a:r>
                      <a:r>
                        <a:rPr lang="ru-RU" sz="1400" b="1" i="0" dirty="0" smtClean="0">
                          <a:solidFill>
                            <a:schemeClr val="tx1"/>
                          </a:solidFill>
                          <a:effectLst/>
                          <a:latin typeface="Arial" pitchFamily="34" charset="0"/>
                          <a:cs typeface="Arial" pitchFamily="34" charset="0"/>
                        </a:rPr>
                        <a:t>АИС «Образование Челябинской области»;</a:t>
                      </a:r>
                    </a:p>
                    <a:p>
                      <a:r>
                        <a:rPr lang="ru-RU" sz="1400" b="1" i="0" dirty="0" smtClean="0">
                          <a:solidFill>
                            <a:schemeClr val="tx1"/>
                          </a:solidFill>
                          <a:effectLst/>
                          <a:latin typeface="Arial" pitchFamily="34" charset="0"/>
                          <a:cs typeface="Arial" pitchFamily="34" charset="0"/>
                        </a:rPr>
                        <a:t>Мониторинг количества руководящих и педагогических работников общеобразовательных организаций,</a:t>
                      </a:r>
                      <a:r>
                        <a:rPr lang="ru-RU" sz="1400" b="1" i="0" baseline="0" dirty="0" smtClean="0">
                          <a:solidFill>
                            <a:schemeClr val="tx1"/>
                          </a:solidFill>
                          <a:effectLst/>
                          <a:latin typeface="Arial" pitchFamily="34" charset="0"/>
                          <a:cs typeface="Arial" pitchFamily="34" charset="0"/>
                        </a:rPr>
                        <a:t> обученных по дополнительным профессиональным программам; мониторинг  исполнения государственной программы Российской Федерации по выполнению основных мероприятий информатизации системы образования«Информационное общество(2011-2020гг)»; </a:t>
                      </a:r>
                      <a:r>
                        <a:rPr lang="ru-RU" sz="1400" b="1" i="0" baseline="0" dirty="0" err="1" smtClean="0">
                          <a:solidFill>
                            <a:schemeClr val="tx1"/>
                          </a:solidFill>
                          <a:effectLst/>
                          <a:latin typeface="Arial" pitchFamily="34" charset="0"/>
                          <a:cs typeface="Arial" pitchFamily="34" charset="0"/>
                        </a:rPr>
                        <a:t>СанПин</a:t>
                      </a:r>
                      <a:r>
                        <a:rPr lang="ru-RU" sz="1400" b="1" i="0" baseline="0" dirty="0" smtClean="0">
                          <a:solidFill>
                            <a:schemeClr val="tx1"/>
                          </a:solidFill>
                          <a:effectLst/>
                          <a:latin typeface="Arial" pitchFamily="34" charset="0"/>
                          <a:cs typeface="Arial" pitchFamily="34" charset="0"/>
                        </a:rPr>
                        <a:t> 2.4.1. 3049-13.</a:t>
                      </a:r>
                      <a:endParaRPr lang="ru-RU" sz="1400" b="1" i="0" dirty="0" smtClean="0">
                        <a:solidFill>
                          <a:schemeClr val="tx1"/>
                        </a:solidFill>
                        <a:effectLst/>
                        <a:latin typeface="Arial" pitchFamily="34" charset="0"/>
                        <a:cs typeface="Arial" pitchFamily="34" charset="0"/>
                      </a:endParaRPr>
                    </a:p>
                  </a:txBody>
                  <a:tcPr/>
                </a:tc>
                <a:extLst>
                  <a:ext uri="{0D108BD9-81ED-4DB2-BD59-A6C34878D82A}">
                    <a16:rowId xmlns:a16="http://schemas.microsoft.com/office/drawing/2014/main" xmlns="" val="10003"/>
                  </a:ext>
                </a:extLst>
              </a:tr>
              <a:tr h="972108">
                <a:tc>
                  <a:txBody>
                    <a:bodyPr/>
                    <a:lstStyle/>
                    <a:p>
                      <a:r>
                        <a:rPr lang="ru-RU" sz="14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3.Оценка качества результатов освоения обучающимися основных образовательных программ дошкольного образования.</a:t>
                      </a:r>
                      <a:endParaRPr lang="ru-RU"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b="1" i="0" dirty="0" smtClean="0">
                          <a:solidFill>
                            <a:schemeClr val="tx1"/>
                          </a:solidFill>
                          <a:effectLst/>
                          <a:latin typeface="Arial" pitchFamily="34" charset="0"/>
                          <a:cs typeface="Arial" pitchFamily="34" charset="0"/>
                        </a:rPr>
                        <a:t>Федеральное статистическое наблюдение (форма 85 –К);</a:t>
                      </a:r>
                      <a:r>
                        <a:rPr lang="ru-RU" sz="1400" b="1" i="0" baseline="0" dirty="0" smtClean="0">
                          <a:solidFill>
                            <a:schemeClr val="tx1"/>
                          </a:solidFill>
                          <a:effectLst/>
                          <a:latin typeface="Arial" pitchFamily="34" charset="0"/>
                          <a:cs typeface="Arial" pitchFamily="34" charset="0"/>
                        </a:rPr>
                        <a:t> </a:t>
                      </a:r>
                      <a:r>
                        <a:rPr lang="ru-RU" sz="1400" b="1" i="0" dirty="0" smtClean="0">
                          <a:solidFill>
                            <a:schemeClr val="tx1"/>
                          </a:solidFill>
                          <a:effectLst/>
                          <a:latin typeface="Arial" pitchFamily="34" charset="0"/>
                          <a:cs typeface="Arial" pitchFamily="34" charset="0"/>
                        </a:rPr>
                        <a:t>АИС «Образование Челябинской области»</a:t>
                      </a:r>
                    </a:p>
                    <a:p>
                      <a:endParaRPr lang="ru-RU" sz="1400" b="1" i="0" dirty="0">
                        <a:solidFill>
                          <a:schemeClr val="tx1"/>
                        </a:solidFill>
                        <a:effectLst/>
                      </a:endParaRPr>
                    </a:p>
                  </a:txBody>
                  <a:tcPr/>
                </a:tc>
                <a:extLst>
                  <a:ext uri="{0D108BD9-81ED-4DB2-BD59-A6C34878D82A}">
                    <a16:rowId xmlns:a16="http://schemas.microsoft.com/office/drawing/2014/main" xmlns="" val="10004"/>
                  </a:ext>
                </a:extLst>
              </a:tr>
              <a:tr h="9721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4.Удовлетворенность родителей (законных представителей) качеством образовательных</a:t>
                      </a:r>
                      <a:r>
                        <a:rPr lang="ru-RU" sz="1400" b="1" i="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услуг.</a:t>
                      </a:r>
                      <a:endParaRPr lang="ru-RU" sz="14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endParaRPr lang="ru-RU" sz="1400" dirty="0"/>
                    </a:p>
                  </a:txBody>
                  <a:tcPr/>
                </a:tc>
                <a:tc>
                  <a:txBody>
                    <a:bodyPr/>
                    <a:lstStyle/>
                    <a:p>
                      <a:r>
                        <a:rPr lang="ru-RU" sz="1400" b="1" i="0" dirty="0" smtClean="0">
                          <a:solidFill>
                            <a:schemeClr val="tx1"/>
                          </a:solidFill>
                          <a:effectLst/>
                          <a:latin typeface="Arial" pitchFamily="34" charset="0"/>
                          <a:cs typeface="Arial" pitchFamily="34" charset="0"/>
                        </a:rPr>
                        <a:t>Мониторинг</a:t>
                      </a:r>
                      <a:r>
                        <a:rPr lang="ru-RU" sz="1400" b="1" i="0" dirty="0" smtClean="0">
                          <a:solidFill>
                            <a:schemeClr val="tx1"/>
                          </a:solidFill>
                          <a:effectLst/>
                        </a:rPr>
                        <a:t> </a:t>
                      </a:r>
                      <a:r>
                        <a:rPr lang="ru-RU" sz="1400" b="1" i="0" dirty="0" smtClean="0">
                          <a:solidFill>
                            <a:schemeClr val="tx1"/>
                          </a:solidFill>
                          <a:effectLst/>
                          <a:latin typeface="Arial" pitchFamily="34" charset="0"/>
                          <a:cs typeface="Arial" pitchFamily="34" charset="0"/>
                        </a:rPr>
                        <a:t>удовлетворенности</a:t>
                      </a:r>
                      <a:r>
                        <a:rPr lang="ru-RU" sz="1400" b="1" i="0" baseline="0" dirty="0" smtClean="0">
                          <a:solidFill>
                            <a:schemeClr val="tx1"/>
                          </a:solidFill>
                          <a:effectLst/>
                          <a:latin typeface="Arial" pitchFamily="34" charset="0"/>
                          <a:cs typeface="Arial" pitchFamily="34" charset="0"/>
                        </a:rPr>
                        <a:t> </a:t>
                      </a:r>
                      <a:r>
                        <a:rPr lang="ru-RU" sz="1400" b="1" i="0" dirty="0" smtClean="0">
                          <a:solidFill>
                            <a:schemeClr val="tx1"/>
                          </a:solidFill>
                          <a:effectLst/>
                          <a:latin typeface="Arial" pitchFamily="34" charset="0"/>
                          <a:cs typeface="Arial" pitchFamily="34" charset="0"/>
                        </a:rPr>
                        <a:t>родителей (законных представителей) качеством  образования в Учреждении</a:t>
                      </a:r>
                      <a:endParaRPr lang="ru-RU" sz="1400" b="1" i="0" dirty="0">
                        <a:solidFill>
                          <a:schemeClr val="tx1"/>
                        </a:solidFill>
                        <a:effectLst/>
                      </a:endParaRPr>
                    </a:p>
                  </a:txBody>
                  <a:tcPr/>
                </a:tc>
                <a:extLst>
                  <a:ext uri="{0D108BD9-81ED-4DB2-BD59-A6C34878D82A}">
                    <a16:rowId xmlns:a16="http://schemas.microsoft.com/office/drawing/2014/main" xmlns="" val="10005"/>
                  </a:ext>
                </a:extLst>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79512" y="188642"/>
          <a:ext cx="8712968" cy="5791200"/>
        </p:xfrm>
        <a:graphic>
          <a:graphicData uri="http://schemas.openxmlformats.org/drawingml/2006/table">
            <a:tbl>
              <a:tblPr firstRow="1" bandRow="1">
                <a:tableStyleId>{5C22544A-7EE6-4342-B048-85BDC9FD1C3A}</a:tableStyleId>
              </a:tblPr>
              <a:tblGrid>
                <a:gridCol w="3960440">
                  <a:extLst>
                    <a:ext uri="{9D8B030D-6E8A-4147-A177-3AD203B41FA5}">
                      <a16:colId xmlns:a16="http://schemas.microsoft.com/office/drawing/2014/main" xmlns="" val="20000"/>
                    </a:ext>
                  </a:extLst>
                </a:gridCol>
                <a:gridCol w="4752528">
                  <a:extLst>
                    <a:ext uri="{9D8B030D-6E8A-4147-A177-3AD203B41FA5}">
                      <a16:colId xmlns:a16="http://schemas.microsoft.com/office/drawing/2014/main" xmlns="" val="20001"/>
                    </a:ext>
                  </a:extLst>
                </a:gridCol>
              </a:tblGrid>
              <a:tr h="576062">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3200" i="1" dirty="0" smtClean="0">
                          <a:effectLst>
                            <a:outerShdw blurRad="38100" dist="38100" dir="2700000" algn="tl">
                              <a:srgbClr val="000000">
                                <a:alpha val="43137"/>
                              </a:srgbClr>
                            </a:outerShdw>
                          </a:effectLst>
                          <a:latin typeface="Arial" pitchFamily="34" charset="0"/>
                          <a:cs typeface="Arial" pitchFamily="34" charset="0"/>
                        </a:rPr>
                        <a:t>Процессуальный</a:t>
                      </a:r>
                      <a:r>
                        <a:rPr lang="ru-RU" sz="3200" i="1" baseline="0" dirty="0" smtClean="0">
                          <a:effectLst>
                            <a:outerShdw blurRad="38100" dist="38100" dir="2700000" algn="tl">
                              <a:srgbClr val="000000">
                                <a:alpha val="43137"/>
                              </a:srgbClr>
                            </a:outerShdw>
                          </a:effectLst>
                          <a:latin typeface="Arial" pitchFamily="34" charset="0"/>
                          <a:cs typeface="Arial" pitchFamily="34" charset="0"/>
                        </a:rPr>
                        <a:t> компонент</a:t>
                      </a:r>
                      <a:endParaRPr lang="ru-RU" sz="3200" i="1" dirty="0" smtClean="0">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extLst>
                  <a:ext uri="{0D108BD9-81ED-4DB2-BD59-A6C34878D82A}">
                    <a16:rowId xmlns:a16="http://schemas.microsoft.com/office/drawing/2014/main" xmlns="" val="10000"/>
                  </a:ext>
                </a:extLst>
              </a:tr>
              <a:tr h="350480">
                <a:tc gridSpan="2">
                  <a:txBody>
                    <a:bodyPr/>
                    <a:lstStyle/>
                    <a:p>
                      <a:pPr algn="ctr"/>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Постоянные</a:t>
                      </a:r>
                      <a:r>
                        <a:rPr lang="ru-RU"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вариативные </a:t>
                      </a:r>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процедуры ВСОКО</a:t>
                      </a:r>
                      <a:endParaRPr lang="ru-RU"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extLst>
                  <a:ext uri="{0D108BD9-81ED-4DB2-BD59-A6C34878D82A}">
                    <a16:rowId xmlns:a16="http://schemas.microsoft.com/office/drawing/2014/main" xmlns="" val="10001"/>
                  </a:ext>
                </a:extLst>
              </a:tr>
              <a:tr h="573515">
                <a:tc>
                  <a:txBody>
                    <a:bodyPr/>
                    <a:lstStyle/>
                    <a:p>
                      <a:r>
                        <a:rPr lang="ru-RU" sz="20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1.Оценка качества  ООП ДО.</a:t>
                      </a:r>
                      <a:endParaRPr lang="ru-RU" sz="2000" dirty="0">
                        <a:solidFill>
                          <a:srgbClr val="002060"/>
                        </a:solidFill>
                      </a:endParaRPr>
                    </a:p>
                  </a:txBody>
                  <a:tcPr/>
                </a:tc>
                <a:tc>
                  <a:txBody>
                    <a:bodyPr/>
                    <a:lstStyle/>
                    <a:p>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Отчет по </a:t>
                      </a:r>
                      <a:r>
                        <a:rPr lang="ru-RU" sz="2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самообследованию</a:t>
                      </a: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a:t>
                      </a:r>
                    </a:p>
                    <a:p>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Мониторинг сайта Учреждения</a:t>
                      </a:r>
                    </a:p>
                    <a:p>
                      <a:pPr algn="l"/>
                      <a:endParaRPr lang="ru-RU" sz="20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2"/>
                  </a:ext>
                </a:extLst>
              </a:tr>
              <a:tr h="6729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0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2.Оценка качества условий реализации основных</a:t>
                      </a:r>
                      <a:r>
                        <a:rPr lang="ru-RU" sz="2000" b="1" i="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образовательных программ дошкольного образования.</a:t>
                      </a:r>
                      <a:endParaRPr lang="ru-RU" sz="20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a:txBody>
                    <a:bodyPr/>
                    <a:lstStyle/>
                    <a:p>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Публичный доклад.</a:t>
                      </a:r>
                    </a:p>
                    <a:p>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Анализ работы Учреждения за текущий учебный год.</a:t>
                      </a:r>
                    </a:p>
                    <a:p>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Отчет по </a:t>
                      </a:r>
                      <a:r>
                        <a:rPr lang="ru-RU" sz="20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самообследованию</a:t>
                      </a: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a:t>
                      </a:r>
                    </a:p>
                    <a:p>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Мониторинг сайта Учреждения</a:t>
                      </a:r>
                    </a:p>
                    <a:p>
                      <a:endParaRPr lang="ru-RU" sz="20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3"/>
                  </a:ext>
                </a:extLst>
              </a:tr>
              <a:tr h="736647">
                <a:tc>
                  <a:txBody>
                    <a:bodyPr/>
                    <a:lstStyle/>
                    <a:p>
                      <a:r>
                        <a:rPr lang="ru-RU" sz="20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3.Оценка качества результатов освоения обучающимися основных образовательных программ дошкольного образования.</a:t>
                      </a:r>
                      <a:endParaRPr lang="ru-RU" sz="2000" dirty="0">
                        <a:solidFill>
                          <a:srgbClr val="002060"/>
                        </a:solidFill>
                      </a:endParaRPr>
                    </a:p>
                  </a:txBody>
                  <a:tcPr/>
                </a:tc>
                <a:tc>
                  <a:txBody>
                    <a:bodyPr/>
                    <a:lstStyle/>
                    <a:p>
                      <a:r>
                        <a:rPr kumimoji="0" lang="ru-RU" sz="2000" b="1" kern="1200" baseline="0" dirty="0"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rPr>
                        <a:t>Мониторинг освоения воспитанниками</a:t>
                      </a:r>
                    </a:p>
                    <a:p>
                      <a:r>
                        <a:rPr kumimoji="0" lang="ru-RU" sz="2000" b="1" kern="1200" baseline="0" dirty="0"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rPr>
                        <a:t>образовательных областей ООП ДОУ</a:t>
                      </a:r>
                    </a:p>
                    <a:p>
                      <a:r>
                        <a:rPr kumimoji="0" lang="ru-RU" sz="2000" b="1" kern="1200" baseline="0" dirty="0"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rPr>
                        <a:t>Педагогическая диагностика</a:t>
                      </a:r>
                    </a:p>
                    <a:p>
                      <a:r>
                        <a:rPr kumimoji="0" lang="ru-RU" sz="2000" b="1" kern="1200" baseline="0" dirty="0"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rPr>
                        <a:t>Отчет по </a:t>
                      </a:r>
                      <a:r>
                        <a:rPr kumimoji="0" lang="ru-RU" sz="2000" b="1" kern="1200" baseline="0" dirty="0" err="1"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rPr>
                        <a:t>самообследованию</a:t>
                      </a:r>
                      <a:endParaRPr kumimoji="0" lang="ru-RU" sz="2000" b="1" kern="1200" baseline="0" dirty="0"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endParaRPr>
                    </a:p>
                  </a:txBody>
                  <a:tcPr/>
                </a:tc>
                <a:extLst>
                  <a:ext uri="{0D108BD9-81ED-4DB2-BD59-A6C34878D82A}">
                    <a16:rowId xmlns:a16="http://schemas.microsoft.com/office/drawing/2014/main" xmlns="" val="10004"/>
                  </a:ext>
                </a:extLst>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TextBox 4"/>
          <p:cNvSpPr txBox="1"/>
          <p:nvPr/>
        </p:nvSpPr>
        <p:spPr>
          <a:xfrm>
            <a:off x="0" y="476672"/>
            <a:ext cx="8808841" cy="4770537"/>
          </a:xfrm>
          <a:prstGeom prst="rect">
            <a:avLst/>
          </a:prstGeom>
          <a:noFill/>
        </p:spPr>
        <p:txBody>
          <a:bodyPr wrap="square" rtlCol="0">
            <a:spAutoFit/>
          </a:bodyPr>
          <a:lstStyle/>
          <a:p>
            <a:pPr algn="ct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Нормативные основания для формирования и функционирования ВСОКО</a:t>
            </a:r>
          </a:p>
          <a:p>
            <a:r>
              <a:rPr lang="ru-RU" sz="2000" b="1" i="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Федеральный закон от29.12.2012 №273-ФЗ «Об образовании в Российской Федерации»</a:t>
            </a:r>
          </a:p>
          <a:p>
            <a:endParaRPr lang="ru-RU" sz="20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r>
              <a:rPr lang="ru-RU" sz="2000" b="1" i="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Государственная программа Российской Федерации</a:t>
            </a:r>
          </a:p>
          <a:p>
            <a:r>
              <a:rPr lang="ru-RU" sz="2000" b="1" i="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«Развитие образования» на 2013-2020 годы</a:t>
            </a:r>
          </a:p>
          <a:p>
            <a:r>
              <a:rPr lang="ru-RU" sz="2000" b="1" i="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(утверждена 22 ноября 2012 г. №2148-р Распоряжением Правительства Российской Федерации)</a:t>
            </a:r>
          </a:p>
          <a:p>
            <a:endParaRPr lang="ru-RU" sz="2000" b="1" i="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a:p>
            <a:r>
              <a:rPr lang="ru-RU" sz="2000" b="1" i="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Федеральный государственный образовательный</a:t>
            </a:r>
          </a:p>
          <a:p>
            <a:r>
              <a:rPr lang="ru-RU" sz="2000" b="1" i="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стандарт дошкольного образования (Приказ Министерства образования и науки РФ от17октября 2013 г. N 1155)</a:t>
            </a:r>
          </a:p>
          <a:p>
            <a:endParaRPr lang="ru-RU" sz="2000" b="1" i="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a:p>
            <a:endParaRPr lang="ru-RU"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xmlns="" val="3520882576"/>
              </p:ext>
            </p:extLst>
          </p:nvPr>
        </p:nvGraphicFramePr>
        <p:xfrm>
          <a:off x="0" y="188641"/>
          <a:ext cx="8892480" cy="6336703"/>
        </p:xfrm>
        <a:graphic>
          <a:graphicData uri="http://schemas.openxmlformats.org/drawingml/2006/table">
            <a:tbl>
              <a:tblPr firstRow="1" bandRow="1">
                <a:tableStyleId>{5C22544A-7EE6-4342-B048-85BDC9FD1C3A}</a:tableStyleId>
              </a:tblPr>
              <a:tblGrid>
                <a:gridCol w="2771800">
                  <a:extLst>
                    <a:ext uri="{9D8B030D-6E8A-4147-A177-3AD203B41FA5}">
                      <a16:colId xmlns:a16="http://schemas.microsoft.com/office/drawing/2014/main" xmlns="" val="20000"/>
                    </a:ext>
                  </a:extLst>
                </a:gridCol>
                <a:gridCol w="6120680">
                  <a:extLst>
                    <a:ext uri="{9D8B030D-6E8A-4147-A177-3AD203B41FA5}">
                      <a16:colId xmlns:a16="http://schemas.microsoft.com/office/drawing/2014/main" xmlns="" val="20001"/>
                    </a:ext>
                  </a:extLst>
                </a:gridCol>
              </a:tblGrid>
              <a:tr h="518571">
                <a:tc>
                  <a:txBody>
                    <a:bodyPr/>
                    <a:lstStyle/>
                    <a:p>
                      <a:pPr algn="ctr"/>
                      <a:r>
                        <a:rPr lang="ru-RU" sz="2000" b="1" dirty="0" smtClean="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Процедуры</a:t>
                      </a:r>
                    </a:p>
                  </a:txBody>
                  <a:tcPr/>
                </a:tc>
                <a:tc>
                  <a:txBody>
                    <a:bodyPr/>
                    <a:lstStyle/>
                    <a:p>
                      <a:pPr algn="ctr"/>
                      <a:r>
                        <a:rPr lang="ru-RU" sz="2000" b="1" dirty="0" smtClean="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Критерии оценивания</a:t>
                      </a:r>
                      <a:endParaRPr lang="ru-RU" sz="20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0"/>
                  </a:ext>
                </a:extLst>
              </a:tr>
              <a:tr h="58181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Удовлетворенность родителей (законных представителей) качеством образовательных</a:t>
                      </a:r>
                      <a:r>
                        <a:rPr lang="ru-RU" sz="1800" b="1" i="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услуг.</a:t>
                      </a:r>
                      <a:endParaRPr lang="ru-RU" sz="18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endParaRPr lang="ru-RU" sz="1800" b="1" dirty="0">
                        <a:solidFill>
                          <a:schemeClr val="tx1"/>
                        </a:solidFill>
                        <a:latin typeface="Arial" pitchFamily="34" charset="0"/>
                        <a:cs typeface="Arial" pitchFamily="34" charset="0"/>
                      </a:endParaRPr>
                    </a:p>
                  </a:txBody>
                  <a:tcPr/>
                </a:tc>
                <a:tc>
                  <a:txBody>
                    <a:bodyPr/>
                    <a:lstStyle/>
                    <a:p>
                      <a:pPr>
                        <a:defRPr/>
                      </a:pPr>
                      <a:r>
                        <a:rPr lang="ru-RU" sz="1800" b="1" dirty="0" smtClean="0">
                          <a:solidFill>
                            <a:srgbClr val="002060"/>
                          </a:solidFill>
                          <a:latin typeface="Arial" pitchFamily="34" charset="0"/>
                          <a:cs typeface="Arial" pitchFamily="34" charset="0"/>
                        </a:rPr>
                        <a:t>Анкетирование</a:t>
                      </a:r>
                      <a:r>
                        <a:rPr lang="ru-RU" sz="1800" b="1" baseline="0" dirty="0" smtClean="0">
                          <a:solidFill>
                            <a:srgbClr val="002060"/>
                          </a:solidFill>
                          <a:latin typeface="Arial" pitchFamily="34" charset="0"/>
                          <a:cs typeface="Arial" pitchFamily="34" charset="0"/>
                        </a:rPr>
                        <a:t> об </a:t>
                      </a:r>
                      <a:r>
                        <a:rPr lang="ru-RU" sz="1800" b="1" dirty="0" smtClean="0">
                          <a:solidFill>
                            <a:srgbClr val="002060"/>
                          </a:solidFill>
                          <a:latin typeface="Arial" pitchFamily="34" charset="0"/>
                          <a:cs typeface="Arial" pitchFamily="34" charset="0"/>
                        </a:rPr>
                        <a:t>удовлетворённости родителей работой детского сада, удовлетворённости оснащением ДОУ, участком, игрушками;</a:t>
                      </a:r>
                    </a:p>
                    <a:p>
                      <a:pPr>
                        <a:defRPr/>
                      </a:pPr>
                      <a:endParaRPr lang="ru-RU" sz="1800" b="1" dirty="0" smtClean="0">
                        <a:solidFill>
                          <a:srgbClr val="002060"/>
                        </a:solidFill>
                        <a:latin typeface="Arial" pitchFamily="34" charset="0"/>
                        <a:cs typeface="Arial" pitchFamily="34" charset="0"/>
                      </a:endParaRPr>
                    </a:p>
                    <a:p>
                      <a:pPr>
                        <a:defRPr/>
                      </a:pPr>
                      <a:r>
                        <a:rPr lang="ru-RU" sz="1800" b="1" dirty="0" smtClean="0">
                          <a:solidFill>
                            <a:srgbClr val="002060"/>
                          </a:solidFill>
                          <a:latin typeface="Arial" pitchFamily="34" charset="0"/>
                          <a:cs typeface="Arial" pitchFamily="34" charset="0"/>
                        </a:rPr>
                        <a:t>Анкетирование</a:t>
                      </a:r>
                      <a:r>
                        <a:rPr lang="ru-RU" sz="1800" b="1" baseline="0" dirty="0" smtClean="0">
                          <a:solidFill>
                            <a:srgbClr val="002060"/>
                          </a:solidFill>
                          <a:latin typeface="Arial" pitchFamily="34" charset="0"/>
                          <a:cs typeface="Arial" pitchFamily="34" charset="0"/>
                        </a:rPr>
                        <a:t> </a:t>
                      </a:r>
                      <a:r>
                        <a:rPr lang="ru-RU" sz="1800" b="1" dirty="0" smtClean="0">
                          <a:solidFill>
                            <a:srgbClr val="002060"/>
                          </a:solidFill>
                          <a:latin typeface="Arial" pitchFamily="34" charset="0"/>
                          <a:cs typeface="Arial" pitchFamily="34" charset="0"/>
                        </a:rPr>
                        <a:t>удовлетворенности деятельностью педагогов, уровнем их профессиональной квалификации «Рейтинг воспитателя»;</a:t>
                      </a:r>
                    </a:p>
                    <a:p>
                      <a:pPr>
                        <a:defRPr/>
                      </a:pPr>
                      <a:endParaRPr lang="ru-RU" sz="1800" b="1" dirty="0" smtClean="0">
                        <a:solidFill>
                          <a:srgbClr val="002060"/>
                        </a:solidFill>
                        <a:latin typeface="Arial" pitchFamily="34" charset="0"/>
                        <a:cs typeface="Arial" pitchFamily="34" charset="0"/>
                      </a:endParaRPr>
                    </a:p>
                    <a:p>
                      <a:pPr>
                        <a:defRPr/>
                      </a:pPr>
                      <a:r>
                        <a:rPr lang="ru-RU" sz="1800" b="1" dirty="0" smtClean="0">
                          <a:solidFill>
                            <a:srgbClr val="002060"/>
                          </a:solidFill>
                          <a:latin typeface="Arial" pitchFamily="34" charset="0"/>
                          <a:cs typeface="Arial" pitchFamily="34" charset="0"/>
                        </a:rPr>
                        <a:t>Анкетирование,</a:t>
                      </a:r>
                      <a:r>
                        <a:rPr lang="ru-RU" sz="1800" b="1" baseline="0" dirty="0" smtClean="0">
                          <a:solidFill>
                            <a:srgbClr val="002060"/>
                          </a:solidFill>
                          <a:latin typeface="Arial" pitchFamily="34" charset="0"/>
                          <a:cs typeface="Arial" pitchFamily="34" charset="0"/>
                        </a:rPr>
                        <a:t> статистические вопросы об </a:t>
                      </a:r>
                      <a:r>
                        <a:rPr lang="ru-RU" sz="1800" b="1" dirty="0" smtClean="0">
                          <a:solidFill>
                            <a:srgbClr val="002060"/>
                          </a:solidFill>
                          <a:latin typeface="Arial" pitchFamily="34" charset="0"/>
                          <a:cs typeface="Arial" pitchFamily="34" charset="0"/>
                        </a:rPr>
                        <a:t>удовлетворенности родителей развитием ребёнка в детском саду, удовлетворенность достижениями ребенка;</a:t>
                      </a:r>
                    </a:p>
                    <a:p>
                      <a:pPr>
                        <a:defRPr/>
                      </a:pPr>
                      <a:endParaRPr lang="ru-RU" sz="1800" b="1" dirty="0" smtClean="0">
                        <a:solidFill>
                          <a:srgbClr val="002060"/>
                        </a:solidFill>
                        <a:latin typeface="Arial" pitchFamily="34" charset="0"/>
                        <a:cs typeface="Arial" pitchFamily="34" charset="0"/>
                      </a:endParaRPr>
                    </a:p>
                    <a:p>
                      <a:pPr>
                        <a:defRPr/>
                      </a:pPr>
                      <a:r>
                        <a:rPr lang="ru-RU" sz="1800" b="1" dirty="0" smtClean="0">
                          <a:solidFill>
                            <a:srgbClr val="002060"/>
                          </a:solidFill>
                          <a:latin typeface="Arial" pitchFamily="34" charset="0"/>
                          <a:cs typeface="Arial" pitchFamily="34" charset="0"/>
                        </a:rPr>
                        <a:t>Анкетирование</a:t>
                      </a:r>
                      <a:r>
                        <a:rPr lang="ru-RU" sz="1800" b="1" baseline="0" dirty="0" smtClean="0">
                          <a:solidFill>
                            <a:srgbClr val="002060"/>
                          </a:solidFill>
                          <a:latin typeface="Arial" pitchFamily="34" charset="0"/>
                          <a:cs typeface="Arial" pitchFamily="34" charset="0"/>
                        </a:rPr>
                        <a:t> ,опрос  об </a:t>
                      </a:r>
                      <a:r>
                        <a:rPr lang="ru-RU" sz="1800" b="1" dirty="0" smtClean="0">
                          <a:solidFill>
                            <a:srgbClr val="002060"/>
                          </a:solidFill>
                          <a:latin typeface="Arial" pitchFamily="34" charset="0"/>
                          <a:cs typeface="Arial" pitchFamily="34" charset="0"/>
                        </a:rPr>
                        <a:t>удовлетворенности качеством информации о работе ДОУ, возрастной группы, которую посещает ребенок, режимом работы группы, содержанием работы с детьми.</a:t>
                      </a:r>
                    </a:p>
                    <a:p>
                      <a:endParaRPr lang="ru-RU" sz="1800" b="1" dirty="0" smtClean="0">
                        <a:solidFill>
                          <a:srgbClr val="002060"/>
                        </a:solidFill>
                        <a:latin typeface="Arial" pitchFamily="34" charset="0"/>
                        <a:cs typeface="Arial" pitchFamily="34" charset="0"/>
                      </a:endParaRPr>
                    </a:p>
                    <a:p>
                      <a:r>
                        <a:rPr lang="ru-RU" sz="1800" b="1" dirty="0" smtClean="0">
                          <a:solidFill>
                            <a:srgbClr val="002060"/>
                          </a:solidFill>
                          <a:latin typeface="Arial" pitchFamily="34" charset="0"/>
                          <a:cs typeface="Arial" pitchFamily="34" charset="0"/>
                        </a:rPr>
                        <a:t>Анкетирование</a:t>
                      </a:r>
                      <a:r>
                        <a:rPr lang="ru-RU" sz="1800" b="1" baseline="0" dirty="0" smtClean="0">
                          <a:solidFill>
                            <a:srgbClr val="002060"/>
                          </a:solidFill>
                          <a:latin typeface="Arial" pitchFamily="34" charset="0"/>
                          <a:cs typeface="Arial" pitchFamily="34" charset="0"/>
                        </a:rPr>
                        <a:t>  удовлетворенности качеством дополнительного образования  детей.</a:t>
                      </a:r>
                      <a:endParaRPr lang="ru-RU" sz="1800" b="1" dirty="0" smtClean="0">
                        <a:solidFill>
                          <a:srgbClr val="002060"/>
                        </a:solidFill>
                        <a:latin typeface="Arial" pitchFamily="34" charset="0"/>
                        <a:cs typeface="Arial" pitchFamily="34" charset="0"/>
                      </a:endParaRP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xmlns="" val="56173049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79512" y="188642"/>
          <a:ext cx="8712968" cy="6431280"/>
        </p:xfrm>
        <a:graphic>
          <a:graphicData uri="http://schemas.openxmlformats.org/drawingml/2006/table">
            <a:tbl>
              <a:tblPr firstRow="1" bandRow="1">
                <a:tableStyleId>{5C22544A-7EE6-4342-B048-85BDC9FD1C3A}</a:tableStyleId>
              </a:tblPr>
              <a:tblGrid>
                <a:gridCol w="3960440">
                  <a:extLst>
                    <a:ext uri="{9D8B030D-6E8A-4147-A177-3AD203B41FA5}">
                      <a16:colId xmlns:a16="http://schemas.microsoft.com/office/drawing/2014/main" xmlns="" val="20000"/>
                    </a:ext>
                  </a:extLst>
                </a:gridCol>
                <a:gridCol w="4752528">
                  <a:extLst>
                    <a:ext uri="{9D8B030D-6E8A-4147-A177-3AD203B41FA5}">
                      <a16:colId xmlns:a16="http://schemas.microsoft.com/office/drawing/2014/main" xmlns="" val="20001"/>
                    </a:ext>
                  </a:extLst>
                </a:gridCol>
              </a:tblGrid>
              <a:tr h="432046">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000" b="1" i="0" dirty="0" smtClean="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Оценка качества условий реализации основных</a:t>
                      </a:r>
                      <a:r>
                        <a:rPr lang="ru-RU" sz="2000" b="1" i="0" baseline="0" dirty="0" smtClean="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 образовательных программ дошкольного образования.</a:t>
                      </a:r>
                      <a:endParaRPr lang="ru-RU" sz="2000" b="1" i="0" dirty="0" smtClean="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extLst>
                  <a:ext uri="{0D108BD9-81ED-4DB2-BD59-A6C34878D82A}">
                    <a16:rowId xmlns:a16="http://schemas.microsoft.com/office/drawing/2014/main" xmlns="" val="10000"/>
                  </a:ext>
                </a:extLst>
              </a:tr>
              <a:tr h="3200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Постоянные</a:t>
                      </a:r>
                      <a:r>
                        <a:rPr lang="ru-RU" sz="18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вариативные </a:t>
                      </a:r>
                      <a:r>
                        <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процедуры ВСОКО</a:t>
                      </a:r>
                    </a:p>
                  </a:txBody>
                  <a:tcPr/>
                </a:tc>
                <a:tc hMerge="1">
                  <a:txBody>
                    <a:bodyPr/>
                    <a:lstStyle/>
                    <a:p>
                      <a:endParaRPr lang="ru-RU"/>
                    </a:p>
                  </a:txBody>
                  <a:tcPr/>
                </a:tc>
                <a:extLst>
                  <a:ext uri="{0D108BD9-81ED-4DB2-BD59-A6C34878D82A}">
                    <a16:rowId xmlns:a16="http://schemas.microsoft.com/office/drawing/2014/main" xmlns="" val="10001"/>
                  </a:ext>
                </a:extLst>
              </a:tr>
              <a:tr h="320040">
                <a:tc>
                  <a:txBody>
                    <a:bodyPr/>
                    <a:lstStyle/>
                    <a:p>
                      <a:pPr algn="ctr"/>
                      <a:r>
                        <a:rPr lang="ru-RU" sz="16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Процедуры</a:t>
                      </a:r>
                      <a:endParaRPr lang="ru-RU" sz="16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a:txBody>
                    <a:bodyPr/>
                    <a:lstStyle/>
                    <a:p>
                      <a:pPr algn="ctr"/>
                      <a:r>
                        <a:rPr lang="ru-RU" sz="16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Критерии оценивания</a:t>
                      </a:r>
                      <a:endParaRPr lang="ru-RU" sz="16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2"/>
                  </a:ext>
                </a:extLst>
              </a:tr>
              <a:tr h="118715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Публичный доклад</a:t>
                      </a:r>
                      <a:r>
                        <a:rPr lang="ru-RU" sz="18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 </a:t>
                      </a:r>
                      <a:endPar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Письмо Министерства образования и науки Российской Федерации от 28 октября 2010г.№13-312</a:t>
                      </a:r>
                      <a:r>
                        <a:rPr lang="ru-RU" sz="18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«О подготовке публичных докладов»</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18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a:txBody>
                    <a:bodyPr/>
                    <a:lstStyle/>
                    <a:p>
                      <a:r>
                        <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Оценка общих характеристик Учреждения.</a:t>
                      </a:r>
                    </a:p>
                    <a:p>
                      <a:r>
                        <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Оценка особенностей образовательного процесса.</a:t>
                      </a:r>
                    </a:p>
                    <a:p>
                      <a:r>
                        <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Оценка условий осуществления образовательного процесса.</a:t>
                      </a:r>
                    </a:p>
                    <a:p>
                      <a:r>
                        <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Оценка результатов деятельности Учреждения, выполнения основных индикативных показателей Программы развития Учреждения.</a:t>
                      </a:r>
                    </a:p>
                    <a:p>
                      <a:r>
                        <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Оценка кадрового</a:t>
                      </a:r>
                      <a:r>
                        <a:rPr lang="ru-RU" sz="18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потенциала.</a:t>
                      </a:r>
                    </a:p>
                    <a:p>
                      <a:r>
                        <a:rPr lang="ru-RU" sz="18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Оценка финансовых условий.</a:t>
                      </a:r>
                    </a:p>
                    <a:p>
                      <a:r>
                        <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Оценка эффективности</a:t>
                      </a:r>
                      <a:r>
                        <a:rPr lang="ru-RU" sz="18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принятых управленческих решений.</a:t>
                      </a:r>
                    </a:p>
                    <a:p>
                      <a:r>
                        <a:rPr lang="ru-RU" sz="18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Оценка общественного обсуждения деятельности Учреждения.</a:t>
                      </a:r>
                    </a:p>
                    <a:p>
                      <a:r>
                        <a:rPr lang="ru-RU" sz="18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Оценка перспективы развития Учреждения.</a:t>
                      </a:r>
                      <a:endParaRPr lang="ru-RU" sz="18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3"/>
                  </a:ext>
                </a:extLst>
              </a:tr>
            </a:tbl>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79512" y="188642"/>
          <a:ext cx="8712968" cy="6496786"/>
        </p:xfrm>
        <a:graphic>
          <a:graphicData uri="http://schemas.openxmlformats.org/drawingml/2006/table">
            <a:tbl>
              <a:tblPr firstRow="1" bandRow="1">
                <a:tableStyleId>{5C22544A-7EE6-4342-B048-85BDC9FD1C3A}</a:tableStyleId>
              </a:tblPr>
              <a:tblGrid>
                <a:gridCol w="3960440">
                  <a:extLst>
                    <a:ext uri="{9D8B030D-6E8A-4147-A177-3AD203B41FA5}">
                      <a16:colId xmlns:a16="http://schemas.microsoft.com/office/drawing/2014/main" xmlns="" val="20000"/>
                    </a:ext>
                  </a:extLst>
                </a:gridCol>
                <a:gridCol w="4752528">
                  <a:extLst>
                    <a:ext uri="{9D8B030D-6E8A-4147-A177-3AD203B41FA5}">
                      <a16:colId xmlns:a16="http://schemas.microsoft.com/office/drawing/2014/main" xmlns="" val="20001"/>
                    </a:ext>
                  </a:extLst>
                </a:gridCol>
              </a:tblGrid>
              <a:tr h="432046">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0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Оценка качества условий реализации основных</a:t>
                      </a:r>
                      <a:r>
                        <a:rPr lang="ru-RU" sz="2000" b="1" i="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образовательных программ дошкольного образования.</a:t>
                      </a:r>
                      <a:endParaRPr lang="ru-RU" sz="20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extLst>
                  <a:ext uri="{0D108BD9-81ED-4DB2-BD59-A6C34878D82A}">
                    <a16:rowId xmlns:a16="http://schemas.microsoft.com/office/drawing/2014/main" xmlns="" val="10000"/>
                  </a:ext>
                </a:extLst>
              </a:tr>
              <a:tr h="32004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accent5">
                              <a:lumMod val="75000"/>
                            </a:schemeClr>
                          </a:solidFill>
                          <a:effectLst>
                            <a:outerShdw blurRad="38100" dist="38100" dir="2700000" algn="tl">
                              <a:srgbClr val="000000">
                                <a:alpha val="43137"/>
                              </a:srgbClr>
                            </a:outerShdw>
                          </a:effectLst>
                          <a:latin typeface="Arial" pitchFamily="34" charset="0"/>
                          <a:cs typeface="Arial" pitchFamily="34" charset="0"/>
                        </a:rPr>
                        <a:t>Постоянные</a:t>
                      </a:r>
                      <a:r>
                        <a:rPr lang="ru-RU" sz="1800" b="1" baseline="0" dirty="0" smtClean="0">
                          <a:solidFill>
                            <a:schemeClr val="accent5">
                              <a:lumMod val="75000"/>
                            </a:schemeClr>
                          </a:solidFill>
                          <a:effectLst>
                            <a:outerShdw blurRad="38100" dist="38100" dir="2700000" algn="tl">
                              <a:srgbClr val="000000">
                                <a:alpha val="43137"/>
                              </a:srgbClr>
                            </a:outerShdw>
                          </a:effectLst>
                          <a:latin typeface="Arial" pitchFamily="34" charset="0"/>
                          <a:cs typeface="Arial" pitchFamily="34" charset="0"/>
                        </a:rPr>
                        <a:t>  вариативные </a:t>
                      </a:r>
                      <a:r>
                        <a:rPr lang="ru-RU" sz="1800" b="1" dirty="0" smtClean="0">
                          <a:solidFill>
                            <a:schemeClr val="accent5">
                              <a:lumMod val="75000"/>
                            </a:schemeClr>
                          </a:solidFill>
                          <a:effectLst>
                            <a:outerShdw blurRad="38100" dist="38100" dir="2700000" algn="tl">
                              <a:srgbClr val="000000">
                                <a:alpha val="43137"/>
                              </a:srgbClr>
                            </a:outerShdw>
                          </a:effectLst>
                          <a:latin typeface="Arial" pitchFamily="34" charset="0"/>
                          <a:cs typeface="Arial" pitchFamily="34" charset="0"/>
                        </a:rPr>
                        <a:t>процедуры ВСОКО реализуются через:</a:t>
                      </a:r>
                    </a:p>
                  </a:txBody>
                  <a:tcPr/>
                </a:tc>
                <a:tc hMerge="1">
                  <a:txBody>
                    <a:bodyPr/>
                    <a:lstStyle/>
                    <a:p>
                      <a:endParaRPr lang="ru-RU"/>
                    </a:p>
                  </a:txBody>
                  <a:tcPr/>
                </a:tc>
                <a:extLst>
                  <a:ext uri="{0D108BD9-81ED-4DB2-BD59-A6C34878D82A}">
                    <a16:rowId xmlns:a16="http://schemas.microsoft.com/office/drawing/2014/main" xmlns="" val="10001"/>
                  </a:ext>
                </a:extLst>
              </a:tr>
              <a:tr h="320040">
                <a:tc>
                  <a:txBody>
                    <a:bodyPr/>
                    <a:lstStyle/>
                    <a:p>
                      <a:pPr algn="ctr"/>
                      <a:r>
                        <a:rPr lang="ru-RU" sz="1600" b="1"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Процедуры</a:t>
                      </a:r>
                      <a:endParaRPr lang="ru-RU" sz="1600" b="1" dirty="0">
                        <a:solidFill>
                          <a:schemeClr val="tx2"/>
                        </a:solidFill>
                        <a:effectLst>
                          <a:outerShdw blurRad="38100" dist="38100" dir="2700000" algn="tl">
                            <a:srgbClr val="000000">
                              <a:alpha val="43137"/>
                            </a:srgbClr>
                          </a:outerShdw>
                        </a:effectLst>
                        <a:latin typeface="Arial" pitchFamily="34" charset="0"/>
                        <a:cs typeface="Arial" pitchFamily="34" charset="0"/>
                      </a:endParaRPr>
                    </a:p>
                  </a:txBody>
                  <a:tcPr/>
                </a:tc>
                <a:tc>
                  <a:txBody>
                    <a:bodyPr/>
                    <a:lstStyle/>
                    <a:p>
                      <a:pPr algn="ctr"/>
                      <a:r>
                        <a:rPr lang="ru-RU" sz="1600" b="1"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Критерии оценивания</a:t>
                      </a:r>
                      <a:endParaRPr lang="ru-RU" sz="1600" b="1" dirty="0">
                        <a:solidFill>
                          <a:schemeClr val="tx2"/>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2"/>
                  </a:ext>
                </a:extLst>
              </a:tr>
              <a:tr h="2303470">
                <a:tc>
                  <a:txBody>
                    <a:bodyPr/>
                    <a:lstStyle/>
                    <a:p>
                      <a:r>
                        <a:rPr lang="ru-RU" sz="1400" b="1"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Анализ работы Учреждения за текущий учебный год- </a:t>
                      </a:r>
                    </a:p>
                    <a:p>
                      <a:endParaRPr lang="ru-RU" sz="1400" b="1" dirty="0">
                        <a:solidFill>
                          <a:schemeClr val="tx2"/>
                        </a:solidFill>
                        <a:effectLst>
                          <a:outerShdw blurRad="38100" dist="38100" dir="2700000" algn="tl">
                            <a:srgbClr val="000000">
                              <a:alpha val="43137"/>
                            </a:srgbClr>
                          </a:outerShdw>
                        </a:effectLst>
                      </a:endParaRPr>
                    </a:p>
                  </a:txBody>
                  <a:tcPr/>
                </a:tc>
                <a:tc>
                  <a:txBody>
                    <a:bodyPr/>
                    <a:lstStyle/>
                    <a:p>
                      <a:r>
                        <a:rPr lang="ru-RU" sz="1400" b="1"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Оценка «Визитной карточки» Учреждения</a:t>
                      </a:r>
                    </a:p>
                    <a:p>
                      <a:r>
                        <a:rPr lang="ru-RU" sz="1400" b="1"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Оценка  работы по укреплению здоровья детей и охране их жизни.</a:t>
                      </a:r>
                    </a:p>
                    <a:p>
                      <a:r>
                        <a:rPr lang="ru-RU" sz="1400" b="1"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Оценка результатов выполнения ООП ДО по всем направлениям развития в соответствие с ФГОС ДО.</a:t>
                      </a:r>
                    </a:p>
                    <a:p>
                      <a:r>
                        <a:rPr lang="ru-RU" sz="1400" b="1"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Оценка  уровня интегративных</a:t>
                      </a:r>
                      <a:r>
                        <a:rPr lang="ru-RU" sz="1400" b="1" baseline="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 качеств выпускников.</a:t>
                      </a:r>
                    </a:p>
                    <a:p>
                      <a:r>
                        <a:rPr lang="ru-RU" sz="1400" b="1" baseline="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Оценка результатов работы с кадрами.</a:t>
                      </a:r>
                    </a:p>
                    <a:p>
                      <a:r>
                        <a:rPr lang="ru-RU" sz="1400" b="1" baseline="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Оценка организационно-педагогической работы.</a:t>
                      </a:r>
                    </a:p>
                    <a:p>
                      <a:r>
                        <a:rPr lang="ru-RU" sz="1400" b="1" baseline="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Оценка системы внутреннего мониторинга.</a:t>
                      </a:r>
                    </a:p>
                    <a:p>
                      <a:r>
                        <a:rPr lang="ru-RU" sz="1400" b="1" baseline="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Оценка взаимодействия с семьей, школой и другими организациями.</a:t>
                      </a:r>
                    </a:p>
                    <a:p>
                      <a:r>
                        <a:rPr lang="ru-RU" sz="1400" b="1" baseline="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Оценка административно-хозяйственной работы.</a:t>
                      </a:r>
                    </a:p>
                  </a:txBody>
                  <a:tcPr/>
                </a:tc>
                <a:extLst>
                  <a:ext uri="{0D108BD9-81ED-4DB2-BD59-A6C34878D82A}">
                    <a16:rowId xmlns:a16="http://schemas.microsoft.com/office/drawing/2014/main" xmlns="" val="10003"/>
                  </a:ext>
                </a:extLst>
              </a:tr>
              <a:tr h="2016226">
                <a:tc>
                  <a:txBody>
                    <a:bodyPr/>
                    <a:lstStyle/>
                    <a:p>
                      <a:r>
                        <a:rPr lang="ru-RU" sz="1400" b="1"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Отчет по </a:t>
                      </a:r>
                      <a:r>
                        <a:rPr lang="ru-RU" sz="1400" b="1" dirty="0" err="1" smtClean="0">
                          <a:solidFill>
                            <a:schemeClr val="tx2"/>
                          </a:solidFill>
                          <a:effectLst>
                            <a:outerShdw blurRad="38100" dist="38100" dir="2700000" algn="tl">
                              <a:srgbClr val="000000">
                                <a:alpha val="43137"/>
                              </a:srgbClr>
                            </a:outerShdw>
                          </a:effectLst>
                          <a:latin typeface="Arial" pitchFamily="34" charset="0"/>
                          <a:cs typeface="Arial" pitchFamily="34" charset="0"/>
                        </a:rPr>
                        <a:t>самообследованию</a:t>
                      </a:r>
                      <a:r>
                        <a:rPr lang="ru-RU" sz="1400" b="1" dirty="0" smtClean="0">
                          <a:solidFill>
                            <a:schemeClr val="tx2"/>
                          </a:solidFill>
                          <a:effectLst>
                            <a:outerShdw blurRad="38100" dist="38100" dir="2700000" algn="tl">
                              <a:srgbClr val="000000">
                                <a:alpha val="43137"/>
                              </a:srgbClr>
                            </a:outerShdw>
                          </a:effectLst>
                          <a:latin typeface="Arial" pitchFamily="34" charset="0"/>
                          <a:cs typeface="Arial" pitchFamily="34" charset="0"/>
                        </a:rPr>
                        <a:t>.</a:t>
                      </a:r>
                      <a:endParaRPr lang="ru-RU" sz="1400" b="1" dirty="0">
                        <a:solidFill>
                          <a:schemeClr val="tx2"/>
                        </a:solidFill>
                        <a:effectLst>
                          <a:outerShdw blurRad="38100" dist="38100" dir="2700000" algn="tl">
                            <a:srgbClr val="000000">
                              <a:alpha val="43137"/>
                            </a:srgbClr>
                          </a:outerShdw>
                        </a:effectLst>
                      </a:endParaRPr>
                    </a:p>
                  </a:txBody>
                  <a:tcPr/>
                </a:tc>
                <a:tc>
                  <a:txBody>
                    <a:bodyPr/>
                    <a:lstStyle/>
                    <a:p>
                      <a:r>
                        <a:rPr lang="ru-RU" sz="1400" b="1"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Оценка</a:t>
                      </a:r>
                      <a:r>
                        <a:rPr lang="ru-RU" sz="1400" b="1" baseline="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 образовательной  деятельности.</a:t>
                      </a:r>
                    </a:p>
                    <a:p>
                      <a:r>
                        <a:rPr lang="ru-RU" sz="1400" b="1" baseline="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Оценка системы управления Учреждением</a:t>
                      </a:r>
                    </a:p>
                    <a:p>
                      <a:r>
                        <a:rPr lang="ru-RU" sz="1400" b="1" baseline="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Оценка организации учебного процесса.</a:t>
                      </a:r>
                    </a:p>
                    <a:p>
                      <a:r>
                        <a:rPr lang="ru-RU" sz="1400" b="1" baseline="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Оценка кадрового обеспечения</a:t>
                      </a:r>
                    </a:p>
                    <a:p>
                      <a:r>
                        <a:rPr lang="ru-RU" sz="1400" b="1" baseline="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Оценка учебно-методического обеспечения</a:t>
                      </a:r>
                    </a:p>
                    <a:p>
                      <a:r>
                        <a:rPr lang="ru-RU" sz="1400" b="1" baseline="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Оценка  материально-технического обеспечения</a:t>
                      </a:r>
                    </a:p>
                    <a:p>
                      <a:r>
                        <a:rPr lang="ru-RU" sz="1400" b="1" baseline="0" dirty="0" smtClean="0">
                          <a:solidFill>
                            <a:schemeClr val="tx2"/>
                          </a:solidFill>
                          <a:effectLst>
                            <a:outerShdw blurRad="38100" dist="38100" dir="2700000" algn="tl">
                              <a:srgbClr val="000000">
                                <a:alpha val="43137"/>
                              </a:srgbClr>
                            </a:outerShdw>
                          </a:effectLst>
                          <a:latin typeface="Arial" pitchFamily="34" charset="0"/>
                          <a:cs typeface="Arial" pitchFamily="34" charset="0"/>
                        </a:rPr>
                        <a:t>Оценка  функционирования ВСОКО</a:t>
                      </a:r>
                      <a:endParaRPr lang="ru-RU" sz="1400" b="1" dirty="0">
                        <a:solidFill>
                          <a:schemeClr val="tx2"/>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4"/>
                  </a:ext>
                </a:extLst>
              </a:tr>
            </a:tbl>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xmlns="" val="3520882576"/>
              </p:ext>
            </p:extLst>
          </p:nvPr>
        </p:nvGraphicFramePr>
        <p:xfrm>
          <a:off x="0" y="188641"/>
          <a:ext cx="8892480" cy="6370731"/>
        </p:xfrm>
        <a:graphic>
          <a:graphicData uri="http://schemas.openxmlformats.org/drawingml/2006/table">
            <a:tbl>
              <a:tblPr firstRow="1" bandRow="1">
                <a:tableStyleId>{5C22544A-7EE6-4342-B048-85BDC9FD1C3A}</a:tableStyleId>
              </a:tblPr>
              <a:tblGrid>
                <a:gridCol w="1835696">
                  <a:extLst>
                    <a:ext uri="{9D8B030D-6E8A-4147-A177-3AD203B41FA5}">
                      <a16:colId xmlns:a16="http://schemas.microsoft.com/office/drawing/2014/main" xmlns="" val="20000"/>
                    </a:ext>
                  </a:extLst>
                </a:gridCol>
                <a:gridCol w="7056784">
                  <a:extLst>
                    <a:ext uri="{9D8B030D-6E8A-4147-A177-3AD203B41FA5}">
                      <a16:colId xmlns:a16="http://schemas.microsoft.com/office/drawing/2014/main" xmlns="" val="20001"/>
                    </a:ext>
                  </a:extLst>
                </a:gridCol>
              </a:tblGrid>
              <a:tr h="518571">
                <a:tc>
                  <a:txBody>
                    <a:bodyPr/>
                    <a:lstStyle/>
                    <a:p>
                      <a:pPr algn="ctr"/>
                      <a:r>
                        <a:rPr lang="ru-RU" sz="2000" b="1" dirty="0" smtClean="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Процедуры</a:t>
                      </a:r>
                    </a:p>
                  </a:txBody>
                  <a:tcPr/>
                </a:tc>
                <a:tc>
                  <a:txBody>
                    <a:bodyPr/>
                    <a:lstStyle/>
                    <a:p>
                      <a:pPr algn="ctr"/>
                      <a:r>
                        <a:rPr lang="ru-RU" sz="2000" b="1" dirty="0" smtClean="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rPr>
                        <a:t>Критерии оценивания</a:t>
                      </a:r>
                      <a:endParaRPr lang="ru-RU" sz="2000" b="1" dirty="0">
                        <a:solidFill>
                          <a:schemeClr val="bg1">
                            <a:lumMod val="95000"/>
                          </a:schemeClr>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0"/>
                  </a:ext>
                </a:extLst>
              </a:tr>
              <a:tr h="5818132">
                <a:tc>
                  <a:txBody>
                    <a:bodyPr/>
                    <a:lstStyle/>
                    <a:p>
                      <a:r>
                        <a:rPr lang="ru-RU" sz="1400" b="1" dirty="0" smtClean="0">
                          <a:solidFill>
                            <a:schemeClr val="tx1"/>
                          </a:solidFill>
                          <a:latin typeface="Arial" pitchFamily="34" charset="0"/>
                          <a:cs typeface="Arial" pitchFamily="34" charset="0"/>
                        </a:rPr>
                        <a:t>Мониторинг</a:t>
                      </a:r>
                    </a:p>
                    <a:p>
                      <a:r>
                        <a:rPr lang="ru-RU" sz="1400" b="1" dirty="0" smtClean="0">
                          <a:solidFill>
                            <a:schemeClr val="tx1"/>
                          </a:solidFill>
                          <a:latin typeface="Arial" pitchFamily="34" charset="0"/>
                          <a:cs typeface="Arial" pitchFamily="34" charset="0"/>
                        </a:rPr>
                        <a:t> сайта Учреждения</a:t>
                      </a:r>
                      <a:endParaRPr lang="ru-RU" sz="1400" b="1" dirty="0">
                        <a:solidFill>
                          <a:schemeClr val="tx1"/>
                        </a:solidFill>
                        <a:latin typeface="Arial" pitchFamily="34" charset="0"/>
                        <a:cs typeface="Arial" pitchFamily="34" charset="0"/>
                      </a:endParaRPr>
                    </a:p>
                  </a:txBody>
                  <a:tcPr/>
                </a:tc>
                <a:tc>
                  <a:txBody>
                    <a:bodyPr/>
                    <a:lstStyle/>
                    <a:p>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Оценка</a:t>
                      </a:r>
                      <a:r>
                        <a:rPr lang="ru-RU" sz="14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с</a:t>
                      </a: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оответствия наполнения раздела сайта «Сведения об образовательной организации нормативным правовым актам:</a:t>
                      </a:r>
                    </a:p>
                    <a:p>
                      <a:pPr marL="285750" indent="-285750">
                        <a:buFont typeface="Arial" pitchFamily="34" charset="0"/>
                        <a:buChar char="•"/>
                      </a:pP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Федеральный</a:t>
                      </a:r>
                      <a:r>
                        <a:rPr lang="ru-RU" sz="14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Закон </a:t>
                      </a: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от 29.12.2012г. № 273-ФЗ «Об образовании  в Российской Ф</a:t>
                      </a:r>
                      <a:r>
                        <a:rPr lang="ru-RU" sz="14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едерации» (ст.28,29); </a:t>
                      </a:r>
                    </a:p>
                    <a:p>
                      <a:pPr marL="285750" indent="-285750">
                        <a:buFont typeface="Arial" pitchFamily="34" charset="0"/>
                        <a:buChar char="•"/>
                      </a:pPr>
                      <a:r>
                        <a:rPr lang="ru-RU" sz="14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Постановление  Правительства Российской Федерации от 10.07.2013г. № 582 «Об утверждении Правил размещения на официальном сайте образовательной организации в информационно-телекоммуникационной сети «Интернет» и обновления информации об образовательной организации»(п.3-5,7-11); </a:t>
                      </a:r>
                    </a:p>
                    <a:p>
                      <a:pPr marL="285750" indent="-285750">
                        <a:buFont typeface="Arial" pitchFamily="34" charset="0"/>
                        <a:buChar char="•"/>
                      </a:pPr>
                      <a:r>
                        <a:rPr kumimoji="0" lang="ru-RU" sz="1400" b="1" kern="1200" dirty="0"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rPr>
                        <a:t>Постановление Правительства РФ от 17.05.2017 г. N 575 “О внесении изменений в п. 3 Правил размещения на официальном сайте образовательной организации в информационно-телекоммуникационной сети Интернет и обновления информации об образовательной организации</a:t>
                      </a:r>
                      <a:endParaRPr lang="ru-RU" sz="14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marL="285750" marR="0" indent="-285750" algn="l" defTabSz="914400" rtl="0" eaLnBrk="1" fontAlgn="auto" latinLnBrk="0" hangingPunct="1">
                        <a:lnSpc>
                          <a:spcPct val="100000"/>
                        </a:lnSpc>
                        <a:spcBef>
                          <a:spcPts val="0"/>
                        </a:spcBef>
                        <a:spcAft>
                          <a:spcPts val="0"/>
                        </a:spcAft>
                        <a:buClrTx/>
                        <a:buSzTx/>
                        <a:buFont typeface="Arial" pitchFamily="34" charset="0"/>
                        <a:buChar char="•"/>
                        <a:tabLst/>
                        <a:defRPr/>
                      </a:pPr>
                      <a:r>
                        <a:rPr lang="ru-RU" sz="1400" b="1" kern="1200" dirty="0"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rPr>
                        <a:t>Приказ</a:t>
                      </a:r>
                      <a:r>
                        <a:rPr lang="ru-RU" sz="1400" b="1" kern="1200" baseline="0" dirty="0"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rPr>
                        <a:t>  </a:t>
                      </a:r>
                      <a:r>
                        <a:rPr lang="ru-RU" sz="1400" b="1" kern="1200" dirty="0"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rPr>
                        <a:t>Министерства образования и науки РФ от 5 декабря 2014 г. N 1547"Об утверждении показателей, характеризующих общие критерии оценки качества образовательной деятельности организаций, осуществляющих образовательную деятельность"</a:t>
                      </a:r>
                    </a:p>
                    <a:p>
                      <a:pPr marL="285750" indent="-285750">
                        <a:buFont typeface="Arial" pitchFamily="34" charset="0"/>
                        <a:buChar char="•"/>
                      </a:pP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Приказ  </a:t>
                      </a:r>
                      <a:r>
                        <a:rPr lang="ru-RU" sz="1400" b="1" dirty="0" err="1" smtClean="0">
                          <a:solidFill>
                            <a:srgbClr val="002060"/>
                          </a:solidFill>
                          <a:effectLst>
                            <a:outerShdw blurRad="38100" dist="38100" dir="2700000" algn="tl">
                              <a:srgbClr val="000000">
                                <a:alpha val="43137"/>
                              </a:srgbClr>
                            </a:outerShdw>
                          </a:effectLst>
                          <a:latin typeface="Arial" pitchFamily="34" charset="0"/>
                          <a:cs typeface="Arial" pitchFamily="34" charset="0"/>
                        </a:rPr>
                        <a:t>Рособрнадзора</a:t>
                      </a: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от 29.05.2014 N 785 (ред. от 02.02.2016) "Об утверждении требований к структуре официального сайта образовательной организации в информационно-телекоммуникационной сети "Интернет" и формату представления на нем информации" (Зарегистрировано в Минюсте России 04.08.2014 N 33423) </a:t>
                      </a:r>
                    </a:p>
                    <a:p>
                      <a:pPr marL="0" indent="0">
                        <a:buFontTx/>
                        <a:buNone/>
                      </a:pP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Оценка параметров официального сайта Учреждения:</a:t>
                      </a:r>
                    </a:p>
                    <a:p>
                      <a:pPr marL="0" indent="0">
                        <a:buFontTx/>
                        <a:buNone/>
                      </a:pP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Дизайн,</a:t>
                      </a:r>
                      <a:r>
                        <a:rPr lang="ru-RU" sz="14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Интерактивность, Информативность,</a:t>
                      </a:r>
                      <a:r>
                        <a:rPr lang="ru-RU" sz="14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Сопровождение процедур ГИА,</a:t>
                      </a:r>
                      <a:r>
                        <a:rPr lang="ru-RU" sz="14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Освещение вопросов оценки качества, Обеспечение информационной безопасности,</a:t>
                      </a:r>
                      <a:r>
                        <a:rPr lang="ru-RU" sz="14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r>
                        <a:rPr lang="ru-RU" sz="1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Доступность, Грамотность.</a:t>
                      </a: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xmlns="" val="56173049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79512" y="188642"/>
          <a:ext cx="8712968" cy="6222466"/>
        </p:xfrm>
        <a:graphic>
          <a:graphicData uri="http://schemas.openxmlformats.org/drawingml/2006/table">
            <a:tbl>
              <a:tblPr firstRow="1" bandRow="1">
                <a:tableStyleId>{5C22544A-7EE6-4342-B048-85BDC9FD1C3A}</a:tableStyleId>
              </a:tblPr>
              <a:tblGrid>
                <a:gridCol w="3960440">
                  <a:extLst>
                    <a:ext uri="{9D8B030D-6E8A-4147-A177-3AD203B41FA5}">
                      <a16:colId xmlns:a16="http://schemas.microsoft.com/office/drawing/2014/main" xmlns="" val="20000"/>
                    </a:ext>
                  </a:extLst>
                </a:gridCol>
                <a:gridCol w="4752528">
                  <a:extLst>
                    <a:ext uri="{9D8B030D-6E8A-4147-A177-3AD203B41FA5}">
                      <a16:colId xmlns:a16="http://schemas.microsoft.com/office/drawing/2014/main" xmlns="" val="20001"/>
                    </a:ext>
                  </a:extLst>
                </a:gridCol>
              </a:tblGrid>
              <a:tr h="432046">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20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Оценка качества результатов освоения обучающимися основных образовательных программ дошкольного образования.</a:t>
                      </a:r>
                      <a:endParaRPr lang="ru-RU" sz="2000" dirty="0" smtClean="0"/>
                    </a:p>
                  </a:txBody>
                  <a:tcPr/>
                </a:tc>
                <a:tc hMerge="1">
                  <a:txBody>
                    <a:bodyPr/>
                    <a:lstStyle/>
                    <a:p>
                      <a:endParaRPr lang="ru-RU"/>
                    </a:p>
                  </a:txBody>
                  <a:tcPr/>
                </a:tc>
                <a:extLst>
                  <a:ext uri="{0D108BD9-81ED-4DB2-BD59-A6C34878D82A}">
                    <a16:rowId xmlns:a16="http://schemas.microsoft.com/office/drawing/2014/main" xmlns="" val="10000"/>
                  </a:ext>
                </a:extLst>
              </a:tr>
              <a:tr h="45720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Постоянные</a:t>
                      </a:r>
                      <a:r>
                        <a:rPr lang="ru-RU" sz="1800"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вариативные </a:t>
                      </a:r>
                      <a:r>
                        <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процедуры ВСОКО</a:t>
                      </a:r>
                      <a:endParaRPr lang="ru-RU" sz="1800" dirty="0" smtClean="0">
                        <a:solidFill>
                          <a:srgbClr val="002060"/>
                        </a:solidFill>
                      </a:endParaRPr>
                    </a:p>
                  </a:txBody>
                  <a:tcPr/>
                </a:tc>
                <a:tc hMerge="1">
                  <a:txBody>
                    <a:bodyPr/>
                    <a:lstStyle/>
                    <a:p>
                      <a:endParaRPr lang="ru-RU"/>
                    </a:p>
                  </a:txBody>
                  <a:tcPr/>
                </a:tc>
                <a:extLst>
                  <a:ext uri="{0D108BD9-81ED-4DB2-BD59-A6C34878D82A}">
                    <a16:rowId xmlns:a16="http://schemas.microsoft.com/office/drawing/2014/main" xmlns="" val="10001"/>
                  </a:ext>
                </a:extLst>
              </a:tr>
              <a:tr h="457200">
                <a:tc>
                  <a:txBody>
                    <a:bodyPr/>
                    <a:lstStyle/>
                    <a:p>
                      <a:pPr algn="ctr"/>
                      <a:r>
                        <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Процедуры</a:t>
                      </a:r>
                      <a:endParaRPr lang="ru-RU" sz="18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a:txBody>
                    <a:bodyPr/>
                    <a:lstStyle/>
                    <a:p>
                      <a:pPr algn="ctr"/>
                      <a:r>
                        <a:rPr lang="ru-RU" sz="1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Критерии оценивания</a:t>
                      </a:r>
                      <a:endParaRPr lang="ru-RU" sz="1800"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2"/>
                  </a:ext>
                </a:extLst>
              </a:tr>
              <a:tr h="281920">
                <a:tc>
                  <a:txBody>
                    <a:bodyPr/>
                    <a:lstStyle/>
                    <a:p>
                      <a:r>
                        <a:rPr kumimoji="0" lang="ru-RU" sz="1800" b="1" kern="1200" baseline="0" dirty="0"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rPr>
                        <a:t>Мониторинг освоения воспитанниками</a:t>
                      </a:r>
                    </a:p>
                    <a:p>
                      <a:r>
                        <a:rPr kumimoji="0" lang="ru-RU" sz="1800" b="1" kern="1200" baseline="0" dirty="0"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rPr>
                        <a:t>образовательных областей ООП ДО Учреждения</a:t>
                      </a:r>
                    </a:p>
                    <a:p>
                      <a:endParaRPr lang="ru-RU" b="1" dirty="0">
                        <a:solidFill>
                          <a:srgbClr val="002060"/>
                        </a:solidFill>
                        <a:effectLst>
                          <a:outerShdw blurRad="38100" dist="38100" dir="2700000" algn="tl">
                            <a:srgbClr val="000000">
                              <a:alpha val="43137"/>
                            </a:srgbClr>
                          </a:outerShdw>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baseline="0" dirty="0" smtClean="0">
                          <a:solidFill>
                            <a:srgbClr val="002060"/>
                          </a:solidFill>
                          <a:latin typeface="Arial" pitchFamily="34" charset="0"/>
                          <a:cs typeface="Arial" pitchFamily="34" charset="0"/>
                        </a:rPr>
                        <a:t>Оценка уровня  личностных достижений воспитанников  в п</a:t>
                      </a:r>
                      <a:r>
                        <a:rPr lang="ru-RU" sz="1200" b="1" dirty="0" smtClean="0">
                          <a:solidFill>
                            <a:srgbClr val="002060"/>
                          </a:solidFill>
                          <a:latin typeface="Arial" pitchFamily="34" charset="0"/>
                          <a:cs typeface="Arial" pitchFamily="34" charset="0"/>
                        </a:rPr>
                        <a:t>ознавательном</a:t>
                      </a:r>
                      <a:r>
                        <a:rPr lang="ru-RU" sz="1200" b="1" baseline="0" dirty="0" smtClean="0">
                          <a:solidFill>
                            <a:srgbClr val="002060"/>
                          </a:solidFill>
                          <a:latin typeface="Arial" pitchFamily="34" charset="0"/>
                          <a:cs typeface="Arial" pitchFamily="34" charset="0"/>
                        </a:rPr>
                        <a:t> </a:t>
                      </a:r>
                      <a:r>
                        <a:rPr lang="ru-RU" sz="1200" b="1" dirty="0" smtClean="0">
                          <a:solidFill>
                            <a:srgbClr val="002060"/>
                          </a:solidFill>
                          <a:latin typeface="Arial" pitchFamily="34" charset="0"/>
                          <a:cs typeface="Arial" pitchFamily="34" charset="0"/>
                        </a:rPr>
                        <a:t>развитии.</a:t>
                      </a:r>
                    </a:p>
                    <a:p>
                      <a:r>
                        <a:rPr lang="ru-RU" sz="1200" b="1" baseline="0" dirty="0" smtClean="0">
                          <a:solidFill>
                            <a:srgbClr val="002060"/>
                          </a:solidFill>
                          <a:latin typeface="Arial" pitchFamily="34" charset="0"/>
                          <a:cs typeface="Arial" pitchFamily="34" charset="0"/>
                        </a:rPr>
                        <a:t>Оценка уровня  личностных достижений воспитанников  в с</a:t>
                      </a:r>
                      <a:r>
                        <a:rPr lang="ru-RU" sz="1200" b="1" dirty="0" smtClean="0">
                          <a:solidFill>
                            <a:srgbClr val="002060"/>
                          </a:solidFill>
                          <a:latin typeface="Arial" pitchFamily="34" charset="0"/>
                          <a:cs typeface="Arial" pitchFamily="34" charset="0"/>
                        </a:rPr>
                        <a:t>оциально-коммуникативном</a:t>
                      </a:r>
                      <a:r>
                        <a:rPr lang="ru-RU" sz="1200" b="1" baseline="0" dirty="0" smtClean="0">
                          <a:solidFill>
                            <a:srgbClr val="002060"/>
                          </a:solidFill>
                          <a:latin typeface="Arial" pitchFamily="34" charset="0"/>
                          <a:cs typeface="Arial" pitchFamily="34" charset="0"/>
                        </a:rPr>
                        <a:t> </a:t>
                      </a:r>
                      <a:r>
                        <a:rPr lang="ru-RU" sz="1200" b="1" dirty="0" smtClean="0">
                          <a:solidFill>
                            <a:srgbClr val="002060"/>
                          </a:solidFill>
                          <a:latin typeface="Arial" pitchFamily="34" charset="0"/>
                          <a:cs typeface="Arial" pitchFamily="34" charset="0"/>
                        </a:rPr>
                        <a:t> развитии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baseline="0" dirty="0" smtClean="0">
                          <a:solidFill>
                            <a:srgbClr val="002060"/>
                          </a:solidFill>
                          <a:latin typeface="Arial" pitchFamily="34" charset="0"/>
                          <a:cs typeface="Arial" pitchFamily="34" charset="0"/>
                        </a:rPr>
                        <a:t>Оценка уровня  личностных достижений воспитанников  в р</a:t>
                      </a:r>
                      <a:r>
                        <a:rPr lang="ru-RU" sz="1200" b="1" dirty="0" smtClean="0">
                          <a:solidFill>
                            <a:srgbClr val="002060"/>
                          </a:solidFill>
                          <a:latin typeface="Arial" pitchFamily="34" charset="0"/>
                          <a:cs typeface="Arial" pitchFamily="34" charset="0"/>
                        </a:rPr>
                        <a:t>ечевое развитии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baseline="0" dirty="0" smtClean="0">
                          <a:solidFill>
                            <a:srgbClr val="002060"/>
                          </a:solidFill>
                          <a:latin typeface="Arial" pitchFamily="34" charset="0"/>
                          <a:cs typeface="Arial" pitchFamily="34" charset="0"/>
                        </a:rPr>
                        <a:t>Оценка уровня  личностных достижений воспитанников  в </a:t>
                      </a:r>
                      <a:r>
                        <a:rPr lang="ru-RU" sz="1200" b="1" dirty="0" smtClean="0">
                          <a:solidFill>
                            <a:srgbClr val="002060"/>
                          </a:solidFill>
                          <a:latin typeface="Arial" pitchFamily="34" charset="0"/>
                          <a:cs typeface="Arial" pitchFamily="34" charset="0"/>
                        </a:rPr>
                        <a:t>Художественно</a:t>
                      </a:r>
                      <a:r>
                        <a:rPr lang="ru-RU" sz="1200" b="1" baseline="0" dirty="0" smtClean="0">
                          <a:solidFill>
                            <a:srgbClr val="002060"/>
                          </a:solidFill>
                          <a:latin typeface="Arial" pitchFamily="34" charset="0"/>
                          <a:cs typeface="Arial" pitchFamily="34" charset="0"/>
                        </a:rPr>
                        <a:t> – эстетическое развитии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b="1" baseline="0" dirty="0" smtClean="0">
                          <a:solidFill>
                            <a:srgbClr val="002060"/>
                          </a:solidFill>
                          <a:latin typeface="Arial" pitchFamily="34" charset="0"/>
                          <a:cs typeface="Arial" pitchFamily="34" charset="0"/>
                        </a:rPr>
                        <a:t> Оценка уровня  личностных достижений воспитанников  в ф</a:t>
                      </a:r>
                      <a:r>
                        <a:rPr lang="ru-RU" sz="1200" b="1" dirty="0" smtClean="0">
                          <a:solidFill>
                            <a:srgbClr val="002060"/>
                          </a:solidFill>
                          <a:latin typeface="Arial" pitchFamily="34" charset="0"/>
                          <a:cs typeface="Arial" pitchFamily="34" charset="0"/>
                        </a:rPr>
                        <a:t>изическом</a:t>
                      </a:r>
                      <a:r>
                        <a:rPr lang="ru-RU" sz="1200" b="1" baseline="0" dirty="0" smtClean="0">
                          <a:solidFill>
                            <a:srgbClr val="002060"/>
                          </a:solidFill>
                          <a:latin typeface="Arial" pitchFamily="34" charset="0"/>
                          <a:cs typeface="Arial" pitchFamily="34" charset="0"/>
                        </a:rPr>
                        <a:t> </a:t>
                      </a:r>
                      <a:r>
                        <a:rPr lang="ru-RU" sz="1200" b="1" dirty="0" smtClean="0">
                          <a:solidFill>
                            <a:srgbClr val="002060"/>
                          </a:solidFill>
                          <a:latin typeface="Arial" pitchFamily="34" charset="0"/>
                          <a:cs typeface="Arial" pitchFamily="34" charset="0"/>
                        </a:rPr>
                        <a:t> развитии</a:t>
                      </a:r>
                    </a:p>
                    <a:p>
                      <a:pPr marL="0" marR="0" indent="0" algn="l" defTabSz="914400" rtl="0" eaLnBrk="1" fontAlgn="auto" latinLnBrk="0" hangingPunct="1">
                        <a:lnSpc>
                          <a:spcPct val="100000"/>
                        </a:lnSpc>
                        <a:spcBef>
                          <a:spcPts val="0"/>
                        </a:spcBef>
                        <a:spcAft>
                          <a:spcPts val="0"/>
                        </a:spcAft>
                        <a:buClrTx/>
                        <a:buSzTx/>
                        <a:buFontTx/>
                        <a:buNone/>
                        <a:tabLst/>
                        <a:defRPr/>
                      </a:pPr>
                      <a:r>
                        <a:rPr kumimoji="0" lang="ru-RU" sz="1200" b="1" kern="1200" baseline="0" dirty="0" smtClean="0">
                          <a:solidFill>
                            <a:srgbClr val="002060"/>
                          </a:solidFill>
                          <a:latin typeface="Arial" pitchFamily="34" charset="0"/>
                          <a:ea typeface="+mn-ea"/>
                          <a:cs typeface="Arial" pitchFamily="34" charset="0"/>
                        </a:rPr>
                        <a:t> </a:t>
                      </a:r>
                      <a:r>
                        <a:rPr lang="ru-RU" sz="1200" b="1" baseline="0" dirty="0" smtClean="0">
                          <a:solidFill>
                            <a:srgbClr val="002060"/>
                          </a:solidFill>
                          <a:latin typeface="Arial" pitchFamily="34" charset="0"/>
                          <a:cs typeface="Arial" pitchFamily="34" charset="0"/>
                        </a:rPr>
                        <a:t>Оценка уровня  личностных достижений воспитанников  в </a:t>
                      </a:r>
                      <a:r>
                        <a:rPr kumimoji="0" lang="ru-RU" sz="1200" b="1" kern="1200" baseline="0" dirty="0" err="1" smtClean="0">
                          <a:solidFill>
                            <a:srgbClr val="002060"/>
                          </a:solidFill>
                          <a:latin typeface="Arial" pitchFamily="34" charset="0"/>
                          <a:ea typeface="+mn-ea"/>
                          <a:cs typeface="Arial" pitchFamily="34" charset="0"/>
                        </a:rPr>
                        <a:t>ф</a:t>
                      </a:r>
                      <a:r>
                        <a:rPr kumimoji="0" lang="ru-RU" sz="1200" b="1" kern="1200" dirty="0" err="1" smtClean="0">
                          <a:solidFill>
                            <a:srgbClr val="002060"/>
                          </a:solidFill>
                          <a:latin typeface="Arial" pitchFamily="34" charset="0"/>
                          <a:ea typeface="+mn-ea"/>
                          <a:cs typeface="Arial" pitchFamily="34" charset="0"/>
                        </a:rPr>
                        <a:t>ормирование</a:t>
                      </a:r>
                      <a:r>
                        <a:rPr kumimoji="0" lang="ru-RU" sz="1200" b="1" kern="1200" baseline="0" dirty="0" err="1" smtClean="0">
                          <a:solidFill>
                            <a:srgbClr val="002060"/>
                          </a:solidFill>
                          <a:latin typeface="Arial" pitchFamily="34" charset="0"/>
                          <a:ea typeface="+mn-ea"/>
                          <a:cs typeface="Arial" pitchFamily="34" charset="0"/>
                        </a:rPr>
                        <a:t>и</a:t>
                      </a:r>
                      <a:r>
                        <a:rPr kumimoji="0" lang="ru-RU" sz="1200" b="1" kern="1200" dirty="0" smtClean="0">
                          <a:solidFill>
                            <a:srgbClr val="002060"/>
                          </a:solidFill>
                          <a:latin typeface="Arial" pitchFamily="34" charset="0"/>
                          <a:ea typeface="+mn-ea"/>
                          <a:cs typeface="Arial" pitchFamily="34" charset="0"/>
                        </a:rPr>
                        <a:t> предпосылок к учебной деятельности</a:t>
                      </a:r>
                      <a:endParaRPr lang="ru-RU" sz="1200" b="1" dirty="0" smtClean="0">
                        <a:solidFill>
                          <a:srgbClr val="002060"/>
                        </a:solidFill>
                        <a:latin typeface="Arial" pitchFamily="34" charset="0"/>
                        <a:cs typeface="Arial" pitchFamily="34" charset="0"/>
                      </a:endParaRPr>
                    </a:p>
                  </a:txBody>
                  <a:tcPr/>
                </a:tc>
                <a:extLst>
                  <a:ext uri="{0D108BD9-81ED-4DB2-BD59-A6C34878D82A}">
                    <a16:rowId xmlns:a16="http://schemas.microsoft.com/office/drawing/2014/main" xmlns="" val="10003"/>
                  </a:ext>
                </a:extLst>
              </a:tr>
              <a:tr h="10081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1800" b="1" kern="1200" baseline="0" dirty="0"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rPr>
                        <a:t>Педагогическая диагностика</a:t>
                      </a:r>
                    </a:p>
                    <a:p>
                      <a:endParaRPr lang="ru-RU" b="1" dirty="0">
                        <a:solidFill>
                          <a:srgbClr val="002060"/>
                        </a:solidFill>
                        <a:effectLst>
                          <a:outerShdw blurRad="38100" dist="38100" dir="2700000" algn="tl">
                            <a:srgbClr val="000000">
                              <a:alpha val="43137"/>
                            </a:srgbClr>
                          </a:outerShdw>
                        </a:effectLst>
                      </a:endParaRPr>
                    </a:p>
                  </a:txBody>
                  <a:tcPr/>
                </a:tc>
                <a:tc>
                  <a:txBody>
                    <a:bodyPr/>
                    <a:lstStyle/>
                    <a:p>
                      <a:r>
                        <a:rPr lang="ru-RU" sz="1200" b="1" dirty="0" smtClean="0">
                          <a:solidFill>
                            <a:srgbClr val="002060"/>
                          </a:solidFill>
                          <a:latin typeface="Arial" pitchFamily="34" charset="0"/>
                          <a:cs typeface="Arial" pitchFamily="34" charset="0"/>
                        </a:rPr>
                        <a:t>Оценка</a:t>
                      </a:r>
                      <a:r>
                        <a:rPr lang="ru-RU" sz="1200" b="1" baseline="0" dirty="0" smtClean="0">
                          <a:solidFill>
                            <a:srgbClr val="002060"/>
                          </a:solidFill>
                          <a:latin typeface="Arial" pitchFamily="34" charset="0"/>
                          <a:cs typeface="Arial" pitchFamily="34" charset="0"/>
                        </a:rPr>
                        <a:t>  достижения планируемых результатов освоения ООП ДО МКДОУ № </a:t>
                      </a:r>
                      <a:r>
                        <a:rPr lang="ru-RU" sz="1200" b="1" baseline="0" dirty="0" smtClean="0">
                          <a:solidFill>
                            <a:srgbClr val="002060"/>
                          </a:solidFill>
                          <a:latin typeface="Arial" pitchFamily="34" charset="0"/>
                          <a:cs typeface="Arial" pitchFamily="34" charset="0"/>
                        </a:rPr>
                        <a:t>10 </a:t>
                      </a:r>
                      <a:r>
                        <a:rPr lang="ru-RU" sz="1200" b="1" baseline="0" dirty="0" smtClean="0">
                          <a:solidFill>
                            <a:srgbClr val="002060"/>
                          </a:solidFill>
                          <a:latin typeface="Arial" pitchFamily="34" charset="0"/>
                          <a:cs typeface="Arial" pitchFamily="34" charset="0"/>
                        </a:rPr>
                        <a:t>г. </a:t>
                      </a:r>
                      <a:r>
                        <a:rPr lang="ru-RU" sz="1200" b="1" baseline="0" dirty="0" smtClean="0">
                          <a:solidFill>
                            <a:srgbClr val="002060"/>
                          </a:solidFill>
                          <a:latin typeface="Arial" pitchFamily="34" charset="0"/>
                          <a:cs typeface="Arial" pitchFamily="34" charset="0"/>
                        </a:rPr>
                        <a:t>Пласта</a:t>
                      </a:r>
                      <a:endParaRPr lang="ru-RU" sz="1200" b="1" dirty="0">
                        <a:solidFill>
                          <a:srgbClr val="002060"/>
                        </a:solidFill>
                        <a:latin typeface="Arial" pitchFamily="34" charset="0"/>
                        <a:cs typeface="Arial" pitchFamily="34" charset="0"/>
                      </a:endParaRPr>
                    </a:p>
                  </a:txBody>
                  <a:tcPr/>
                </a:tc>
                <a:extLst>
                  <a:ext uri="{0D108BD9-81ED-4DB2-BD59-A6C34878D82A}">
                    <a16:rowId xmlns:a16="http://schemas.microsoft.com/office/drawing/2014/main" xmlns="" val="10004"/>
                  </a:ext>
                </a:extLst>
              </a:tr>
              <a:tr h="100811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ru-RU" sz="1800" b="1" kern="1200" baseline="0" dirty="0"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rPr>
                        <a:t>Отчет по </a:t>
                      </a:r>
                      <a:r>
                        <a:rPr kumimoji="0" lang="ru-RU" sz="1800" b="1" kern="1200" baseline="0" dirty="0" err="1"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rPr>
                        <a:t>самообследованию</a:t>
                      </a:r>
                      <a:endParaRPr kumimoji="0" lang="ru-RU" sz="1800" b="1" kern="1200" baseline="0" dirty="0" smtClean="0">
                        <a:solidFill>
                          <a:srgbClr val="002060"/>
                        </a:solidFill>
                        <a:effectLst>
                          <a:outerShdw blurRad="38100" dist="38100" dir="2700000" algn="tl">
                            <a:srgbClr val="000000">
                              <a:alpha val="43137"/>
                            </a:srgbClr>
                          </a:outerShdw>
                        </a:effectLst>
                        <a:latin typeface="Arial" pitchFamily="34" charset="0"/>
                        <a:ea typeface="+mn-ea"/>
                        <a:cs typeface="Arial" pitchFamily="34" charset="0"/>
                      </a:endParaRPr>
                    </a:p>
                    <a:p>
                      <a:endParaRPr lang="ru-RU" b="1" dirty="0">
                        <a:solidFill>
                          <a:srgbClr val="002060"/>
                        </a:solidFill>
                        <a:effectLst>
                          <a:outerShdw blurRad="38100" dist="38100" dir="2700000" algn="tl">
                            <a:srgbClr val="000000">
                              <a:alpha val="43137"/>
                            </a:srgbClr>
                          </a:outerShdw>
                        </a:effectLst>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baseline="0" dirty="0" smtClean="0">
                          <a:solidFill>
                            <a:srgbClr val="002060"/>
                          </a:solidFill>
                          <a:latin typeface="Arial" pitchFamily="34" charset="0"/>
                          <a:cs typeface="Arial" pitchFamily="34" charset="0"/>
                        </a:rPr>
                        <a:t>Оценка содержания и качества подготовки воспитанников.</a:t>
                      </a:r>
                    </a:p>
                    <a:p>
                      <a:r>
                        <a:rPr lang="ru-RU" sz="1200" b="1" baseline="0" dirty="0" smtClean="0">
                          <a:solidFill>
                            <a:srgbClr val="002060"/>
                          </a:solidFill>
                          <a:latin typeface="Arial" pitchFamily="34" charset="0"/>
                          <a:cs typeface="Arial" pitchFamily="34" charset="0"/>
                        </a:rPr>
                        <a:t>Оценка организации дополнительного образования </a:t>
                      </a:r>
                    </a:p>
                    <a:p>
                      <a:r>
                        <a:rPr lang="ru-RU" sz="1200" b="1" baseline="0" dirty="0" smtClean="0">
                          <a:solidFill>
                            <a:srgbClr val="002060"/>
                          </a:solidFill>
                          <a:latin typeface="Arial" pitchFamily="34" charset="0"/>
                          <a:cs typeface="Arial" pitchFamily="34" charset="0"/>
                        </a:rPr>
                        <a:t>Оценка достижений воспитанников </a:t>
                      </a:r>
                    </a:p>
                    <a:p>
                      <a:endParaRPr lang="ru-RU" sz="1200" b="1" dirty="0" smtClean="0">
                        <a:solidFill>
                          <a:srgbClr val="002060"/>
                        </a:solidFill>
                        <a:latin typeface="Arial" pitchFamily="34" charset="0"/>
                        <a:cs typeface="Arial" pitchFamily="34" charset="0"/>
                      </a:endParaRPr>
                    </a:p>
                  </a:txBody>
                  <a:tcPr/>
                </a:tc>
                <a:extLst>
                  <a:ext uri="{0D108BD9-81ED-4DB2-BD59-A6C34878D82A}">
                    <a16:rowId xmlns:a16="http://schemas.microsoft.com/office/drawing/2014/main" xmlns="" val="10005"/>
                  </a:ext>
                </a:extLst>
              </a:tr>
            </a:tbl>
          </a:graphicData>
        </a:graphic>
      </p:graphicFrame>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79512" y="188642"/>
          <a:ext cx="8712968" cy="5647703"/>
        </p:xfrm>
        <a:graphic>
          <a:graphicData uri="http://schemas.openxmlformats.org/drawingml/2006/table">
            <a:tbl>
              <a:tblPr firstRow="1" bandRow="1">
                <a:tableStyleId>{5C22544A-7EE6-4342-B048-85BDC9FD1C3A}</a:tableStyleId>
              </a:tblPr>
              <a:tblGrid>
                <a:gridCol w="4356484">
                  <a:extLst>
                    <a:ext uri="{9D8B030D-6E8A-4147-A177-3AD203B41FA5}">
                      <a16:colId xmlns:a16="http://schemas.microsoft.com/office/drawing/2014/main" xmlns="" val="20000"/>
                    </a:ext>
                  </a:extLst>
                </a:gridCol>
                <a:gridCol w="4356484">
                  <a:extLst>
                    <a:ext uri="{9D8B030D-6E8A-4147-A177-3AD203B41FA5}">
                      <a16:colId xmlns:a16="http://schemas.microsoft.com/office/drawing/2014/main" xmlns="" val="20001"/>
                    </a:ext>
                  </a:extLst>
                </a:gridCol>
              </a:tblGrid>
              <a:tr h="576062">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3200" i="1" dirty="0" smtClean="0">
                          <a:effectLst>
                            <a:outerShdw blurRad="38100" dist="38100" dir="2700000" algn="tl">
                              <a:srgbClr val="000000">
                                <a:alpha val="43137"/>
                              </a:srgbClr>
                            </a:outerShdw>
                          </a:effectLst>
                          <a:latin typeface="Arial" pitchFamily="34" charset="0"/>
                          <a:cs typeface="Arial" pitchFamily="34" charset="0"/>
                        </a:rPr>
                        <a:t>Процессуальный</a:t>
                      </a:r>
                      <a:r>
                        <a:rPr lang="ru-RU" sz="3200" i="1" baseline="0" dirty="0" smtClean="0">
                          <a:effectLst>
                            <a:outerShdw blurRad="38100" dist="38100" dir="2700000" algn="tl">
                              <a:srgbClr val="000000">
                                <a:alpha val="43137"/>
                              </a:srgbClr>
                            </a:outerShdw>
                          </a:effectLst>
                          <a:latin typeface="Arial" pitchFamily="34" charset="0"/>
                          <a:cs typeface="Arial" pitchFamily="34" charset="0"/>
                        </a:rPr>
                        <a:t> компонент</a:t>
                      </a:r>
                      <a:endParaRPr lang="ru-RU" sz="3200" i="1" dirty="0" smtClean="0">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extLst>
                  <a:ext uri="{0D108BD9-81ED-4DB2-BD59-A6C34878D82A}">
                    <a16:rowId xmlns:a16="http://schemas.microsoft.com/office/drawing/2014/main" xmlns="" val="10000"/>
                  </a:ext>
                </a:extLst>
              </a:tr>
              <a:tr h="356982">
                <a:tc gridSpan="2">
                  <a:txBody>
                    <a:bodyPr/>
                    <a:lstStyle/>
                    <a:p>
                      <a:pPr algn="ctr"/>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Периодические</a:t>
                      </a:r>
                      <a:r>
                        <a:rPr lang="ru-RU"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инвариантные </a:t>
                      </a:r>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процедуры ВСОКО</a:t>
                      </a:r>
                      <a:endParaRPr lang="ru-RU"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hMerge="1">
                  <a:txBody>
                    <a:bodyPr/>
                    <a:lstStyle/>
                    <a:p>
                      <a:endParaRPr lang="ru-RU"/>
                    </a:p>
                  </a:txBody>
                  <a:tcPr/>
                </a:tc>
                <a:extLst>
                  <a:ext uri="{0D108BD9-81ED-4DB2-BD59-A6C34878D82A}">
                    <a16:rowId xmlns:a16="http://schemas.microsoft.com/office/drawing/2014/main" xmlns="" val="10001"/>
                  </a:ext>
                </a:extLst>
              </a:tr>
              <a:tr h="573515">
                <a:tc>
                  <a:txBody>
                    <a:bodyPr/>
                    <a:lstStyle/>
                    <a:p>
                      <a:r>
                        <a:rPr lang="ru-RU" sz="14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1.Оценка качества  ООП ДО.</a:t>
                      </a:r>
                      <a:endParaRPr lang="ru-RU" sz="1400" dirty="0"/>
                    </a:p>
                  </a:txBody>
                  <a:tcPr/>
                </a:tc>
                <a:tc rowSpan="4">
                  <a:txBody>
                    <a:bodyPr/>
                    <a:lstStyle/>
                    <a:p>
                      <a:pPr algn="l"/>
                      <a:endParaRPr lang="ru-RU" b="1" dirty="0" smtClean="0">
                        <a:solidFill>
                          <a:schemeClr val="tx1"/>
                        </a:solidFill>
                        <a:effectLst>
                          <a:outerShdw blurRad="38100" dist="38100" dir="2700000" algn="tl">
                            <a:srgbClr val="000000">
                              <a:alpha val="43137"/>
                            </a:srgbClr>
                          </a:outerShdw>
                        </a:effectLst>
                        <a:latin typeface="Arial" pitchFamily="34" charset="0"/>
                        <a:cs typeface="Arial" pitchFamily="34" charset="0"/>
                      </a:endParaRPr>
                    </a:p>
                    <a:p>
                      <a:pPr algn="l"/>
                      <a:endParaRPr lang="ru-RU" b="1" dirty="0" smtClean="0">
                        <a:solidFill>
                          <a:schemeClr val="tx1"/>
                        </a:solidFill>
                        <a:effectLst>
                          <a:outerShdw blurRad="38100" dist="38100" dir="2700000" algn="tl">
                            <a:srgbClr val="000000">
                              <a:alpha val="43137"/>
                            </a:srgbClr>
                          </a:outerShdw>
                        </a:effectLst>
                        <a:latin typeface="Arial" pitchFamily="34" charset="0"/>
                        <a:cs typeface="Arial" pitchFamily="34" charset="0"/>
                      </a:endParaRPr>
                    </a:p>
                    <a:p>
                      <a:pPr algn="l"/>
                      <a:endParaRPr lang="ru-RU" b="1" dirty="0" smtClean="0">
                        <a:solidFill>
                          <a:schemeClr val="tx1"/>
                        </a:solidFill>
                        <a:effectLst>
                          <a:outerShdw blurRad="38100" dist="38100" dir="2700000" algn="tl">
                            <a:srgbClr val="000000">
                              <a:alpha val="43137"/>
                            </a:srgbClr>
                          </a:outerShdw>
                        </a:effectLst>
                        <a:latin typeface="Arial" pitchFamily="34" charset="0"/>
                        <a:cs typeface="Arial" pitchFamily="34" charset="0"/>
                      </a:endParaRPr>
                    </a:p>
                    <a:p>
                      <a:pPr algn="l"/>
                      <a:endParaRPr lang="ru-RU" b="1" dirty="0" smtClean="0">
                        <a:solidFill>
                          <a:schemeClr val="tx1"/>
                        </a:solidFill>
                        <a:effectLst>
                          <a:outerShdw blurRad="38100" dist="38100" dir="2700000" algn="tl">
                            <a:srgbClr val="000000">
                              <a:alpha val="43137"/>
                            </a:srgbClr>
                          </a:outerShdw>
                        </a:effectLst>
                        <a:latin typeface="Arial" pitchFamily="34" charset="0"/>
                        <a:cs typeface="Arial" pitchFamily="34" charset="0"/>
                      </a:endParaRPr>
                    </a:p>
                    <a:p>
                      <a:pPr algn="l"/>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Государственный контроль( надзор) в сфере образования</a:t>
                      </a:r>
                    </a:p>
                    <a:p>
                      <a:pPr algn="l"/>
                      <a:endPar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l"/>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Независимая оценка качества образовательной деятельности</a:t>
                      </a:r>
                    </a:p>
                    <a:p>
                      <a:pPr algn="l"/>
                      <a:endPar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l"/>
                      <a:endPar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l"/>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Аттестация</a:t>
                      </a:r>
                      <a:r>
                        <a:rPr lang="ru-RU" b="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педагогических работников</a:t>
                      </a:r>
                      <a:endParaRPr lang="ru-RU" b="1" dirty="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extLst>
                  <a:ext uri="{0D108BD9-81ED-4DB2-BD59-A6C34878D82A}">
                    <a16:rowId xmlns:a16="http://schemas.microsoft.com/office/drawing/2014/main" xmlns="" val="10002"/>
                  </a:ext>
                </a:extLst>
              </a:tr>
              <a:tr h="13764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2.Оценка качества условий реализации основных</a:t>
                      </a:r>
                      <a:r>
                        <a:rPr lang="ru-RU" sz="1400" b="1" i="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образовательных программ дошкольного образования.</a:t>
                      </a:r>
                      <a:endParaRPr lang="ru-RU" sz="14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vMerge="1">
                  <a:txBody>
                    <a:bodyPr/>
                    <a:lstStyle/>
                    <a:p>
                      <a:endParaRPr lang="ru-RU"/>
                    </a:p>
                  </a:txBody>
                  <a:tcPr/>
                </a:tc>
                <a:extLst>
                  <a:ext uri="{0D108BD9-81ED-4DB2-BD59-A6C34878D82A}">
                    <a16:rowId xmlns:a16="http://schemas.microsoft.com/office/drawing/2014/main" xmlns="" val="10003"/>
                  </a:ext>
                </a:extLst>
              </a:tr>
              <a:tr h="1376436">
                <a:tc>
                  <a:txBody>
                    <a:bodyPr/>
                    <a:lstStyle/>
                    <a:p>
                      <a:r>
                        <a:rPr lang="ru-RU" sz="14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3.Оценка качества результатов освоения обучающимися основных образовательных программ дошкольного образования.</a:t>
                      </a:r>
                      <a:endParaRPr lang="ru-RU" sz="1400" dirty="0"/>
                    </a:p>
                  </a:txBody>
                  <a:tcPr/>
                </a:tc>
                <a:tc vMerge="1">
                  <a:txBody>
                    <a:bodyPr/>
                    <a:lstStyle/>
                    <a:p>
                      <a:endParaRPr lang="ru-RU"/>
                    </a:p>
                  </a:txBody>
                  <a:tcPr/>
                </a:tc>
                <a:extLst>
                  <a:ext uri="{0D108BD9-81ED-4DB2-BD59-A6C34878D82A}">
                    <a16:rowId xmlns:a16="http://schemas.microsoft.com/office/drawing/2014/main" xmlns="" val="10004"/>
                  </a:ext>
                </a:extLst>
              </a:tr>
              <a:tr h="137643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4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4.Удовлетворенность родителей (законных представителей) качеством образовательных</a:t>
                      </a:r>
                      <a:r>
                        <a:rPr lang="ru-RU" sz="1400" b="1" i="1" baseline="0"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услуг.</a:t>
                      </a:r>
                      <a:endParaRPr lang="ru-RU" sz="1400"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txBody>
                  <a:tcPr/>
                </a:tc>
                <a:tc vMerge="1">
                  <a:txBody>
                    <a:bodyPr/>
                    <a:lstStyle/>
                    <a:p>
                      <a:endParaRPr lang="ru-RU"/>
                    </a:p>
                  </a:txBody>
                  <a:tcPr/>
                </a:tc>
                <a:extLst>
                  <a:ext uri="{0D108BD9-81ED-4DB2-BD59-A6C34878D82A}">
                    <a16:rowId xmlns:a16="http://schemas.microsoft.com/office/drawing/2014/main" xmlns="" val="10005"/>
                  </a:ext>
                </a:extLst>
              </a:tr>
            </a:tbl>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xmlns="" val="2107350194"/>
              </p:ext>
            </p:extLst>
          </p:nvPr>
        </p:nvGraphicFramePr>
        <p:xfrm>
          <a:off x="395536" y="260648"/>
          <a:ext cx="8496944" cy="5616624"/>
        </p:xfrm>
        <a:graphic>
          <a:graphicData uri="http://schemas.openxmlformats.org/drawingml/2006/table">
            <a:tbl>
              <a:tblPr firstRow="1" bandRow="1">
                <a:tableStyleId>{5C22544A-7EE6-4342-B048-85BDC9FD1C3A}</a:tableStyleId>
              </a:tblPr>
              <a:tblGrid>
                <a:gridCol w="4248472">
                  <a:extLst>
                    <a:ext uri="{9D8B030D-6E8A-4147-A177-3AD203B41FA5}">
                      <a16:colId xmlns:a16="http://schemas.microsoft.com/office/drawing/2014/main" xmlns="" val="20000"/>
                    </a:ext>
                  </a:extLst>
                </a:gridCol>
                <a:gridCol w="4248472">
                  <a:extLst>
                    <a:ext uri="{9D8B030D-6E8A-4147-A177-3AD203B41FA5}">
                      <a16:colId xmlns:a16="http://schemas.microsoft.com/office/drawing/2014/main" xmlns="" val="20001"/>
                    </a:ext>
                  </a:extLst>
                </a:gridCol>
              </a:tblGrid>
              <a:tr h="945085">
                <a:tc>
                  <a:txBody>
                    <a:bodyPr/>
                    <a:lstStyle/>
                    <a:p>
                      <a:pPr algn="ctr"/>
                      <a:r>
                        <a:rPr lang="ru-RU" sz="2000" b="1" dirty="0" smtClean="0">
                          <a:solidFill>
                            <a:srgbClr val="002060"/>
                          </a:solidFill>
                          <a:latin typeface="Arial" pitchFamily="34" charset="0"/>
                          <a:cs typeface="Arial" pitchFamily="34" charset="0"/>
                        </a:rPr>
                        <a:t>Процедуры</a:t>
                      </a:r>
                    </a:p>
                  </a:txBody>
                  <a:tcPr/>
                </a:tc>
                <a:tc>
                  <a:txBody>
                    <a:bodyPr/>
                    <a:lstStyle/>
                    <a:p>
                      <a:pPr algn="ctr"/>
                      <a:r>
                        <a:rPr lang="ru-RU" sz="2000" b="1" dirty="0" smtClean="0">
                          <a:solidFill>
                            <a:srgbClr val="002060"/>
                          </a:solidFill>
                          <a:latin typeface="Arial" pitchFamily="34" charset="0"/>
                          <a:cs typeface="Arial" pitchFamily="34" charset="0"/>
                        </a:rPr>
                        <a:t>Критерии оценки</a:t>
                      </a:r>
                      <a:endParaRPr lang="ru-RU" sz="2000" b="1" dirty="0">
                        <a:solidFill>
                          <a:srgbClr val="002060"/>
                        </a:solidFill>
                        <a:latin typeface="Arial" pitchFamily="34" charset="0"/>
                        <a:cs typeface="Arial" pitchFamily="34" charset="0"/>
                      </a:endParaRPr>
                    </a:p>
                  </a:txBody>
                  <a:tcPr/>
                </a:tc>
                <a:extLst>
                  <a:ext uri="{0D108BD9-81ED-4DB2-BD59-A6C34878D82A}">
                    <a16:rowId xmlns:a16="http://schemas.microsoft.com/office/drawing/2014/main" xmlns="" val="10000"/>
                  </a:ext>
                </a:extLst>
              </a:tr>
              <a:tr h="46715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800" b="1" dirty="0" smtClean="0">
                          <a:solidFill>
                            <a:schemeClr val="tx1"/>
                          </a:solidFill>
                          <a:latin typeface="Arial" pitchFamily="34" charset="0"/>
                          <a:cs typeface="Arial" pitchFamily="34" charset="0"/>
                        </a:rPr>
                        <a:t>Независимая оценка качества образовательной деятельности</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1800" b="1" dirty="0" smtClean="0">
                        <a:solidFill>
                          <a:schemeClr val="tx1"/>
                        </a:solidFill>
                        <a:latin typeface="Arial" pitchFamily="34" charset="0"/>
                        <a:cs typeface="Arial" pitchFamily="34" charset="0"/>
                      </a:endParaRPr>
                    </a:p>
                    <a:p>
                      <a:r>
                        <a:rPr kumimoji="0" lang="ru-RU" sz="1000" b="0" i="0" u="none" strike="noStrike" kern="1200" dirty="0" smtClean="0">
                          <a:solidFill>
                            <a:schemeClr val="dk1"/>
                          </a:solidFill>
                          <a:effectLst/>
                          <a:latin typeface="Arial" pitchFamily="34" charset="0"/>
                          <a:ea typeface="+mn-ea"/>
                          <a:cs typeface="Arial" pitchFamily="34" charset="0"/>
                        </a:rPr>
                        <a:t>Постановление Правительства Российской Федерации от 17.04.2018 № 457 "Об утверждении формы обязательного публичного отчета высшего должностного лица субъекта Российской Федерации (руководителя высшего исполнительного органа государственной власти субъекта Российской Федерации) о результатах независимой оценки качества условий оказания услуг организациями в сфере культуры, охраны здоровья, образования, социального обслуживания, представляемого в законодательный (представительный) орган государственной власти субъекта Российской Федерации, и формы плана по устранению недостатков, выявленных в ходе независимой оценки качества условий оказания услуг организациями в сфере культуры, охраны здоровья, образования, социального обслуживания и федеральными учреждениями медико-социальной экспертизы" </a:t>
                      </a:r>
                    </a:p>
                  </a:txBody>
                  <a:tcPr/>
                </a:tc>
                <a:tc>
                  <a:txBody>
                    <a:bodyPr/>
                    <a:lstStyle/>
                    <a:p>
                      <a:endParaRPr lang="ru-RU" sz="1400" b="1" dirty="0" smtClean="0">
                        <a:latin typeface="Arial" pitchFamily="34" charset="0"/>
                        <a:cs typeface="Arial" pitchFamily="34" charset="0"/>
                      </a:endParaRPr>
                    </a:p>
                    <a:p>
                      <a:endParaRPr lang="ru-RU" sz="1400" b="1" dirty="0" smtClean="0">
                        <a:latin typeface="Arial" pitchFamily="34" charset="0"/>
                        <a:cs typeface="Arial" pitchFamily="34" charset="0"/>
                      </a:endParaRPr>
                    </a:p>
                    <a:p>
                      <a:endParaRPr lang="ru-RU" sz="1400" b="1" dirty="0" smtClean="0">
                        <a:latin typeface="Arial" pitchFamily="34" charset="0"/>
                        <a:cs typeface="Arial" pitchFamily="34" charset="0"/>
                      </a:endParaRPr>
                    </a:p>
                    <a:p>
                      <a:r>
                        <a:rPr lang="ru-RU" sz="1400" b="1" dirty="0" smtClean="0">
                          <a:latin typeface="Arial" pitchFamily="34" charset="0"/>
                          <a:cs typeface="Arial" pitchFamily="34" charset="0"/>
                        </a:rPr>
                        <a:t>Открытость и доступность информации об Учреждении</a:t>
                      </a:r>
                      <a:endParaRPr lang="ru-RU" sz="1400" b="1" baseline="0" dirty="0" smtClean="0">
                        <a:latin typeface="Arial" pitchFamily="34" charset="0"/>
                        <a:cs typeface="Arial" pitchFamily="34" charset="0"/>
                      </a:endParaRPr>
                    </a:p>
                    <a:p>
                      <a:endParaRPr lang="ru-RU" sz="1400" b="1" dirty="0" smtClean="0">
                        <a:latin typeface="Arial" pitchFamily="34" charset="0"/>
                        <a:cs typeface="Arial" pitchFamily="34" charset="0"/>
                      </a:endParaRPr>
                    </a:p>
                    <a:p>
                      <a:r>
                        <a:rPr lang="ru-RU" sz="1400" b="1" dirty="0" smtClean="0">
                          <a:latin typeface="Arial" pitchFamily="34" charset="0"/>
                          <a:cs typeface="Arial" pitchFamily="34" charset="0"/>
                        </a:rPr>
                        <a:t>Комфортность условий</a:t>
                      </a:r>
                      <a:r>
                        <a:rPr lang="ru-RU" sz="1400" b="1" baseline="0" dirty="0" smtClean="0">
                          <a:latin typeface="Arial" pitchFamily="34" charset="0"/>
                          <a:cs typeface="Arial" pitchFamily="34" charset="0"/>
                        </a:rPr>
                        <a:t> для осуществления образовательной деятельности</a:t>
                      </a:r>
                      <a:endParaRPr lang="ru-RU" sz="1400" b="1" dirty="0" smtClean="0">
                        <a:latin typeface="Arial" pitchFamily="34" charset="0"/>
                        <a:cs typeface="Arial" pitchFamily="34" charset="0"/>
                      </a:endParaRPr>
                    </a:p>
                    <a:p>
                      <a:endParaRPr lang="ru-RU" sz="1400" b="1" dirty="0" smtClean="0">
                        <a:latin typeface="Arial" pitchFamily="34" charset="0"/>
                        <a:cs typeface="Arial" pitchFamily="34" charset="0"/>
                      </a:endParaRPr>
                    </a:p>
                    <a:p>
                      <a:r>
                        <a:rPr lang="ru-RU" sz="1400" b="1" dirty="0" smtClean="0">
                          <a:latin typeface="Arial" pitchFamily="34" charset="0"/>
                          <a:cs typeface="Arial" pitchFamily="34" charset="0"/>
                        </a:rPr>
                        <a:t>Доброжелательность, вежливость, компетентность работников</a:t>
                      </a:r>
                      <a:r>
                        <a:rPr lang="ru-RU" sz="1400" b="1" baseline="0" dirty="0" smtClean="0">
                          <a:latin typeface="Arial" pitchFamily="34" charset="0"/>
                          <a:cs typeface="Arial" pitchFamily="34" charset="0"/>
                        </a:rPr>
                        <a:t> Учреждения</a:t>
                      </a:r>
                      <a:endParaRPr lang="ru-RU" sz="1400" b="1" dirty="0" smtClean="0">
                        <a:latin typeface="Arial" pitchFamily="34" charset="0"/>
                        <a:cs typeface="Arial" pitchFamily="34" charset="0"/>
                      </a:endParaRPr>
                    </a:p>
                    <a:p>
                      <a:endParaRPr lang="ru-RU" sz="1400" b="1" dirty="0" smtClean="0">
                        <a:latin typeface="Arial" pitchFamily="34" charset="0"/>
                        <a:cs typeface="Arial" pitchFamily="34" charset="0"/>
                      </a:endParaRPr>
                    </a:p>
                    <a:p>
                      <a:r>
                        <a:rPr lang="ru-RU" sz="1400" b="1" dirty="0" smtClean="0">
                          <a:latin typeface="Arial" pitchFamily="34" charset="0"/>
                          <a:cs typeface="Arial" pitchFamily="34" charset="0"/>
                        </a:rPr>
                        <a:t>Удовлетворенность качеством образовательной деятельности</a:t>
                      </a:r>
                      <a:r>
                        <a:rPr lang="ru-RU" sz="1400" b="1" baseline="0" dirty="0" smtClean="0">
                          <a:latin typeface="Arial" pitchFamily="34" charset="0"/>
                          <a:cs typeface="Arial" pitchFamily="34" charset="0"/>
                        </a:rPr>
                        <a:t> Учреждения</a:t>
                      </a:r>
                      <a:endParaRPr lang="ru-RU" sz="1400" b="1" dirty="0">
                        <a:latin typeface="Arial" pitchFamily="34" charset="0"/>
                        <a:cs typeface="Arial" pitchFamily="34" charset="0"/>
                      </a:endParaRPr>
                    </a:p>
                  </a:txBody>
                  <a:tcPr/>
                </a:tc>
                <a:extLst>
                  <a:ext uri="{0D108BD9-81ED-4DB2-BD59-A6C34878D82A}">
                    <a16:rowId xmlns:a16="http://schemas.microsoft.com/office/drawing/2014/main" xmlns="" val="10001"/>
                  </a:ext>
                </a:extLst>
              </a:tr>
            </a:tbl>
          </a:graphicData>
        </a:graphic>
      </p:graphicFrame>
    </p:spTree>
    <p:extLst>
      <p:ext uri="{BB962C8B-B14F-4D97-AF65-F5344CB8AC3E}">
        <p14:creationId xmlns:p14="http://schemas.microsoft.com/office/powerpoint/2010/main" xmlns="" val="350520698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1" y="1340769"/>
            <a:ext cx="8964488" cy="2554545"/>
          </a:xfrm>
          <a:prstGeom prst="rect">
            <a:avLst/>
          </a:prstGeom>
          <a:noFill/>
        </p:spPr>
        <p:txBody>
          <a:bodyPr wrap="square" rtlCol="0">
            <a:spAutoFit/>
          </a:bodyPr>
          <a:lstStyle/>
          <a:p>
            <a:pPr algn="ctr"/>
            <a:r>
              <a:rPr lang="ru-RU" sz="32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Некоторые результаты </a:t>
            </a:r>
          </a:p>
          <a:p>
            <a:pPr algn="ctr"/>
            <a:endParaRPr lang="ru-RU" sz="32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a:p>
            <a:pPr algn="ctr"/>
            <a:r>
              <a:rPr lang="ru-RU" sz="32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функционирования </a:t>
            </a:r>
          </a:p>
          <a:p>
            <a:pPr algn="ctr"/>
            <a:endParaRPr lang="ru-RU" sz="32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a:p>
            <a:pPr algn="ctr"/>
            <a:r>
              <a:rPr lang="ru-RU" sz="32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ВСОКО В МКДОУ № 10 г. Пласта</a:t>
            </a:r>
            <a:endParaRPr lang="ru-RU" sz="3200" b="1" dirty="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142852"/>
            <a:ext cx="9286908" cy="6370975"/>
          </a:xfrm>
          <a:prstGeom prst="rect">
            <a:avLst/>
          </a:prstGeom>
        </p:spPr>
        <p:txBody>
          <a:bodyPr wrap="square">
            <a:spAutoFit/>
          </a:bodyPr>
          <a:lstStyle/>
          <a:p>
            <a:pPr algn="ctr"/>
            <a:r>
              <a:rPr lang="ru-RU" sz="24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Обновление содержания образования </a:t>
            </a:r>
          </a:p>
          <a:p>
            <a:pPr algn="ctr"/>
            <a:r>
              <a:rPr lang="ru-RU" sz="24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по результатам ВСОКО:</a:t>
            </a:r>
            <a:endPar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r>
              <a:rPr lang="ru-RU" b="1" i="1" dirty="0" smtClean="0">
                <a:solidFill>
                  <a:srgbClr val="002060"/>
                </a:solidFill>
                <a:latin typeface="Arial" pitchFamily="34" charset="0"/>
                <a:cs typeface="Arial" pitchFamily="34" charset="0"/>
              </a:rPr>
              <a:t>1.Необходимость управления Учреждением на основе совершенствования ВСОКО</a:t>
            </a:r>
            <a:r>
              <a:rPr lang="ru-RU" b="1" dirty="0" smtClean="0">
                <a:solidFill>
                  <a:srgbClr val="002060"/>
                </a:solidFill>
                <a:latin typeface="Arial" pitchFamily="34" charset="0"/>
                <a:cs typeface="Arial" pitchFamily="34" charset="0"/>
              </a:rPr>
              <a:t>, </a:t>
            </a:r>
            <a:r>
              <a:rPr lang="ru-RU" b="1" dirty="0" smtClean="0">
                <a:solidFill>
                  <a:srgbClr val="C00000"/>
                </a:solidFill>
                <a:latin typeface="Arial" pitchFamily="34" charset="0"/>
                <a:cs typeface="Arial" pitchFamily="34" charset="0"/>
              </a:rPr>
              <a:t>обеспечивающей объективную информационную основу принятия решений и расширение ее открытости;</a:t>
            </a:r>
            <a:endParaRPr lang="ru-RU" b="1" dirty="0" smtClean="0">
              <a:solidFill>
                <a:srgbClr val="002060"/>
              </a:solidFill>
              <a:latin typeface="Arial" pitchFamily="34" charset="0"/>
              <a:cs typeface="Arial" pitchFamily="34" charset="0"/>
            </a:endParaRPr>
          </a:p>
          <a:p>
            <a:pPr lvl="0"/>
            <a:r>
              <a:rPr lang="ru-RU" b="1" dirty="0" smtClean="0">
                <a:solidFill>
                  <a:srgbClr val="002060"/>
                </a:solidFill>
                <a:latin typeface="Arial" pitchFamily="34" charset="0"/>
                <a:cs typeface="Arial" pitchFamily="34" charset="0"/>
              </a:rPr>
              <a:t>2. </a:t>
            </a:r>
            <a:r>
              <a:rPr lang="ru-RU" b="1" i="1" dirty="0" smtClean="0">
                <a:solidFill>
                  <a:srgbClr val="002060"/>
                </a:solidFill>
                <a:latin typeface="Arial" pitchFamily="34" charset="0"/>
                <a:cs typeface="Arial" pitchFamily="34" charset="0"/>
              </a:rPr>
              <a:t>Необходимость создания организационных, научно-методических, информационных условий для формирования и распространения результативных практик ВСОКО:</a:t>
            </a:r>
          </a:p>
          <a:p>
            <a:r>
              <a:rPr lang="ru-RU" b="1" dirty="0" smtClean="0">
                <a:solidFill>
                  <a:srgbClr val="002060"/>
                </a:solidFill>
                <a:latin typeface="Arial" pitchFamily="34" charset="0"/>
                <a:cs typeface="Arial" pitchFamily="34" charset="0"/>
              </a:rPr>
              <a:t>	</a:t>
            </a:r>
            <a:r>
              <a:rPr lang="ru-RU" b="1" dirty="0" smtClean="0">
                <a:solidFill>
                  <a:srgbClr val="C00000"/>
                </a:solidFill>
                <a:latin typeface="Arial" pitchFamily="34" charset="0"/>
                <a:cs typeface="Arial" pitchFamily="34" charset="0"/>
              </a:rPr>
              <a:t>обеспечение доступности образования для всех категорий социальных заказчиков, в том числе семей, имеющих детей младенческого возраста, раннего возраста, детей с ОВЗ, детей- инвалидов;</a:t>
            </a:r>
          </a:p>
          <a:p>
            <a:r>
              <a:rPr lang="ru-RU" b="1" dirty="0" smtClean="0">
                <a:solidFill>
                  <a:srgbClr val="C00000"/>
                </a:solidFill>
                <a:latin typeface="Arial" pitchFamily="34" charset="0"/>
                <a:cs typeface="Arial" pitchFamily="34" charset="0"/>
              </a:rPr>
              <a:t>	обеспечение качества образования, ориентированного на создание условий для формирования успешной личности обучающихся, в том числе в рамках дополнительного образования;</a:t>
            </a:r>
          </a:p>
          <a:p>
            <a:r>
              <a:rPr lang="ru-RU" b="1" dirty="0" smtClean="0">
                <a:solidFill>
                  <a:srgbClr val="C00000"/>
                </a:solidFill>
                <a:latin typeface="Arial" pitchFamily="34" charset="0"/>
                <a:cs typeface="Arial" pitchFamily="34" charset="0"/>
              </a:rPr>
              <a:t>	обеспечение эффективности работы Учреждения для повышения конкурентных преимуществ Учреждения среди других образовательных организаций.</a:t>
            </a:r>
            <a:endParaRPr lang="ru-RU" b="1" dirty="0" smtClean="0">
              <a:solidFill>
                <a:srgbClr val="002060"/>
              </a:solidFill>
              <a:latin typeface="Arial" pitchFamily="34" charset="0"/>
              <a:cs typeface="Arial" pitchFamily="34" charset="0"/>
            </a:endParaRPr>
          </a:p>
          <a:p>
            <a:pPr lvl="0"/>
            <a:r>
              <a:rPr lang="ru-RU"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3.Необходимость совершенствования системы внутриорганизационного повышения квалификации педагогических работников в части оценки качества образования.</a:t>
            </a:r>
          </a:p>
          <a:p>
            <a:endParaRPr lang="ru-RU" dirty="0" smtClean="0">
              <a:solidFill>
                <a:srgbClr val="002060"/>
              </a:solidFill>
              <a:latin typeface="Arial" pitchFamily="34" charset="0"/>
              <a:cs typeface="Arial" pitchFamily="34" charset="0"/>
            </a:endParaRPr>
          </a:p>
          <a:p>
            <a:endParaRPr lang="ru-RU" dirty="0">
              <a:solidFill>
                <a:srgbClr val="00206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Таблица 7"/>
          <p:cNvGraphicFramePr>
            <a:graphicFrameLocks noGrp="1"/>
          </p:cNvGraphicFramePr>
          <p:nvPr>
            <p:extLst>
              <p:ext uri="{D42A27DB-BD31-4B8C-83A1-F6EECF244321}">
                <p14:modId xmlns:p14="http://schemas.microsoft.com/office/powerpoint/2010/main" xmlns="" val="1063064052"/>
              </p:ext>
            </p:extLst>
          </p:nvPr>
        </p:nvGraphicFramePr>
        <p:xfrm>
          <a:off x="4071934" y="500043"/>
          <a:ext cx="4929222" cy="2390717"/>
        </p:xfrm>
        <a:graphic>
          <a:graphicData uri="http://schemas.openxmlformats.org/drawingml/2006/table">
            <a:tbl>
              <a:tblPr/>
              <a:tblGrid>
                <a:gridCol w="806600">
                  <a:extLst>
                    <a:ext uri="{9D8B030D-6E8A-4147-A177-3AD203B41FA5}">
                      <a16:colId xmlns:a16="http://schemas.microsoft.com/office/drawing/2014/main" xmlns="" val="20000"/>
                    </a:ext>
                  </a:extLst>
                </a:gridCol>
                <a:gridCol w="4122622">
                  <a:extLst>
                    <a:ext uri="{9D8B030D-6E8A-4147-A177-3AD203B41FA5}">
                      <a16:colId xmlns:a16="http://schemas.microsoft.com/office/drawing/2014/main" xmlns="" val="20001"/>
                    </a:ext>
                  </a:extLst>
                </a:gridCol>
              </a:tblGrid>
              <a:tr h="179856">
                <a:tc>
                  <a:txBody>
                    <a:bodyPr/>
                    <a:lstStyle/>
                    <a:p>
                      <a:pPr>
                        <a:spcAft>
                          <a:spcPts val="0"/>
                        </a:spcAft>
                      </a:pPr>
                      <a:r>
                        <a:rPr lang="ru-RU" sz="1200" b="1" dirty="0">
                          <a:solidFill>
                            <a:srgbClr val="002060"/>
                          </a:solidFill>
                          <a:latin typeface="Arial" pitchFamily="34" charset="0"/>
                          <a:ea typeface="Times New Roman"/>
                          <a:cs typeface="Arial" pitchFamily="34" charset="0"/>
                        </a:rPr>
                        <a:t>№ </a:t>
                      </a:r>
                      <a:r>
                        <a:rPr lang="ru-RU" sz="1200" b="1" dirty="0" err="1" smtClean="0">
                          <a:solidFill>
                            <a:srgbClr val="002060"/>
                          </a:solidFill>
                          <a:latin typeface="Arial" pitchFamily="34" charset="0"/>
                          <a:ea typeface="Times New Roman"/>
                          <a:cs typeface="Arial" pitchFamily="34" charset="0"/>
                        </a:rPr>
                        <a:t>п</a:t>
                      </a:r>
                      <a:r>
                        <a:rPr lang="ru-RU" sz="1200" b="1" dirty="0" smtClean="0">
                          <a:solidFill>
                            <a:srgbClr val="002060"/>
                          </a:solidFill>
                          <a:latin typeface="Arial" pitchFamily="34" charset="0"/>
                          <a:ea typeface="Times New Roman"/>
                          <a:cs typeface="Arial" pitchFamily="34" charset="0"/>
                        </a:rPr>
                        <a:t> </a:t>
                      </a:r>
                      <a:r>
                        <a:rPr lang="ru-RU" sz="1200" b="1" dirty="0">
                          <a:solidFill>
                            <a:srgbClr val="002060"/>
                          </a:solidFill>
                          <a:latin typeface="Arial" pitchFamily="34" charset="0"/>
                          <a:ea typeface="Times New Roman"/>
                          <a:cs typeface="Arial" pitchFamily="34" charset="0"/>
                        </a:rPr>
                        <a:t>/</a:t>
                      </a:r>
                      <a:r>
                        <a:rPr lang="ru-RU" sz="1200" b="1" dirty="0" err="1">
                          <a:solidFill>
                            <a:srgbClr val="002060"/>
                          </a:solidFill>
                          <a:latin typeface="Arial" pitchFamily="34" charset="0"/>
                          <a:ea typeface="Times New Roman"/>
                          <a:cs typeface="Arial" pitchFamily="34" charset="0"/>
                        </a:rPr>
                        <a:t>п</a:t>
                      </a:r>
                      <a:endParaRPr lang="ru-RU" sz="1200" b="1" dirty="0">
                        <a:solidFill>
                          <a:srgbClr val="002060"/>
                        </a:solidFill>
                        <a:latin typeface="Arial" pitchFamily="34" charset="0"/>
                        <a:ea typeface="Times New Roman"/>
                        <a:cs typeface="Arial"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200" b="1" dirty="0">
                          <a:solidFill>
                            <a:srgbClr val="002060"/>
                          </a:solidFill>
                          <a:latin typeface="Arial" pitchFamily="34" charset="0"/>
                          <a:ea typeface="Times New Roman"/>
                          <a:cs typeface="Arial" pitchFamily="34" charset="0"/>
                        </a:rPr>
                        <a:t>Оглавление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79856">
                <a:tc>
                  <a:txBody>
                    <a:bodyPr/>
                    <a:lstStyle/>
                    <a:p>
                      <a:pPr algn="ctr">
                        <a:spcAft>
                          <a:spcPts val="0"/>
                        </a:spcAft>
                      </a:pPr>
                      <a:r>
                        <a:rPr lang="ru-RU" sz="1200" b="1" dirty="0">
                          <a:solidFill>
                            <a:srgbClr val="002060"/>
                          </a:solidFill>
                          <a:latin typeface="Arial" pitchFamily="34" charset="0"/>
                          <a:ea typeface="Times New Roman"/>
                          <a:cs typeface="Arial" pitchFamily="34"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200" b="1" dirty="0">
                          <a:solidFill>
                            <a:srgbClr val="002060"/>
                          </a:solidFill>
                          <a:latin typeface="Arial" pitchFamily="34" charset="0"/>
                          <a:ea typeface="Times New Roman"/>
                          <a:cs typeface="Arial" pitchFamily="34" charset="0"/>
                        </a:rPr>
                        <a:t>Общие характеристики Учреждения.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179856">
                <a:tc>
                  <a:txBody>
                    <a:bodyPr/>
                    <a:lstStyle/>
                    <a:p>
                      <a:pPr algn="ctr">
                        <a:spcAft>
                          <a:spcPts val="0"/>
                        </a:spcAft>
                      </a:pPr>
                      <a:r>
                        <a:rPr lang="ru-RU" sz="1200" b="1">
                          <a:solidFill>
                            <a:srgbClr val="002060"/>
                          </a:solidFill>
                          <a:latin typeface="Arial" pitchFamily="34" charset="0"/>
                          <a:ea typeface="Times New Roman"/>
                          <a:cs typeface="Arial" pitchFamily="34" charset="0"/>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200" b="1" dirty="0">
                          <a:solidFill>
                            <a:srgbClr val="002060"/>
                          </a:solidFill>
                          <a:latin typeface="Arial" pitchFamily="34" charset="0"/>
                          <a:ea typeface="Times New Roman"/>
                          <a:cs typeface="Arial" pitchFamily="34" charset="0"/>
                        </a:rPr>
                        <a:t>Особенности образовательного процесса.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359712">
                <a:tc>
                  <a:txBody>
                    <a:bodyPr/>
                    <a:lstStyle/>
                    <a:p>
                      <a:pPr algn="ctr">
                        <a:spcAft>
                          <a:spcPts val="0"/>
                        </a:spcAft>
                      </a:pPr>
                      <a:r>
                        <a:rPr lang="ru-RU" sz="1200" b="1" dirty="0">
                          <a:solidFill>
                            <a:srgbClr val="002060"/>
                          </a:solidFill>
                          <a:latin typeface="Arial" pitchFamily="34" charset="0"/>
                          <a:ea typeface="Times New Roman"/>
                          <a:cs typeface="Arial" pitchFamily="34" charset="0"/>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200" b="1" dirty="0">
                          <a:solidFill>
                            <a:srgbClr val="002060"/>
                          </a:solidFill>
                          <a:latin typeface="Arial" pitchFamily="34" charset="0"/>
                          <a:ea typeface="Times New Roman"/>
                          <a:cs typeface="Arial" pitchFamily="34" charset="0"/>
                        </a:rPr>
                        <a:t>Условия осуществления образовательного процесса.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192975">
                <a:tc>
                  <a:txBody>
                    <a:bodyPr/>
                    <a:lstStyle/>
                    <a:p>
                      <a:pPr algn="ctr">
                        <a:spcAft>
                          <a:spcPts val="0"/>
                        </a:spcAft>
                      </a:pPr>
                      <a:r>
                        <a:rPr lang="ru-RU" sz="1200" b="1" dirty="0">
                          <a:solidFill>
                            <a:srgbClr val="002060"/>
                          </a:solidFill>
                          <a:latin typeface="Arial" pitchFamily="34" charset="0"/>
                          <a:ea typeface="Times New Roman"/>
                          <a:cs typeface="Arial" pitchFamily="34" charset="0"/>
                        </a:rPr>
                        <a:t>3.1.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ru-RU" sz="1200" b="1" dirty="0">
                          <a:solidFill>
                            <a:srgbClr val="002060"/>
                          </a:solidFill>
                          <a:latin typeface="Arial" pitchFamily="34" charset="0"/>
                          <a:ea typeface="Times New Roman"/>
                          <a:cs typeface="Arial" pitchFamily="34" charset="0"/>
                        </a:rPr>
                        <a:t>психолого-педагогические условия,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186062">
                <a:tc>
                  <a:txBody>
                    <a:bodyPr/>
                    <a:lstStyle/>
                    <a:p>
                      <a:pPr algn="ctr">
                        <a:spcAft>
                          <a:spcPts val="0"/>
                        </a:spcAft>
                      </a:pPr>
                      <a:r>
                        <a:rPr lang="ru-RU" sz="1200" b="1">
                          <a:solidFill>
                            <a:srgbClr val="002060"/>
                          </a:solidFill>
                          <a:latin typeface="Arial" pitchFamily="34" charset="0"/>
                          <a:ea typeface="Times New Roman"/>
                          <a:cs typeface="Arial" pitchFamily="34" charset="0"/>
                        </a:rPr>
                        <a:t>3.2.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ru-RU" sz="1200" b="1" dirty="0">
                          <a:solidFill>
                            <a:srgbClr val="002060"/>
                          </a:solidFill>
                          <a:latin typeface="Arial" pitchFamily="34" charset="0"/>
                          <a:ea typeface="Times New Roman"/>
                          <a:cs typeface="Arial" pitchFamily="34" charset="0"/>
                        </a:rPr>
                        <a:t>развивающая предметно-пространственная среда,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359712">
                <a:tc>
                  <a:txBody>
                    <a:bodyPr/>
                    <a:lstStyle/>
                    <a:p>
                      <a:pPr algn="ctr">
                        <a:spcAft>
                          <a:spcPts val="0"/>
                        </a:spcAft>
                      </a:pPr>
                      <a:r>
                        <a:rPr lang="ru-RU" sz="1200" b="1">
                          <a:solidFill>
                            <a:srgbClr val="002060"/>
                          </a:solidFill>
                          <a:latin typeface="Arial" pitchFamily="34" charset="0"/>
                          <a:ea typeface="Times New Roman"/>
                          <a:cs typeface="Arial" pitchFamily="34" charset="0"/>
                        </a:rPr>
                        <a:t>3.3.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ru-RU" sz="1200" b="1" dirty="0">
                          <a:solidFill>
                            <a:srgbClr val="002060"/>
                          </a:solidFill>
                          <a:latin typeface="Arial" pitchFamily="34" charset="0"/>
                          <a:ea typeface="Times New Roman"/>
                          <a:cs typeface="Arial" pitchFamily="34" charset="0"/>
                        </a:rPr>
                        <a:t>материально-технические условия и обеспечение безопасности,</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179856">
                <a:tc>
                  <a:txBody>
                    <a:bodyPr/>
                    <a:lstStyle/>
                    <a:p>
                      <a:pPr algn="ctr">
                        <a:spcAft>
                          <a:spcPts val="0"/>
                        </a:spcAft>
                      </a:pPr>
                      <a:r>
                        <a:rPr lang="ru-RU" sz="1200" b="1">
                          <a:solidFill>
                            <a:srgbClr val="002060"/>
                          </a:solidFill>
                          <a:latin typeface="Arial" pitchFamily="34" charset="0"/>
                          <a:ea typeface="Times New Roman"/>
                          <a:cs typeface="Arial" pitchFamily="34" charset="0"/>
                        </a:rPr>
                        <a:t>3.4.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ru-RU" sz="1200" b="1" dirty="0">
                          <a:solidFill>
                            <a:srgbClr val="002060"/>
                          </a:solidFill>
                          <a:latin typeface="Arial" pitchFamily="34" charset="0"/>
                          <a:ea typeface="Times New Roman"/>
                          <a:cs typeface="Arial" pitchFamily="34" charset="0"/>
                        </a:rPr>
                        <a:t>финансовые условия,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179856">
                <a:tc>
                  <a:txBody>
                    <a:bodyPr/>
                    <a:lstStyle/>
                    <a:p>
                      <a:pPr algn="ctr">
                        <a:spcAft>
                          <a:spcPts val="0"/>
                        </a:spcAft>
                      </a:pPr>
                      <a:r>
                        <a:rPr lang="ru-RU" sz="1200" b="1">
                          <a:solidFill>
                            <a:srgbClr val="002060"/>
                          </a:solidFill>
                          <a:latin typeface="Arial" pitchFamily="34" charset="0"/>
                          <a:ea typeface="Times New Roman"/>
                          <a:cs typeface="Arial" pitchFamily="34" charset="0"/>
                        </a:rPr>
                        <a:t>3.5.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ru-RU" sz="1200" b="1" dirty="0">
                          <a:solidFill>
                            <a:srgbClr val="002060"/>
                          </a:solidFill>
                          <a:latin typeface="Arial" pitchFamily="34" charset="0"/>
                          <a:ea typeface="Times New Roman"/>
                          <a:cs typeface="Arial" pitchFamily="34" charset="0"/>
                        </a:rPr>
                        <a:t>кадровые условия.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359712">
                <a:tc>
                  <a:txBody>
                    <a:bodyPr/>
                    <a:lstStyle/>
                    <a:p>
                      <a:pPr algn="ctr">
                        <a:spcAft>
                          <a:spcPts val="0"/>
                        </a:spcAft>
                      </a:pPr>
                      <a:r>
                        <a:rPr lang="ru-RU" sz="1200" b="1">
                          <a:solidFill>
                            <a:srgbClr val="002060"/>
                          </a:solidFill>
                          <a:latin typeface="Arial" pitchFamily="34" charset="0"/>
                          <a:ea typeface="Times New Roman"/>
                          <a:cs typeface="Arial" pitchFamily="34" charset="0"/>
                        </a:rPr>
                        <a:t>4.</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1200" b="1" dirty="0">
                          <a:solidFill>
                            <a:srgbClr val="002060"/>
                          </a:solidFill>
                          <a:latin typeface="Arial" pitchFamily="34" charset="0"/>
                          <a:ea typeface="Times New Roman"/>
                          <a:cs typeface="Arial" pitchFamily="34" charset="0"/>
                        </a:rPr>
                        <a:t>Результаты деятельности  Учреждения. Перспективы и планы развития.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bl>
          </a:graphicData>
        </a:graphic>
      </p:graphicFrame>
      <p:sp>
        <p:nvSpPr>
          <p:cNvPr id="1027" name="Rectangle 3"/>
          <p:cNvSpPr>
            <a:spLocks noChangeArrowheads="1"/>
          </p:cNvSpPr>
          <p:nvPr/>
        </p:nvSpPr>
        <p:spPr bwMode="auto">
          <a:xfrm>
            <a:off x="0" y="0"/>
            <a:ext cx="184731" cy="553998"/>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TextBox 13"/>
          <p:cNvSpPr txBox="1"/>
          <p:nvPr/>
        </p:nvSpPr>
        <p:spPr>
          <a:xfrm>
            <a:off x="6357950" y="3000372"/>
            <a:ext cx="2643206" cy="307777"/>
          </a:xfrm>
          <a:prstGeom prst="rect">
            <a:avLst/>
          </a:prstGeom>
          <a:noFill/>
        </p:spPr>
        <p:txBody>
          <a:bodyPr wrap="square" rtlCol="0">
            <a:spAutoFit/>
          </a:bodyPr>
          <a:lstStyle/>
          <a:p>
            <a:endParaRPr lang="ru-RU" sz="14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graphicFrame>
        <p:nvGraphicFramePr>
          <p:cNvPr id="17" name="Таблица 16"/>
          <p:cNvGraphicFramePr>
            <a:graphicFrameLocks noGrp="1"/>
          </p:cNvGraphicFramePr>
          <p:nvPr>
            <p:extLst>
              <p:ext uri="{D42A27DB-BD31-4B8C-83A1-F6EECF244321}">
                <p14:modId xmlns:p14="http://schemas.microsoft.com/office/powerpoint/2010/main" xmlns="" val="2494882094"/>
              </p:ext>
            </p:extLst>
          </p:nvPr>
        </p:nvGraphicFramePr>
        <p:xfrm>
          <a:off x="142844" y="2928933"/>
          <a:ext cx="6143668" cy="3738836"/>
        </p:xfrm>
        <a:graphic>
          <a:graphicData uri="http://schemas.openxmlformats.org/drawingml/2006/table">
            <a:tbl>
              <a:tblPr/>
              <a:tblGrid>
                <a:gridCol w="6143668">
                  <a:extLst>
                    <a:ext uri="{9D8B030D-6E8A-4147-A177-3AD203B41FA5}">
                      <a16:colId xmlns:a16="http://schemas.microsoft.com/office/drawing/2014/main" xmlns="" val="20000"/>
                    </a:ext>
                  </a:extLst>
                </a:gridCol>
              </a:tblGrid>
              <a:tr h="189119">
                <a:tc>
                  <a:txBody>
                    <a:bodyPr/>
                    <a:lstStyle/>
                    <a:p>
                      <a:pPr>
                        <a:lnSpc>
                          <a:spcPct val="115000"/>
                        </a:lnSpc>
                        <a:spcAft>
                          <a:spcPts val="0"/>
                        </a:spcAft>
                      </a:pPr>
                      <a:endParaRPr lang="ru-RU" sz="1100" dirty="0">
                        <a:latin typeface="Times New Roman"/>
                        <a:ea typeface="Times New Roman"/>
                        <a:cs typeface="Times New Roman"/>
                      </a:endParaRP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187362">
                <a:tc>
                  <a:txBody>
                    <a:bodyPr/>
                    <a:lstStyle/>
                    <a:p>
                      <a:pPr>
                        <a:lnSpc>
                          <a:spcPct val="115000"/>
                        </a:lnSpc>
                        <a:spcAft>
                          <a:spcPts val="0"/>
                        </a:spcAft>
                      </a:pPr>
                      <a:r>
                        <a:rPr lang="ru-RU" sz="1000" b="1" dirty="0">
                          <a:latin typeface="Arial" pitchFamily="34" charset="0"/>
                          <a:ea typeface="Times New Roman"/>
                          <a:cs typeface="Arial" pitchFamily="34" charset="0"/>
                        </a:rPr>
                        <a:t>Анализ результатов деятельности в 2018 - 2019учебном году.</a:t>
                      </a: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374724">
                <a:tc>
                  <a:txBody>
                    <a:bodyPr/>
                    <a:lstStyle/>
                    <a:p>
                      <a:pPr>
                        <a:lnSpc>
                          <a:spcPct val="115000"/>
                        </a:lnSpc>
                        <a:spcAft>
                          <a:spcPts val="0"/>
                        </a:spcAft>
                        <a:tabLst>
                          <a:tab pos="4914900" algn="l"/>
                          <a:tab pos="5143500" algn="l"/>
                          <a:tab pos="5257800" algn="l"/>
                        </a:tabLst>
                      </a:pPr>
                      <a:r>
                        <a:rPr lang="ru-RU" sz="1000" b="1" dirty="0">
                          <a:latin typeface="Arial" pitchFamily="34" charset="0"/>
                          <a:ea typeface="Times New Roman"/>
                          <a:cs typeface="Arial" pitchFamily="34" charset="0"/>
                        </a:rPr>
                        <a:t>Мероприятия, направленные на обеспечение качества управления МКДОУ № </a:t>
                      </a:r>
                      <a:r>
                        <a:rPr lang="ru-RU" sz="1000" b="1" dirty="0" smtClean="0">
                          <a:latin typeface="Arial" pitchFamily="34" charset="0"/>
                          <a:ea typeface="Times New Roman"/>
                          <a:cs typeface="Arial" pitchFamily="34" charset="0"/>
                        </a:rPr>
                        <a:t>10 </a:t>
                      </a:r>
                      <a:r>
                        <a:rPr lang="ru-RU" sz="1000" b="1" dirty="0">
                          <a:latin typeface="Arial" pitchFamily="34" charset="0"/>
                          <a:ea typeface="Times New Roman"/>
                          <a:cs typeface="Arial" pitchFamily="34" charset="0"/>
                        </a:rPr>
                        <a:t>г. </a:t>
                      </a:r>
                      <a:r>
                        <a:rPr lang="ru-RU" sz="1000" b="1" dirty="0" smtClean="0">
                          <a:latin typeface="Arial" pitchFamily="34" charset="0"/>
                          <a:ea typeface="Times New Roman"/>
                          <a:cs typeface="Arial" pitchFamily="34" charset="0"/>
                        </a:rPr>
                        <a:t>Пласта  </a:t>
                      </a:r>
                      <a:r>
                        <a:rPr lang="ru-RU" sz="1000" b="1" dirty="0">
                          <a:latin typeface="Arial" pitchFamily="34" charset="0"/>
                          <a:ea typeface="Times New Roman"/>
                          <a:cs typeface="Arial" pitchFamily="34" charset="0"/>
                        </a:rPr>
                        <a:t>в 2019 - 2020 учебном году</a:t>
                      </a: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345596">
                <a:tc>
                  <a:txBody>
                    <a:bodyPr/>
                    <a:lstStyle/>
                    <a:p>
                      <a:pPr>
                        <a:lnSpc>
                          <a:spcPts val="1370"/>
                        </a:lnSpc>
                        <a:spcAft>
                          <a:spcPts val="0"/>
                        </a:spcAft>
                        <a:tabLst>
                          <a:tab pos="-270510" algn="l"/>
                        </a:tabLst>
                      </a:pPr>
                      <a:r>
                        <a:rPr lang="ru-RU" sz="1000" b="1" dirty="0">
                          <a:latin typeface="Arial" pitchFamily="34" charset="0"/>
                          <a:ea typeface="Times New Roman"/>
                          <a:cs typeface="Arial" pitchFamily="34" charset="0"/>
                        </a:rPr>
                        <a:t>Нормативно - правовое обеспечение деятельности МКДОУ № </a:t>
                      </a:r>
                      <a:r>
                        <a:rPr lang="ru-RU" sz="1000" b="1" dirty="0" smtClean="0">
                          <a:latin typeface="Arial" pitchFamily="34" charset="0"/>
                          <a:ea typeface="Times New Roman"/>
                          <a:cs typeface="Arial" pitchFamily="34" charset="0"/>
                        </a:rPr>
                        <a:t>10</a:t>
                      </a:r>
                      <a:r>
                        <a:rPr lang="ru-RU" sz="1000" b="1" baseline="0" dirty="0" smtClean="0">
                          <a:latin typeface="Arial" pitchFamily="34" charset="0"/>
                          <a:ea typeface="Times New Roman"/>
                          <a:cs typeface="Arial" pitchFamily="34" charset="0"/>
                        </a:rPr>
                        <a:t> г. Пласта</a:t>
                      </a:r>
                      <a:r>
                        <a:rPr lang="ru-RU" sz="1000" b="1" dirty="0" smtClean="0">
                          <a:latin typeface="Arial" pitchFamily="34" charset="0"/>
                          <a:ea typeface="Times New Roman"/>
                          <a:cs typeface="Arial" pitchFamily="34" charset="0"/>
                        </a:rPr>
                        <a:t> </a:t>
                      </a:r>
                      <a:r>
                        <a:rPr lang="ru-RU" sz="1000" b="1" dirty="0">
                          <a:latin typeface="Arial" pitchFamily="34" charset="0"/>
                          <a:ea typeface="Times New Roman"/>
                          <a:cs typeface="Arial" pitchFamily="34" charset="0"/>
                        </a:rPr>
                        <a:t>Мероприятия по реализации Программы развития МКДОУ № </a:t>
                      </a:r>
                      <a:r>
                        <a:rPr lang="ru-RU" sz="1000" b="1" dirty="0" smtClean="0">
                          <a:latin typeface="Arial" pitchFamily="34" charset="0"/>
                          <a:ea typeface="Times New Roman"/>
                          <a:cs typeface="Arial" pitchFamily="34" charset="0"/>
                        </a:rPr>
                        <a:t>10</a:t>
                      </a:r>
                      <a:r>
                        <a:rPr lang="ru-RU" sz="1000" b="1" baseline="0" dirty="0" smtClean="0">
                          <a:latin typeface="Arial" pitchFamily="34" charset="0"/>
                          <a:ea typeface="Times New Roman"/>
                          <a:cs typeface="Arial" pitchFamily="34" charset="0"/>
                        </a:rPr>
                        <a:t> Пласта</a:t>
                      </a:r>
                      <a:r>
                        <a:rPr lang="ru-RU" sz="1000" b="1" dirty="0" smtClean="0">
                          <a:latin typeface="Arial" pitchFamily="34" charset="0"/>
                          <a:ea typeface="Times New Roman"/>
                          <a:cs typeface="Arial" pitchFamily="34" charset="0"/>
                        </a:rPr>
                        <a:t>.</a:t>
                      </a:r>
                      <a:endParaRPr lang="ru-RU" sz="1000" b="1" dirty="0">
                        <a:latin typeface="Arial" pitchFamily="34" charset="0"/>
                        <a:ea typeface="Times New Roman"/>
                        <a:cs typeface="Arial" pitchFamily="34" charset="0"/>
                      </a:endParaRP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191687">
                <a:tc>
                  <a:txBody>
                    <a:bodyPr/>
                    <a:lstStyle/>
                    <a:p>
                      <a:pPr>
                        <a:lnSpc>
                          <a:spcPts val="1370"/>
                        </a:lnSpc>
                        <a:spcAft>
                          <a:spcPts val="0"/>
                        </a:spcAft>
                        <a:tabLst>
                          <a:tab pos="-270510" algn="l"/>
                        </a:tabLst>
                      </a:pPr>
                      <a:r>
                        <a:rPr lang="ru-RU" sz="1000" b="1" dirty="0">
                          <a:latin typeface="Arial" pitchFamily="34" charset="0"/>
                          <a:ea typeface="Times New Roman"/>
                          <a:cs typeface="Arial" pitchFamily="34" charset="0"/>
                        </a:rPr>
                        <a:t>Информационно - аналитическая деятельность.</a:t>
                      </a: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187362">
                <a:tc>
                  <a:txBody>
                    <a:bodyPr/>
                    <a:lstStyle/>
                    <a:p>
                      <a:pPr>
                        <a:lnSpc>
                          <a:spcPct val="115000"/>
                        </a:lnSpc>
                        <a:spcAft>
                          <a:spcPts val="0"/>
                        </a:spcAft>
                        <a:tabLst>
                          <a:tab pos="90170" algn="l"/>
                        </a:tabLst>
                      </a:pPr>
                      <a:r>
                        <a:rPr lang="ru-RU" sz="1000" b="1" dirty="0">
                          <a:latin typeface="Arial" pitchFamily="34" charset="0"/>
                          <a:ea typeface="Times New Roman"/>
                          <a:cs typeface="Arial" pitchFamily="34" charset="0"/>
                        </a:rPr>
                        <a:t>Организационное обеспечение управления МКДОУ № </a:t>
                      </a:r>
                      <a:r>
                        <a:rPr lang="ru-RU" sz="1000" b="1" dirty="0" smtClean="0">
                          <a:latin typeface="Arial" pitchFamily="34" charset="0"/>
                          <a:ea typeface="Times New Roman"/>
                          <a:cs typeface="Arial" pitchFamily="34" charset="0"/>
                        </a:rPr>
                        <a:t>10</a:t>
                      </a:r>
                      <a:r>
                        <a:rPr lang="ru-RU" sz="1000" b="1" baseline="0" dirty="0" smtClean="0">
                          <a:latin typeface="Arial" pitchFamily="34" charset="0"/>
                          <a:ea typeface="Times New Roman"/>
                          <a:cs typeface="Arial" pitchFamily="34" charset="0"/>
                        </a:rPr>
                        <a:t> г. Пласта</a:t>
                      </a:r>
                      <a:endParaRPr lang="ru-RU" sz="1000" b="1" dirty="0">
                        <a:latin typeface="Arial" pitchFamily="34" charset="0"/>
                        <a:ea typeface="Times New Roman"/>
                        <a:cs typeface="Arial" pitchFamily="34" charset="0"/>
                      </a:endParaRP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173048">
                <a:tc>
                  <a:txBody>
                    <a:bodyPr/>
                    <a:lstStyle/>
                    <a:p>
                      <a:pPr>
                        <a:lnSpc>
                          <a:spcPct val="115000"/>
                        </a:lnSpc>
                        <a:spcAft>
                          <a:spcPts val="0"/>
                        </a:spcAft>
                      </a:pPr>
                      <a:r>
                        <a:rPr lang="ru-RU" sz="1000" b="1" dirty="0">
                          <a:latin typeface="Arial" pitchFamily="34" charset="0"/>
                          <a:ea typeface="Times New Roman"/>
                          <a:cs typeface="Arial" pitchFamily="34" charset="0"/>
                        </a:rPr>
                        <a:t>Кадровое обеспечение образовательного </a:t>
                      </a:r>
                      <a:r>
                        <a:rPr lang="ru-RU" sz="1000" b="1" dirty="0" smtClean="0">
                          <a:latin typeface="Arial" pitchFamily="34" charset="0"/>
                          <a:ea typeface="Times New Roman"/>
                          <a:cs typeface="Arial" pitchFamily="34" charset="0"/>
                        </a:rPr>
                        <a:t>процесса</a:t>
                      </a:r>
                      <a:r>
                        <a:rPr lang="ru-RU" sz="1000" b="1" baseline="0" dirty="0" smtClean="0">
                          <a:latin typeface="Arial" pitchFamily="34" charset="0"/>
                          <a:ea typeface="Times New Roman"/>
                          <a:cs typeface="Arial" pitchFamily="34" charset="0"/>
                        </a:rPr>
                        <a:t> </a:t>
                      </a:r>
                      <a:r>
                        <a:rPr lang="ru-RU" sz="1000" b="1" dirty="0" smtClean="0">
                          <a:latin typeface="Arial" pitchFamily="34" charset="0"/>
                          <a:ea typeface="Times New Roman"/>
                          <a:cs typeface="Arial" pitchFamily="34" charset="0"/>
                        </a:rPr>
                        <a:t>МКДОУ </a:t>
                      </a:r>
                      <a:r>
                        <a:rPr lang="ru-RU" sz="1000" b="1" dirty="0">
                          <a:latin typeface="Arial" pitchFamily="34" charset="0"/>
                          <a:ea typeface="Times New Roman"/>
                          <a:cs typeface="Arial" pitchFamily="34" charset="0"/>
                        </a:rPr>
                        <a:t>№ </a:t>
                      </a:r>
                      <a:r>
                        <a:rPr lang="ru-RU" sz="1000" b="1" dirty="0" smtClean="0">
                          <a:latin typeface="Arial" pitchFamily="34" charset="0"/>
                          <a:ea typeface="Times New Roman"/>
                          <a:cs typeface="Arial" pitchFamily="34" charset="0"/>
                        </a:rPr>
                        <a:t>10</a:t>
                      </a:r>
                      <a:r>
                        <a:rPr lang="ru-RU" sz="1000" b="1" baseline="0" dirty="0" smtClean="0">
                          <a:latin typeface="Arial" pitchFamily="34" charset="0"/>
                          <a:ea typeface="Times New Roman"/>
                          <a:cs typeface="Arial" pitchFamily="34" charset="0"/>
                        </a:rPr>
                        <a:t> Пласта</a:t>
                      </a:r>
                      <a:endParaRPr lang="ru-RU" sz="1000" b="1" dirty="0">
                        <a:latin typeface="Arial" pitchFamily="34" charset="0"/>
                        <a:ea typeface="Times New Roman"/>
                        <a:cs typeface="Arial" pitchFamily="34" charset="0"/>
                      </a:endParaRP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371167">
                <a:tc>
                  <a:txBody>
                    <a:bodyPr/>
                    <a:lstStyle/>
                    <a:p>
                      <a:pPr>
                        <a:lnSpc>
                          <a:spcPct val="115000"/>
                        </a:lnSpc>
                        <a:spcAft>
                          <a:spcPts val="0"/>
                        </a:spcAft>
                      </a:pPr>
                      <a:r>
                        <a:rPr lang="ru-RU" sz="1000" b="1" dirty="0">
                          <a:latin typeface="Arial" pitchFamily="34" charset="0"/>
                          <a:ea typeface="Times New Roman"/>
                          <a:cs typeface="Arial" pitchFamily="34" charset="0"/>
                        </a:rPr>
                        <a:t>Обеспечение безопасных условий жизнедеятельности участников образовательного процесса</a:t>
                      </a: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197482">
                <a:tc>
                  <a:txBody>
                    <a:bodyPr/>
                    <a:lstStyle/>
                    <a:p>
                      <a:pPr algn="l">
                        <a:lnSpc>
                          <a:spcPts val="1585"/>
                        </a:lnSpc>
                        <a:spcAft>
                          <a:spcPts val="0"/>
                        </a:spcAft>
                      </a:pPr>
                      <a:r>
                        <a:rPr lang="ru-RU" sz="1000" b="1" dirty="0">
                          <a:latin typeface="Arial" pitchFamily="34" charset="0"/>
                          <a:ea typeface="Times New Roman"/>
                          <a:cs typeface="Arial" pitchFamily="34" charset="0"/>
                        </a:rPr>
                        <a:t>Сетевое взаимодействие МКДОУ № </a:t>
                      </a:r>
                      <a:r>
                        <a:rPr lang="ru-RU" sz="1000" b="1" dirty="0" smtClean="0">
                          <a:latin typeface="Arial" pitchFamily="34" charset="0"/>
                          <a:ea typeface="Times New Roman"/>
                          <a:cs typeface="Arial" pitchFamily="34" charset="0"/>
                        </a:rPr>
                        <a:t>10</a:t>
                      </a:r>
                      <a:r>
                        <a:rPr lang="ru-RU" sz="1000" b="1" baseline="0" dirty="0" smtClean="0">
                          <a:latin typeface="Arial" pitchFamily="34" charset="0"/>
                          <a:ea typeface="Times New Roman"/>
                          <a:cs typeface="Arial" pitchFamily="34" charset="0"/>
                        </a:rPr>
                        <a:t> г. Пласта</a:t>
                      </a:r>
                      <a:endParaRPr lang="ru-RU" sz="1000" b="1" dirty="0">
                        <a:latin typeface="Arial" pitchFamily="34" charset="0"/>
                        <a:ea typeface="Times New Roman"/>
                        <a:cs typeface="Arial" pitchFamily="34" charset="0"/>
                      </a:endParaRP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172798">
                <a:tc>
                  <a:txBody>
                    <a:bodyPr/>
                    <a:lstStyle/>
                    <a:p>
                      <a:pPr>
                        <a:lnSpc>
                          <a:spcPts val="1370"/>
                        </a:lnSpc>
                        <a:spcAft>
                          <a:spcPts val="0"/>
                        </a:spcAft>
                        <a:tabLst>
                          <a:tab pos="-270510" algn="l"/>
                          <a:tab pos="745490" algn="l"/>
                        </a:tabLst>
                      </a:pPr>
                      <a:r>
                        <a:rPr lang="ru-RU" sz="1000" b="1" dirty="0">
                          <a:latin typeface="Arial" pitchFamily="34" charset="0"/>
                          <a:ea typeface="Times New Roman"/>
                          <a:cs typeface="Arial" pitchFamily="34" charset="0"/>
                        </a:rPr>
                        <a:t>Взаимодействие с родителями</a:t>
                      </a: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r h="172798">
                <a:tc>
                  <a:txBody>
                    <a:bodyPr/>
                    <a:lstStyle/>
                    <a:p>
                      <a:pPr>
                        <a:lnSpc>
                          <a:spcPts val="1370"/>
                        </a:lnSpc>
                        <a:spcAft>
                          <a:spcPts val="0"/>
                        </a:spcAft>
                        <a:tabLst>
                          <a:tab pos="-270510" algn="l"/>
                          <a:tab pos="751205" algn="l"/>
                        </a:tabLst>
                      </a:pPr>
                      <a:r>
                        <a:rPr lang="ru-RU" sz="1000" b="1" dirty="0">
                          <a:latin typeface="Arial" pitchFamily="34" charset="0"/>
                          <a:ea typeface="Times New Roman"/>
                          <a:cs typeface="Arial" pitchFamily="34" charset="0"/>
                        </a:rPr>
                        <a:t>Административно - хозяйственная деятельность.</a:t>
                      </a: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0"/>
                  </a:ext>
                </a:extLst>
              </a:tr>
              <a:tr h="187362">
                <a:tc>
                  <a:txBody>
                    <a:bodyPr/>
                    <a:lstStyle/>
                    <a:p>
                      <a:pPr>
                        <a:lnSpc>
                          <a:spcPct val="115000"/>
                        </a:lnSpc>
                        <a:spcAft>
                          <a:spcPts val="0"/>
                        </a:spcAft>
                        <a:tabLst>
                          <a:tab pos="4914900" algn="l"/>
                          <a:tab pos="5143500" algn="l"/>
                          <a:tab pos="5257800" algn="l"/>
                        </a:tabLst>
                      </a:pPr>
                      <a:r>
                        <a:rPr lang="ru-RU" sz="1000" b="1" dirty="0">
                          <a:latin typeface="Arial" pitchFamily="34" charset="0"/>
                          <a:ea typeface="Times New Roman"/>
                          <a:cs typeface="Arial" pitchFamily="34" charset="0"/>
                        </a:rPr>
                        <a:t>Циклограмма управленческой деятельности</a:t>
                      </a: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1"/>
                  </a:ext>
                </a:extLst>
              </a:tr>
              <a:tr h="187362">
                <a:tc>
                  <a:txBody>
                    <a:bodyPr/>
                    <a:lstStyle/>
                    <a:p>
                      <a:pPr>
                        <a:lnSpc>
                          <a:spcPct val="115000"/>
                        </a:lnSpc>
                        <a:spcAft>
                          <a:spcPts val="0"/>
                        </a:spcAft>
                        <a:tabLst>
                          <a:tab pos="4914900" algn="l"/>
                          <a:tab pos="5143500" algn="l"/>
                          <a:tab pos="5257800" algn="l"/>
                        </a:tabLst>
                      </a:pPr>
                      <a:r>
                        <a:rPr lang="ru-RU" sz="1000" b="1" dirty="0">
                          <a:latin typeface="Arial" pitchFamily="34" charset="0"/>
                          <a:ea typeface="Times New Roman"/>
                          <a:cs typeface="Arial" pitchFamily="34" charset="0"/>
                        </a:rPr>
                        <a:t> Циклограммы деятельности управленческого аппарата</a:t>
                      </a: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2"/>
                  </a:ext>
                </a:extLst>
              </a:tr>
              <a:tr h="201854">
                <a:tc>
                  <a:txBody>
                    <a:bodyPr/>
                    <a:lstStyle/>
                    <a:p>
                      <a:pPr>
                        <a:lnSpc>
                          <a:spcPct val="115000"/>
                        </a:lnSpc>
                        <a:spcAft>
                          <a:spcPts val="0"/>
                        </a:spcAft>
                        <a:tabLst>
                          <a:tab pos="4914900" algn="l"/>
                          <a:tab pos="5143500" algn="l"/>
                          <a:tab pos="5257800" algn="l"/>
                        </a:tabLst>
                      </a:pPr>
                      <a:r>
                        <a:rPr lang="ru-RU" sz="1000" b="1" dirty="0">
                          <a:latin typeface="Arial" pitchFamily="34" charset="0"/>
                          <a:ea typeface="Times New Roman"/>
                          <a:cs typeface="Arial" pitchFamily="34" charset="0"/>
                        </a:rPr>
                        <a:t> Циклограммы деятельности старшего воспитателя, </a:t>
                      </a:r>
                      <a:r>
                        <a:rPr lang="ru-RU" sz="1000" b="1" dirty="0" err="1">
                          <a:latin typeface="Arial" pitchFamily="34" charset="0"/>
                          <a:ea typeface="Times New Roman"/>
                          <a:cs typeface="Arial" pitchFamily="34" charset="0"/>
                        </a:rPr>
                        <a:t>заместитителя</a:t>
                      </a:r>
                      <a:r>
                        <a:rPr lang="ru-RU" sz="1000" b="1" dirty="0">
                          <a:latin typeface="Arial" pitchFamily="34" charset="0"/>
                          <a:ea typeface="Times New Roman"/>
                          <a:cs typeface="Arial" pitchFamily="34" charset="0"/>
                        </a:rPr>
                        <a:t>  заведующего по </a:t>
                      </a:r>
                      <a:r>
                        <a:rPr lang="ru-RU" sz="1000" b="1" dirty="0" smtClean="0">
                          <a:latin typeface="Arial" pitchFamily="34" charset="0"/>
                          <a:ea typeface="Times New Roman"/>
                          <a:cs typeface="Arial" pitchFamily="34" charset="0"/>
                        </a:rPr>
                        <a:t>АХР.</a:t>
                      </a:r>
                      <a:endParaRPr lang="ru-RU" sz="1000" b="1" dirty="0">
                        <a:latin typeface="Arial" pitchFamily="34" charset="0"/>
                        <a:ea typeface="Times New Roman"/>
                        <a:cs typeface="Arial" pitchFamily="34" charset="0"/>
                      </a:endParaRP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3"/>
                  </a:ext>
                </a:extLst>
              </a:tr>
              <a:tr h="187362">
                <a:tc>
                  <a:txBody>
                    <a:bodyPr/>
                    <a:lstStyle/>
                    <a:p>
                      <a:pPr>
                        <a:lnSpc>
                          <a:spcPct val="115000"/>
                        </a:lnSpc>
                        <a:spcAft>
                          <a:spcPts val="0"/>
                        </a:spcAft>
                        <a:tabLst>
                          <a:tab pos="4914900" algn="l"/>
                          <a:tab pos="5143500" algn="l"/>
                          <a:tab pos="5257800" algn="l"/>
                        </a:tabLst>
                      </a:pPr>
                      <a:r>
                        <a:rPr lang="ru-RU" sz="1000" b="1" dirty="0">
                          <a:latin typeface="Arial" pitchFamily="34" charset="0"/>
                          <a:ea typeface="Times New Roman"/>
                          <a:cs typeface="Arial" pitchFamily="34" charset="0"/>
                        </a:rPr>
                        <a:t> Реализация годовых задач методической работы Учреждения</a:t>
                      </a: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4"/>
                  </a:ext>
                </a:extLst>
              </a:tr>
              <a:tr h="187362">
                <a:tc>
                  <a:txBody>
                    <a:bodyPr/>
                    <a:lstStyle/>
                    <a:p>
                      <a:pPr>
                        <a:lnSpc>
                          <a:spcPct val="115000"/>
                        </a:lnSpc>
                        <a:spcAft>
                          <a:spcPts val="0"/>
                        </a:spcAft>
                        <a:tabLst>
                          <a:tab pos="4914900" algn="l"/>
                          <a:tab pos="5143500" algn="l"/>
                          <a:tab pos="5257800" algn="l"/>
                        </a:tabLst>
                      </a:pPr>
                      <a:r>
                        <a:rPr lang="ru-RU" sz="1000" b="1" dirty="0">
                          <a:latin typeface="Arial" pitchFamily="34" charset="0"/>
                          <a:ea typeface="Times New Roman"/>
                          <a:cs typeface="Arial" pitchFamily="34" charset="0"/>
                        </a:rPr>
                        <a:t>Годовые  задачи  методической работы</a:t>
                      </a: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5"/>
                  </a:ext>
                </a:extLst>
              </a:tr>
              <a:tr h="189119">
                <a:tc>
                  <a:txBody>
                    <a:bodyPr/>
                    <a:lstStyle/>
                    <a:p>
                      <a:pPr>
                        <a:lnSpc>
                          <a:spcPct val="115000"/>
                        </a:lnSpc>
                        <a:spcAft>
                          <a:spcPts val="0"/>
                        </a:spcAft>
                        <a:tabLst>
                          <a:tab pos="4914900" algn="l"/>
                          <a:tab pos="5143500" algn="l"/>
                          <a:tab pos="5257800" algn="l"/>
                        </a:tabLst>
                      </a:pPr>
                      <a:endParaRPr lang="ru-RU" sz="1100" dirty="0">
                        <a:latin typeface="Arial" pitchFamily="34" charset="0"/>
                        <a:ea typeface="Times New Roman"/>
                        <a:cs typeface="Arial" pitchFamily="34" charset="0"/>
                      </a:endParaRPr>
                    </a:p>
                  </a:txBody>
                  <a:tcPr marL="55061" marR="5506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16"/>
                  </a:ext>
                </a:extLst>
              </a:tr>
            </a:tbl>
          </a:graphicData>
        </a:graphic>
      </p:graphicFrame>
      <p:sp>
        <p:nvSpPr>
          <p:cNvPr id="2" name="Прямоугольник 1"/>
          <p:cNvSpPr/>
          <p:nvPr/>
        </p:nvSpPr>
        <p:spPr>
          <a:xfrm>
            <a:off x="827584" y="980728"/>
            <a:ext cx="2498576" cy="9864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0000"/>
                </a:solidFill>
              </a:rPr>
              <a:t>Публичный  доклад</a:t>
            </a:r>
            <a:endParaRPr lang="ru-RU" b="1" dirty="0">
              <a:solidFill>
                <a:srgbClr val="FF0000"/>
              </a:solidFill>
            </a:endParaRPr>
          </a:p>
        </p:txBody>
      </p:sp>
      <p:sp>
        <p:nvSpPr>
          <p:cNvPr id="10" name="Прямоугольник 9"/>
          <p:cNvSpPr/>
          <p:nvPr/>
        </p:nvSpPr>
        <p:spPr>
          <a:xfrm>
            <a:off x="6285615" y="3902403"/>
            <a:ext cx="2498576" cy="9864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0000"/>
                </a:solidFill>
              </a:rPr>
              <a:t>Годовой план учреждения</a:t>
            </a:r>
            <a:endParaRPr lang="ru-RU" b="1"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720" y="4143380"/>
            <a:ext cx="8643998" cy="2585323"/>
          </a:xfrm>
          <a:prstGeom prst="rect">
            <a:avLst/>
          </a:prstGeom>
        </p:spPr>
        <p:txBody>
          <a:bodyPr wrap="square">
            <a:spAutoFit/>
          </a:bodyPr>
          <a:lstStyle/>
          <a:p>
            <a:endParaRPr lang="ru-RU" b="1" dirty="0" smtClean="0">
              <a:solidFill>
                <a:schemeClr val="tx2">
                  <a:lumMod val="60000"/>
                  <a:lumOff val="40000"/>
                </a:schemeClr>
              </a:solidFill>
              <a:latin typeface="Arial" pitchFamily="34" charset="0"/>
              <a:cs typeface="Arial" pitchFamily="34" charset="0"/>
            </a:endParaRPr>
          </a:p>
          <a:p>
            <a:pPr lvl="0" algn="ctr"/>
            <a:r>
              <a:rPr lang="ru-RU" b="1" u="sng"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Федеральный проект «Успех каждого ребенка».</a:t>
            </a:r>
            <a:r>
              <a:rPr lang="ru-RU" b="1" u="sng"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hlinkClick r:id="rId2"/>
              </a:rPr>
              <a:t> </a:t>
            </a:r>
            <a:endParaRPr lang="ru-RU" b="1" u="sng"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endParaRPr>
          </a:p>
          <a:p>
            <a:pPr lvl="0" algn="ctr"/>
            <a:endParaRPr lang="ru-RU" b="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endParaRPr>
          </a:p>
          <a:p>
            <a:pPr lvl="0" algn="ctr"/>
            <a:r>
              <a:rPr lang="ru-RU" b="1" u="sng"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Федеральный проект «Поддержка семей, имеющих детей». </a:t>
            </a:r>
          </a:p>
          <a:p>
            <a:pPr lvl="0" algn="ctr"/>
            <a:endParaRPr lang="ru-RU" b="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hlinkClick r:id="rId3"/>
            </a:endParaRPr>
          </a:p>
          <a:p>
            <a:pPr lvl="0" algn="ctr"/>
            <a:r>
              <a:rPr lang="ru-RU" b="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hlinkClick r:id="rId3"/>
              </a:rPr>
              <a:t>Федеральный проект «Цифровая образовательная среда»</a:t>
            </a:r>
            <a:endParaRPr lang="ru-RU" b="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endParaRPr>
          </a:p>
          <a:p>
            <a:pPr lvl="0" algn="ctr"/>
            <a:endParaRPr lang="ru-RU" b="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endParaRPr>
          </a:p>
          <a:p>
            <a:pPr lvl="0" algn="ctr"/>
            <a:r>
              <a:rPr lang="ru-RU" b="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hlinkClick r:id="rId4"/>
              </a:rPr>
              <a:t>Федеральный проект «Учитель будущего»</a:t>
            </a:r>
            <a:endParaRPr lang="ru-RU" b="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endParaRPr>
          </a:p>
          <a:p>
            <a:pPr lvl="0"/>
            <a:endParaRPr lang="ru-RU" b="1" dirty="0" smtClean="0">
              <a:solidFill>
                <a:schemeClr val="tx2">
                  <a:lumMod val="60000"/>
                  <a:lumOff val="40000"/>
                </a:schemeClr>
              </a:solidFill>
              <a:latin typeface="Arial" pitchFamily="34" charset="0"/>
              <a:cs typeface="Arial" pitchFamily="34" charset="0"/>
            </a:endParaRPr>
          </a:p>
        </p:txBody>
      </p:sp>
      <p:pic>
        <p:nvPicPr>
          <p:cNvPr id="1026" name="Picture 2" descr="C:\Users\admin\Desktop\PNPO18.png"/>
          <p:cNvPicPr>
            <a:picLocks noChangeAspect="1" noChangeArrowheads="1"/>
          </p:cNvPicPr>
          <p:nvPr/>
        </p:nvPicPr>
        <p:blipFill>
          <a:blip r:embed="rId5" cstate="print"/>
          <a:srcRect/>
          <a:stretch>
            <a:fillRect/>
          </a:stretch>
        </p:blipFill>
        <p:spPr bwMode="auto">
          <a:xfrm>
            <a:off x="285720" y="1000108"/>
            <a:ext cx="8429683" cy="3143272"/>
          </a:xfrm>
          <a:prstGeom prst="rect">
            <a:avLst/>
          </a:prstGeom>
          <a:ln>
            <a:noFill/>
          </a:ln>
          <a:effectLst/>
        </p:spPr>
      </p:pic>
      <p:sp>
        <p:nvSpPr>
          <p:cNvPr id="5" name="TextBox 4"/>
          <p:cNvSpPr txBox="1"/>
          <p:nvPr/>
        </p:nvSpPr>
        <p:spPr>
          <a:xfrm>
            <a:off x="142844" y="0"/>
            <a:ext cx="8858311" cy="923330"/>
          </a:xfrm>
          <a:prstGeom prst="rect">
            <a:avLst/>
          </a:prstGeom>
          <a:noFill/>
        </p:spPr>
        <p:txBody>
          <a:bodyPr wrap="square" rtlCol="0">
            <a:spAutoFit/>
          </a:bodyPr>
          <a:lstStyle/>
          <a:p>
            <a:pPr algn="ctr"/>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Указ Президента Российской Федерации от 07.05.2018 г. № 204 «О национальных целях и стратегических задачах развития Российской Федерации на период до 2024 года»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p:cNvPicPr/>
          <p:nvPr/>
        </p:nvPicPr>
        <p:blipFill>
          <a:blip r:embed="rId2" cstate="print"/>
          <a:srcRect/>
          <a:stretch>
            <a:fillRect/>
          </a:stretch>
        </p:blipFill>
        <p:spPr bwMode="auto">
          <a:xfrm>
            <a:off x="755576" y="548680"/>
            <a:ext cx="4968552" cy="6120680"/>
          </a:xfrm>
          <a:prstGeom prst="rect">
            <a:avLst/>
          </a:prstGeom>
          <a:noFill/>
          <a:ln w="9525">
            <a:noFill/>
            <a:miter lim="800000"/>
            <a:headEnd/>
            <a:tailEnd/>
          </a:ln>
        </p:spPr>
      </p:pic>
      <p:sp>
        <p:nvSpPr>
          <p:cNvPr id="7" name="Прямоугольник 6"/>
          <p:cNvSpPr/>
          <p:nvPr/>
        </p:nvSpPr>
        <p:spPr>
          <a:xfrm>
            <a:off x="5652120" y="188640"/>
            <a:ext cx="3240360" cy="5632311"/>
          </a:xfrm>
          <a:prstGeom prst="rect">
            <a:avLst/>
          </a:prstGeom>
        </p:spPr>
        <p:txBody>
          <a:bodyPr wrap="square">
            <a:spAutoFit/>
          </a:bodyPr>
          <a:lstStyle/>
          <a:p>
            <a:pPr algn="ctr"/>
            <a:r>
              <a:rPr lang="ru-RU" sz="2400" b="1" i="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Модельная Программа развития образовательной организации по результатам внутренней системы   оценки качества образования </a:t>
            </a:r>
          </a:p>
          <a:p>
            <a:pPr algn="ctr"/>
            <a:endParaRPr lang="ru-RU" sz="2400" b="1" i="1" dirty="0" smtClean="0">
              <a:solidFill>
                <a:srgbClr val="C0000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i="1" dirty="0" smtClean="0">
              <a:solidFill>
                <a:srgbClr val="C00000"/>
              </a:solidFill>
              <a:effectLst>
                <a:outerShdw blurRad="38100" dist="38100" dir="2700000" algn="tl">
                  <a:srgbClr val="000000">
                    <a:alpha val="43137"/>
                  </a:srgbClr>
                </a:outerShdw>
              </a:effectLst>
              <a:latin typeface="Arial" pitchFamily="34" charset="0"/>
              <a:cs typeface="Arial" pitchFamily="34" charset="0"/>
            </a:endParaRPr>
          </a:p>
          <a:p>
            <a:pPr algn="ctr"/>
            <a:r>
              <a:rPr lang="ru-RU" sz="2400" b="1" i="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(Модельная Программа развития)</a:t>
            </a:r>
            <a:endParaRPr lang="ru-RU" sz="2400" b="1" i="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8" name="TextBox 7"/>
          <p:cNvSpPr txBox="1"/>
          <p:nvPr/>
        </p:nvSpPr>
        <p:spPr>
          <a:xfrm>
            <a:off x="179512" y="5085184"/>
            <a:ext cx="2808312" cy="369332"/>
          </a:xfrm>
          <a:prstGeom prst="rect">
            <a:avLst/>
          </a:prstGeom>
          <a:noFill/>
        </p:spPr>
        <p:txBody>
          <a:bodyPr wrap="square" rtlCol="0">
            <a:spAutoFit/>
          </a:bodyPr>
          <a:lstStyle/>
          <a:p>
            <a:endParaRPr lang="ru-RU"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Таблица 20"/>
          <p:cNvGraphicFramePr>
            <a:graphicFrameLocks noGrp="1"/>
          </p:cNvGraphicFramePr>
          <p:nvPr>
            <p:extLst>
              <p:ext uri="{D42A27DB-BD31-4B8C-83A1-F6EECF244321}">
                <p14:modId xmlns:p14="http://schemas.microsoft.com/office/powerpoint/2010/main" xmlns="" val="2190655483"/>
              </p:ext>
            </p:extLst>
          </p:nvPr>
        </p:nvGraphicFramePr>
        <p:xfrm>
          <a:off x="3071802" y="785794"/>
          <a:ext cx="5533786" cy="5841947"/>
        </p:xfrm>
        <a:graphic>
          <a:graphicData uri="http://schemas.openxmlformats.org/drawingml/2006/table">
            <a:tbl>
              <a:tblPr/>
              <a:tblGrid>
                <a:gridCol w="370174">
                  <a:extLst>
                    <a:ext uri="{9D8B030D-6E8A-4147-A177-3AD203B41FA5}">
                      <a16:colId xmlns:a16="http://schemas.microsoft.com/office/drawing/2014/main" xmlns="" val="20000"/>
                    </a:ext>
                  </a:extLst>
                </a:gridCol>
                <a:gridCol w="5163612">
                  <a:extLst>
                    <a:ext uri="{9D8B030D-6E8A-4147-A177-3AD203B41FA5}">
                      <a16:colId xmlns:a16="http://schemas.microsoft.com/office/drawing/2014/main" xmlns="" val="20001"/>
                    </a:ext>
                  </a:extLst>
                </a:gridCol>
              </a:tblGrid>
              <a:tr h="663146">
                <a:tc>
                  <a:txBody>
                    <a:bodyPr/>
                    <a:lstStyle/>
                    <a:p>
                      <a:pPr algn="l">
                        <a:lnSpc>
                          <a:spcPts val="2090"/>
                        </a:lnSpc>
                        <a:spcAft>
                          <a:spcPts val="0"/>
                        </a:spcAft>
                      </a:pPr>
                      <a:r>
                        <a:rPr lang="ru-RU" sz="1200" b="1" dirty="0">
                          <a:latin typeface="Arial"/>
                          <a:ea typeface="Times New Roman"/>
                        </a:rPr>
                        <a:t>№ </a:t>
                      </a:r>
                      <a:r>
                        <a:rPr lang="ru-RU" sz="1200" b="1" dirty="0" err="1">
                          <a:latin typeface="Arial"/>
                          <a:ea typeface="Times New Roman"/>
                        </a:rPr>
                        <a:t>п</a:t>
                      </a:r>
                      <a:r>
                        <a:rPr lang="ru-RU" sz="1200" b="1" dirty="0">
                          <a:latin typeface="Arial"/>
                          <a:ea typeface="Times New Roman"/>
                        </a:rPr>
                        <a:t>/</a:t>
                      </a:r>
                      <a:r>
                        <a:rPr lang="ru-RU" sz="1200" b="1" dirty="0" err="1">
                          <a:latin typeface="Arial"/>
                          <a:ea typeface="Times New Roman"/>
                        </a:rPr>
                        <a:t>п</a:t>
                      </a:r>
                      <a:endParaRPr lang="ru-RU" sz="1200" b="1" dirty="0">
                        <a:latin typeface="Times New Roman"/>
                        <a:ea typeface="Times New Roman"/>
                      </a:endParaRPr>
                    </a:p>
                  </a:txBody>
                  <a:tcPr marL="61472" marR="6147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2090"/>
                        </a:lnSpc>
                        <a:spcAft>
                          <a:spcPts val="0"/>
                        </a:spcAft>
                      </a:pPr>
                      <a:r>
                        <a:rPr lang="ru-RU" sz="1200" b="1" dirty="0">
                          <a:latin typeface="Arial"/>
                          <a:ea typeface="Times New Roman"/>
                        </a:rPr>
                        <a:t>Компонент Программы развития МКДОУ </a:t>
                      </a:r>
                      <a:r>
                        <a:rPr lang="ru-RU" sz="1200" b="1" dirty="0" smtClean="0">
                          <a:latin typeface="Arial"/>
                          <a:ea typeface="Times New Roman"/>
                        </a:rPr>
                        <a:t>№10</a:t>
                      </a:r>
                      <a:r>
                        <a:rPr lang="ru-RU" sz="1200" b="1" baseline="0" dirty="0" smtClean="0">
                          <a:latin typeface="Arial"/>
                          <a:ea typeface="Times New Roman"/>
                        </a:rPr>
                        <a:t> г. Пласта</a:t>
                      </a:r>
                      <a:endParaRPr lang="ru-RU" sz="1200" b="1" dirty="0">
                        <a:latin typeface="Times New Roman"/>
                        <a:ea typeface="Times New Roman"/>
                      </a:endParaRPr>
                    </a:p>
                  </a:txBody>
                  <a:tcPr marL="61472" marR="6147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0"/>
                  </a:ext>
                </a:extLst>
              </a:tr>
              <a:tr h="272568">
                <a:tc>
                  <a:txBody>
                    <a:bodyPr/>
                    <a:lstStyle/>
                    <a:p>
                      <a:pPr algn="l">
                        <a:lnSpc>
                          <a:spcPts val="2090"/>
                        </a:lnSpc>
                        <a:spcAft>
                          <a:spcPts val="0"/>
                        </a:spcAft>
                      </a:pPr>
                      <a:r>
                        <a:rPr lang="ru-RU" sz="1200" b="1" spc="0">
                          <a:solidFill>
                            <a:srgbClr val="000000"/>
                          </a:solidFill>
                          <a:latin typeface="Arial"/>
                          <a:ea typeface="Times New Roman"/>
                          <a:cs typeface="Times New Roman"/>
                        </a:rPr>
                        <a:t>1.</a:t>
                      </a:r>
                      <a:endParaRPr lang="ru-RU" sz="1200" b="1">
                        <a:latin typeface="Times New Roman"/>
                        <a:ea typeface="Times New Roman"/>
                      </a:endParaRPr>
                    </a:p>
                  </a:txBody>
                  <a:tcPr marL="61472" marR="614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090"/>
                        </a:lnSpc>
                        <a:spcAft>
                          <a:spcPts val="0"/>
                        </a:spcAft>
                      </a:pPr>
                      <a:r>
                        <a:rPr lang="ru-RU" sz="1200" b="1" spc="0" dirty="0">
                          <a:solidFill>
                            <a:srgbClr val="000000"/>
                          </a:solidFill>
                          <a:latin typeface="Arial"/>
                          <a:ea typeface="Times New Roman"/>
                          <a:cs typeface="Times New Roman"/>
                        </a:rPr>
                        <a:t>Паспорт Программы развития  МКДОУ </a:t>
                      </a:r>
                      <a:r>
                        <a:rPr lang="ru-RU" sz="1200" b="1" spc="0" dirty="0" smtClean="0">
                          <a:solidFill>
                            <a:srgbClr val="000000"/>
                          </a:solidFill>
                          <a:latin typeface="Arial"/>
                          <a:ea typeface="Times New Roman"/>
                          <a:cs typeface="Times New Roman"/>
                        </a:rPr>
                        <a:t>№10</a:t>
                      </a:r>
                      <a:r>
                        <a:rPr lang="ru-RU" sz="1200" b="1" spc="0" baseline="0" dirty="0" smtClean="0">
                          <a:solidFill>
                            <a:srgbClr val="000000"/>
                          </a:solidFill>
                          <a:latin typeface="Arial"/>
                          <a:ea typeface="Times New Roman"/>
                          <a:cs typeface="Times New Roman"/>
                        </a:rPr>
                        <a:t> г. Пласта</a:t>
                      </a:r>
                      <a:endParaRPr lang="ru-RU" sz="1200" b="1" dirty="0">
                        <a:latin typeface="Times New Roman"/>
                        <a:ea typeface="Times New Roman"/>
                      </a:endParaRPr>
                    </a:p>
                  </a:txBody>
                  <a:tcPr marL="61472" marR="6147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1"/>
                  </a:ext>
                </a:extLst>
              </a:tr>
              <a:tr h="545137">
                <a:tc>
                  <a:txBody>
                    <a:bodyPr/>
                    <a:lstStyle/>
                    <a:p>
                      <a:pPr algn="l">
                        <a:lnSpc>
                          <a:spcPts val="2090"/>
                        </a:lnSpc>
                        <a:spcAft>
                          <a:spcPts val="0"/>
                        </a:spcAft>
                      </a:pPr>
                      <a:r>
                        <a:rPr lang="ru-RU" sz="1200" b="1" spc="0">
                          <a:solidFill>
                            <a:srgbClr val="000000"/>
                          </a:solidFill>
                          <a:latin typeface="Arial"/>
                          <a:ea typeface="Times New Roman"/>
                          <a:cs typeface="Times New Roman"/>
                        </a:rPr>
                        <a:t>2.</a:t>
                      </a:r>
                      <a:endParaRPr lang="ru-RU" sz="1200" b="1">
                        <a:latin typeface="Times New Roman"/>
                        <a:ea typeface="Times New Roman"/>
                      </a:endParaRPr>
                    </a:p>
                  </a:txBody>
                  <a:tcPr marL="61472" marR="614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090"/>
                        </a:lnSpc>
                        <a:spcAft>
                          <a:spcPts val="0"/>
                        </a:spcAft>
                      </a:pPr>
                      <a:r>
                        <a:rPr lang="ru-RU" sz="1200" b="1" spc="0" dirty="0">
                          <a:solidFill>
                            <a:srgbClr val="000000"/>
                          </a:solidFill>
                          <a:latin typeface="Arial"/>
                          <a:ea typeface="Times New Roman"/>
                          <a:cs typeface="Times New Roman"/>
                        </a:rPr>
                        <a:t>Сводный план реализации Программы развития МКДОУ </a:t>
                      </a:r>
                      <a:r>
                        <a:rPr lang="ru-RU" sz="1200" b="1" spc="0" dirty="0" smtClean="0">
                          <a:solidFill>
                            <a:srgbClr val="000000"/>
                          </a:solidFill>
                          <a:latin typeface="Arial"/>
                          <a:ea typeface="Times New Roman"/>
                          <a:cs typeface="Times New Roman"/>
                        </a:rPr>
                        <a:t>№10</a:t>
                      </a:r>
                      <a:r>
                        <a:rPr lang="ru-RU" sz="1200" b="1" spc="0" baseline="0" dirty="0" smtClean="0">
                          <a:solidFill>
                            <a:srgbClr val="000000"/>
                          </a:solidFill>
                          <a:latin typeface="Arial"/>
                          <a:ea typeface="Times New Roman"/>
                          <a:cs typeface="Times New Roman"/>
                        </a:rPr>
                        <a:t> г. Пласта</a:t>
                      </a:r>
                      <a:endParaRPr lang="ru-RU" sz="1200" b="1" dirty="0">
                        <a:latin typeface="Times New Roman"/>
                        <a:ea typeface="Times New Roman"/>
                      </a:endParaRPr>
                    </a:p>
                  </a:txBody>
                  <a:tcPr marL="61472" marR="6147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2"/>
                  </a:ext>
                </a:extLst>
              </a:tr>
              <a:tr h="1090274">
                <a:tc>
                  <a:txBody>
                    <a:bodyPr/>
                    <a:lstStyle/>
                    <a:p>
                      <a:pPr algn="l">
                        <a:lnSpc>
                          <a:spcPts val="2090"/>
                        </a:lnSpc>
                        <a:spcAft>
                          <a:spcPts val="0"/>
                        </a:spcAft>
                      </a:pPr>
                      <a:r>
                        <a:rPr lang="ru-RU" sz="1200" b="1" spc="0">
                          <a:solidFill>
                            <a:srgbClr val="000000"/>
                          </a:solidFill>
                          <a:latin typeface="Arial"/>
                          <a:ea typeface="Times New Roman"/>
                          <a:cs typeface="Times New Roman"/>
                        </a:rPr>
                        <a:t>2.1.</a:t>
                      </a:r>
                      <a:endParaRPr lang="ru-RU" sz="1200" b="1">
                        <a:latin typeface="Times New Roman"/>
                        <a:ea typeface="Times New Roman"/>
                      </a:endParaRPr>
                    </a:p>
                  </a:txBody>
                  <a:tcPr marL="61472" marR="614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090"/>
                        </a:lnSpc>
                        <a:spcAft>
                          <a:spcPts val="0"/>
                        </a:spcAft>
                      </a:pPr>
                      <a:r>
                        <a:rPr lang="ru-RU" sz="1200" b="1" spc="0" dirty="0">
                          <a:solidFill>
                            <a:srgbClr val="000000"/>
                          </a:solidFill>
                          <a:latin typeface="Arial"/>
                          <a:ea typeface="Times New Roman"/>
                          <a:cs typeface="Times New Roman"/>
                        </a:rPr>
                        <a:t>Анализ результативности  внутренней системы оценки качества образования и эффективности реализации Программы развития МКДОУ № </a:t>
                      </a:r>
                      <a:r>
                        <a:rPr lang="ru-RU" sz="1200" b="1" spc="0" dirty="0" smtClean="0">
                          <a:solidFill>
                            <a:srgbClr val="000000"/>
                          </a:solidFill>
                          <a:latin typeface="Arial"/>
                          <a:ea typeface="Times New Roman"/>
                          <a:cs typeface="Times New Roman"/>
                        </a:rPr>
                        <a:t>10 </a:t>
                      </a:r>
                      <a:r>
                        <a:rPr lang="ru-RU" sz="1200" b="1" spc="0" dirty="0" err="1" smtClean="0">
                          <a:solidFill>
                            <a:srgbClr val="000000"/>
                          </a:solidFill>
                          <a:latin typeface="Arial"/>
                          <a:ea typeface="Times New Roman"/>
                          <a:cs typeface="Times New Roman"/>
                        </a:rPr>
                        <a:t>г.Пласта</a:t>
                      </a:r>
                      <a:r>
                        <a:rPr lang="ru-RU" sz="1200" b="1" spc="0" baseline="0" dirty="0" smtClean="0">
                          <a:solidFill>
                            <a:srgbClr val="000000"/>
                          </a:solidFill>
                          <a:latin typeface="Arial"/>
                          <a:ea typeface="Times New Roman"/>
                          <a:cs typeface="Times New Roman"/>
                        </a:rPr>
                        <a:t> </a:t>
                      </a:r>
                      <a:r>
                        <a:rPr lang="ru-RU" sz="1200" b="1" spc="0" dirty="0" smtClean="0">
                          <a:solidFill>
                            <a:srgbClr val="000000"/>
                          </a:solidFill>
                          <a:latin typeface="Arial"/>
                          <a:ea typeface="Times New Roman"/>
                          <a:cs typeface="Times New Roman"/>
                        </a:rPr>
                        <a:t> </a:t>
                      </a:r>
                      <a:r>
                        <a:rPr lang="ru-RU" sz="1200" b="1" spc="0" dirty="0">
                          <a:solidFill>
                            <a:srgbClr val="000000"/>
                          </a:solidFill>
                          <a:latin typeface="Arial"/>
                          <a:ea typeface="Times New Roman"/>
                          <a:cs typeface="Times New Roman"/>
                        </a:rPr>
                        <a:t>на период с 2015г </a:t>
                      </a:r>
                      <a:r>
                        <a:rPr lang="ru-RU" sz="1200" b="1" spc="0" dirty="0" smtClean="0">
                          <a:solidFill>
                            <a:srgbClr val="000000"/>
                          </a:solidFill>
                          <a:latin typeface="Arial"/>
                          <a:ea typeface="Times New Roman"/>
                          <a:cs typeface="Times New Roman"/>
                        </a:rPr>
                        <a:t>по 2018г</a:t>
                      </a:r>
                      <a:r>
                        <a:rPr lang="ru-RU" sz="1200" b="1" spc="0" dirty="0">
                          <a:solidFill>
                            <a:srgbClr val="000000"/>
                          </a:solidFill>
                          <a:latin typeface="Arial"/>
                          <a:ea typeface="Times New Roman"/>
                          <a:cs typeface="Times New Roman"/>
                        </a:rPr>
                        <a:t>.</a:t>
                      </a:r>
                      <a:endParaRPr lang="ru-RU" sz="1200" b="1" dirty="0">
                        <a:latin typeface="Times New Roman"/>
                        <a:ea typeface="Times New Roman"/>
                      </a:endParaRPr>
                    </a:p>
                  </a:txBody>
                  <a:tcPr marL="61472" marR="6147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3"/>
                  </a:ext>
                </a:extLst>
              </a:tr>
              <a:tr h="545137">
                <a:tc>
                  <a:txBody>
                    <a:bodyPr/>
                    <a:lstStyle/>
                    <a:p>
                      <a:pPr algn="l">
                        <a:lnSpc>
                          <a:spcPts val="2090"/>
                        </a:lnSpc>
                        <a:spcAft>
                          <a:spcPts val="0"/>
                        </a:spcAft>
                      </a:pPr>
                      <a:r>
                        <a:rPr lang="ru-RU" sz="1200" b="1" spc="0">
                          <a:solidFill>
                            <a:srgbClr val="000000"/>
                          </a:solidFill>
                          <a:latin typeface="Arial"/>
                          <a:ea typeface="Times New Roman"/>
                          <a:cs typeface="Times New Roman"/>
                        </a:rPr>
                        <a:t>2.2.</a:t>
                      </a:r>
                      <a:endParaRPr lang="ru-RU" sz="1200" b="1">
                        <a:latin typeface="Times New Roman"/>
                        <a:ea typeface="Times New Roman"/>
                      </a:endParaRPr>
                    </a:p>
                  </a:txBody>
                  <a:tcPr marL="61472" marR="614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090"/>
                        </a:lnSpc>
                        <a:spcAft>
                          <a:spcPts val="0"/>
                        </a:spcAft>
                      </a:pPr>
                      <a:r>
                        <a:rPr lang="ru-RU" sz="1200" b="1" spc="0" dirty="0">
                          <a:solidFill>
                            <a:srgbClr val="000000"/>
                          </a:solidFill>
                          <a:latin typeface="Arial"/>
                          <a:ea typeface="Times New Roman"/>
                          <a:cs typeface="Times New Roman"/>
                        </a:rPr>
                        <a:t>Обоснование необходимости разрешения выявленных противоречий на основе проектного управления</a:t>
                      </a:r>
                      <a:endParaRPr lang="ru-RU" sz="1200" b="1" dirty="0">
                        <a:latin typeface="Times New Roman"/>
                        <a:ea typeface="Times New Roman"/>
                      </a:endParaRPr>
                    </a:p>
                  </a:txBody>
                  <a:tcPr marL="61472" marR="614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4"/>
                  </a:ext>
                </a:extLst>
              </a:tr>
              <a:tr h="545137">
                <a:tc>
                  <a:txBody>
                    <a:bodyPr/>
                    <a:lstStyle/>
                    <a:p>
                      <a:pPr algn="l">
                        <a:lnSpc>
                          <a:spcPts val="2090"/>
                        </a:lnSpc>
                        <a:spcAft>
                          <a:spcPts val="0"/>
                        </a:spcAft>
                      </a:pPr>
                      <a:r>
                        <a:rPr lang="ru-RU" sz="1200" b="1" spc="0">
                          <a:solidFill>
                            <a:srgbClr val="000000"/>
                          </a:solidFill>
                          <a:latin typeface="Arial"/>
                          <a:ea typeface="Times New Roman"/>
                          <a:cs typeface="Times New Roman"/>
                        </a:rPr>
                        <a:t>2.3.</a:t>
                      </a:r>
                      <a:endParaRPr lang="ru-RU" sz="1200" b="1">
                        <a:latin typeface="Times New Roman"/>
                        <a:ea typeface="Times New Roman"/>
                      </a:endParaRPr>
                    </a:p>
                  </a:txBody>
                  <a:tcPr marL="61472" marR="614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090"/>
                        </a:lnSpc>
                        <a:spcAft>
                          <a:spcPts val="0"/>
                        </a:spcAft>
                      </a:pPr>
                      <a:r>
                        <a:rPr lang="ru-RU" sz="1200" b="1" spc="0" dirty="0">
                          <a:solidFill>
                            <a:srgbClr val="000000"/>
                          </a:solidFill>
                          <a:latin typeface="Arial"/>
                          <a:ea typeface="Times New Roman"/>
                          <a:cs typeface="Times New Roman"/>
                        </a:rPr>
                        <a:t>Оценка обоснования, цели, задач и способов реализации Программы развития. Характеристика проектов.</a:t>
                      </a:r>
                      <a:endParaRPr lang="ru-RU" sz="1200" b="1" dirty="0">
                        <a:latin typeface="Times New Roman"/>
                        <a:ea typeface="Times New Roman"/>
                      </a:endParaRPr>
                    </a:p>
                  </a:txBody>
                  <a:tcPr marL="61472" marR="6147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5"/>
                  </a:ext>
                </a:extLst>
              </a:tr>
              <a:tr h="545137">
                <a:tc>
                  <a:txBody>
                    <a:bodyPr/>
                    <a:lstStyle/>
                    <a:p>
                      <a:pPr algn="l">
                        <a:lnSpc>
                          <a:spcPts val="2090"/>
                        </a:lnSpc>
                        <a:spcAft>
                          <a:spcPts val="0"/>
                        </a:spcAft>
                      </a:pPr>
                      <a:r>
                        <a:rPr lang="ru-RU" sz="1200" b="1" spc="0">
                          <a:solidFill>
                            <a:srgbClr val="000000"/>
                          </a:solidFill>
                          <a:latin typeface="Arial"/>
                          <a:ea typeface="Times New Roman"/>
                          <a:cs typeface="Times New Roman"/>
                        </a:rPr>
                        <a:t>2.4.</a:t>
                      </a:r>
                      <a:endParaRPr lang="ru-RU" sz="1200" b="1">
                        <a:latin typeface="Times New Roman"/>
                        <a:ea typeface="Times New Roman"/>
                      </a:endParaRPr>
                    </a:p>
                  </a:txBody>
                  <a:tcPr marL="61472" marR="614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090"/>
                        </a:lnSpc>
                        <a:spcAft>
                          <a:spcPts val="0"/>
                        </a:spcAft>
                      </a:pPr>
                      <a:r>
                        <a:rPr lang="ru-RU" sz="1200" b="1" spc="0" dirty="0">
                          <a:solidFill>
                            <a:srgbClr val="000000"/>
                          </a:solidFill>
                          <a:latin typeface="Arial"/>
                          <a:ea typeface="Times New Roman"/>
                          <a:cs typeface="Times New Roman"/>
                        </a:rPr>
                        <a:t>Стратегии и организационные механизмы реализации проектов программы развития МКДОУ </a:t>
                      </a:r>
                      <a:r>
                        <a:rPr lang="ru-RU" sz="1200" b="1" spc="0" dirty="0" smtClean="0">
                          <a:solidFill>
                            <a:srgbClr val="000000"/>
                          </a:solidFill>
                          <a:latin typeface="Arial"/>
                          <a:ea typeface="Times New Roman"/>
                          <a:cs typeface="Times New Roman"/>
                        </a:rPr>
                        <a:t>№10</a:t>
                      </a:r>
                      <a:r>
                        <a:rPr lang="ru-RU" sz="1200" b="1" spc="0" baseline="0" dirty="0" smtClean="0">
                          <a:solidFill>
                            <a:srgbClr val="000000"/>
                          </a:solidFill>
                          <a:latin typeface="Arial"/>
                          <a:ea typeface="Times New Roman"/>
                          <a:cs typeface="Times New Roman"/>
                        </a:rPr>
                        <a:t> г. Пласта</a:t>
                      </a:r>
                      <a:endParaRPr lang="ru-RU" sz="1200" b="1" dirty="0">
                        <a:latin typeface="Times New Roman"/>
                        <a:ea typeface="Times New Roman"/>
                      </a:endParaRPr>
                    </a:p>
                  </a:txBody>
                  <a:tcPr marL="61472" marR="6147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6"/>
                  </a:ext>
                </a:extLst>
              </a:tr>
              <a:tr h="545137">
                <a:tc>
                  <a:txBody>
                    <a:bodyPr/>
                    <a:lstStyle/>
                    <a:p>
                      <a:pPr algn="l">
                        <a:lnSpc>
                          <a:spcPts val="2090"/>
                        </a:lnSpc>
                        <a:spcAft>
                          <a:spcPts val="0"/>
                        </a:spcAft>
                      </a:pPr>
                      <a:r>
                        <a:rPr lang="ru-RU" sz="1200" b="1" spc="0">
                          <a:solidFill>
                            <a:srgbClr val="000000"/>
                          </a:solidFill>
                          <a:latin typeface="Arial"/>
                          <a:ea typeface="Times New Roman"/>
                          <a:cs typeface="Times New Roman"/>
                        </a:rPr>
                        <a:t>2.5.</a:t>
                      </a:r>
                      <a:endParaRPr lang="ru-RU" sz="1200" b="1">
                        <a:latin typeface="Times New Roman"/>
                        <a:ea typeface="Times New Roman"/>
                      </a:endParaRPr>
                    </a:p>
                  </a:txBody>
                  <a:tcPr marL="61472" marR="614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lnSpc>
                          <a:spcPts val="2090"/>
                        </a:lnSpc>
                        <a:spcAft>
                          <a:spcPts val="0"/>
                        </a:spcAft>
                      </a:pPr>
                      <a:r>
                        <a:rPr lang="ru-RU" sz="1200" b="1" spc="0" dirty="0">
                          <a:solidFill>
                            <a:srgbClr val="000000"/>
                          </a:solidFill>
                          <a:latin typeface="Arial"/>
                          <a:ea typeface="Times New Roman"/>
                          <a:cs typeface="Times New Roman"/>
                        </a:rPr>
                        <a:t>Сводный план реализации  портфеля  проектов Программы  развития МКДОУ </a:t>
                      </a:r>
                      <a:r>
                        <a:rPr lang="ru-RU" sz="1200" b="1" spc="0" dirty="0" smtClean="0">
                          <a:solidFill>
                            <a:srgbClr val="000000"/>
                          </a:solidFill>
                          <a:latin typeface="Arial"/>
                          <a:ea typeface="Times New Roman"/>
                          <a:cs typeface="Times New Roman"/>
                        </a:rPr>
                        <a:t>№10</a:t>
                      </a:r>
                      <a:r>
                        <a:rPr lang="ru-RU" sz="1200" b="1" spc="0" baseline="0" dirty="0" smtClean="0">
                          <a:solidFill>
                            <a:srgbClr val="000000"/>
                          </a:solidFill>
                          <a:latin typeface="Arial"/>
                          <a:ea typeface="Times New Roman"/>
                          <a:cs typeface="Times New Roman"/>
                        </a:rPr>
                        <a:t> г. Пласта</a:t>
                      </a:r>
                      <a:endParaRPr lang="ru-RU" sz="1200" b="1" dirty="0">
                        <a:latin typeface="Times New Roman"/>
                        <a:ea typeface="Times New Roman"/>
                      </a:endParaRPr>
                    </a:p>
                  </a:txBody>
                  <a:tcPr marL="61472" marR="6147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7"/>
                  </a:ext>
                </a:extLst>
              </a:tr>
              <a:tr h="545137">
                <a:tc>
                  <a:txBody>
                    <a:bodyPr/>
                    <a:lstStyle/>
                    <a:p>
                      <a:pPr algn="l">
                        <a:lnSpc>
                          <a:spcPts val="2090"/>
                        </a:lnSpc>
                        <a:spcAft>
                          <a:spcPts val="0"/>
                        </a:spcAft>
                      </a:pPr>
                      <a:r>
                        <a:rPr lang="ru-RU" sz="1200" b="1" spc="0">
                          <a:solidFill>
                            <a:srgbClr val="000000"/>
                          </a:solidFill>
                          <a:latin typeface="Arial"/>
                          <a:ea typeface="Times New Roman"/>
                          <a:cs typeface="Times New Roman"/>
                        </a:rPr>
                        <a:t>3.</a:t>
                      </a:r>
                      <a:endParaRPr lang="ru-RU" sz="1200" b="1">
                        <a:latin typeface="Times New Roman"/>
                        <a:ea typeface="Times New Roman"/>
                      </a:endParaRPr>
                    </a:p>
                  </a:txBody>
                  <a:tcPr marL="61472" marR="614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090"/>
                        </a:lnSpc>
                        <a:spcAft>
                          <a:spcPts val="0"/>
                        </a:spcAft>
                      </a:pPr>
                      <a:r>
                        <a:rPr lang="ru-RU" sz="1200" b="1" spc="0" dirty="0">
                          <a:solidFill>
                            <a:srgbClr val="000000"/>
                          </a:solidFill>
                          <a:latin typeface="Arial"/>
                          <a:ea typeface="Times New Roman"/>
                          <a:cs typeface="Times New Roman"/>
                        </a:rPr>
                        <a:t>Управление реализацией Программы развития МКДОУ </a:t>
                      </a:r>
                      <a:r>
                        <a:rPr lang="ru-RU" sz="1200" b="1" spc="0" dirty="0" smtClean="0">
                          <a:solidFill>
                            <a:srgbClr val="000000"/>
                          </a:solidFill>
                          <a:latin typeface="Arial"/>
                          <a:ea typeface="Times New Roman"/>
                          <a:cs typeface="Times New Roman"/>
                        </a:rPr>
                        <a:t>№10</a:t>
                      </a:r>
                      <a:r>
                        <a:rPr lang="ru-RU" sz="1200" b="1" spc="0" baseline="0" dirty="0" smtClean="0">
                          <a:solidFill>
                            <a:srgbClr val="000000"/>
                          </a:solidFill>
                          <a:latin typeface="Arial"/>
                          <a:ea typeface="Times New Roman"/>
                          <a:cs typeface="Times New Roman"/>
                        </a:rPr>
                        <a:t> г. Пласта</a:t>
                      </a:r>
                      <a:endParaRPr lang="ru-RU" sz="1200" b="1" dirty="0">
                        <a:latin typeface="Times New Roman"/>
                        <a:ea typeface="Times New Roman"/>
                      </a:endParaRPr>
                    </a:p>
                  </a:txBody>
                  <a:tcPr marL="61472" marR="6147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8"/>
                  </a:ext>
                </a:extLst>
              </a:tr>
              <a:tr h="545137">
                <a:tc>
                  <a:txBody>
                    <a:bodyPr/>
                    <a:lstStyle/>
                    <a:p>
                      <a:pPr algn="l">
                        <a:lnSpc>
                          <a:spcPts val="2090"/>
                        </a:lnSpc>
                        <a:spcAft>
                          <a:spcPts val="0"/>
                        </a:spcAft>
                      </a:pPr>
                      <a:r>
                        <a:rPr lang="ru-RU" sz="1200" b="1" spc="0">
                          <a:solidFill>
                            <a:srgbClr val="000000"/>
                          </a:solidFill>
                          <a:latin typeface="Arial"/>
                          <a:ea typeface="Times New Roman"/>
                          <a:cs typeface="Times New Roman"/>
                        </a:rPr>
                        <a:t>4.</a:t>
                      </a:r>
                      <a:endParaRPr lang="ru-RU" sz="1200" b="1">
                        <a:latin typeface="Times New Roman"/>
                        <a:ea typeface="Times New Roman"/>
                      </a:endParaRPr>
                    </a:p>
                  </a:txBody>
                  <a:tcPr marL="61472" marR="6147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ts val="2090"/>
                        </a:lnSpc>
                        <a:spcAft>
                          <a:spcPts val="0"/>
                        </a:spcAft>
                      </a:pPr>
                      <a:r>
                        <a:rPr lang="ru-RU" sz="1200" b="1" spc="0" dirty="0">
                          <a:solidFill>
                            <a:srgbClr val="000000"/>
                          </a:solidFill>
                          <a:latin typeface="Arial"/>
                          <a:ea typeface="Times New Roman"/>
                          <a:cs typeface="Times New Roman"/>
                        </a:rPr>
                        <a:t>Мониторинг и оценка реализации Программы развития МКДОУ </a:t>
                      </a:r>
                      <a:r>
                        <a:rPr lang="ru-RU" sz="1200" b="1" spc="0" dirty="0" smtClean="0">
                          <a:solidFill>
                            <a:srgbClr val="000000"/>
                          </a:solidFill>
                          <a:latin typeface="Arial"/>
                          <a:ea typeface="Times New Roman"/>
                          <a:cs typeface="Times New Roman"/>
                        </a:rPr>
                        <a:t>№10</a:t>
                      </a:r>
                      <a:r>
                        <a:rPr lang="ru-RU" sz="1200" b="1" spc="0" baseline="0" dirty="0" smtClean="0">
                          <a:solidFill>
                            <a:srgbClr val="000000"/>
                          </a:solidFill>
                          <a:latin typeface="Arial"/>
                          <a:ea typeface="Times New Roman"/>
                          <a:cs typeface="Times New Roman"/>
                        </a:rPr>
                        <a:t>  г. Пласта</a:t>
                      </a:r>
                      <a:endParaRPr lang="ru-RU" sz="1200" b="1" dirty="0">
                        <a:latin typeface="Times New Roman"/>
                        <a:ea typeface="Times New Roman"/>
                      </a:endParaRPr>
                    </a:p>
                  </a:txBody>
                  <a:tcPr marL="61472" marR="61472"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xmlns="" val="10009"/>
                  </a:ext>
                </a:extLst>
              </a:tr>
            </a:tbl>
          </a:graphicData>
        </a:graphic>
      </p:graphicFrame>
      <p:sp>
        <p:nvSpPr>
          <p:cNvPr id="8" name="TextBox 7"/>
          <p:cNvSpPr txBox="1"/>
          <p:nvPr/>
        </p:nvSpPr>
        <p:spPr>
          <a:xfrm>
            <a:off x="179512" y="5085184"/>
            <a:ext cx="2808312" cy="369332"/>
          </a:xfrm>
          <a:prstGeom prst="rect">
            <a:avLst/>
          </a:prstGeom>
          <a:noFill/>
        </p:spPr>
        <p:txBody>
          <a:bodyPr wrap="square" rtlCol="0">
            <a:spAutoFit/>
          </a:bodyPr>
          <a:lstStyle/>
          <a:p>
            <a:endParaRPr lang="ru-RU" dirty="0"/>
          </a:p>
        </p:txBody>
      </p:sp>
      <p:sp>
        <p:nvSpPr>
          <p:cNvPr id="9" name="TextBox 8"/>
          <p:cNvSpPr txBox="1"/>
          <p:nvPr/>
        </p:nvSpPr>
        <p:spPr>
          <a:xfrm>
            <a:off x="3707904" y="0"/>
            <a:ext cx="5436096" cy="1846659"/>
          </a:xfrm>
          <a:prstGeom prst="rect">
            <a:avLst/>
          </a:prstGeom>
          <a:noFill/>
        </p:spPr>
        <p:txBody>
          <a:bodyPr wrap="square" rtlCol="0">
            <a:spAutoFit/>
          </a:bodyPr>
          <a:lstStyle/>
          <a:p>
            <a:pPr algn="ctr"/>
            <a:r>
              <a:rPr lang="ru-RU" sz="2400" b="1" dirty="0" smtClean="0">
                <a:solidFill>
                  <a:srgbClr val="C00000"/>
                </a:solidFill>
                <a:latin typeface="Arial" pitchFamily="34" charset="0"/>
                <a:cs typeface="Arial" pitchFamily="34" charset="0"/>
              </a:rPr>
              <a:t>Официальный  сайт</a:t>
            </a:r>
          </a:p>
          <a:p>
            <a:pPr algn="ctr"/>
            <a:r>
              <a:rPr lang="ru-RU" sz="2400" b="1" dirty="0" smtClean="0">
                <a:solidFill>
                  <a:srgbClr val="C00000"/>
                </a:solidFill>
                <a:latin typeface="Arial" pitchFamily="34" charset="0"/>
                <a:cs typeface="Arial" pitchFamily="34" charset="0"/>
              </a:rPr>
              <a:t> МКДОУ № 10 г. Пласта </a:t>
            </a:r>
            <a:r>
              <a:rPr lang="ru-RU" sz="2400" u="sng" dirty="0" smtClean="0">
                <a:hlinkClick r:id="rId2"/>
              </a:rPr>
              <a:t>https://ds10plast.nethouse.ru</a:t>
            </a:r>
            <a:endParaRPr lang="ru-RU" sz="2400" dirty="0" smtClean="0"/>
          </a:p>
          <a:p>
            <a:pPr algn="ctr"/>
            <a:endParaRPr lang="ru-RU" sz="2400" b="1" dirty="0" smtClean="0">
              <a:solidFill>
                <a:srgbClr val="C00000"/>
              </a:solidFill>
              <a:latin typeface="Arial" pitchFamily="34" charset="0"/>
              <a:cs typeface="Arial" pitchFamily="34" charset="0"/>
            </a:endParaRPr>
          </a:p>
          <a:p>
            <a:endParaRPr lang="ru-RU" dirty="0"/>
          </a:p>
        </p:txBody>
      </p:sp>
      <p:sp>
        <p:nvSpPr>
          <p:cNvPr id="2" name="Прямоугольник 1"/>
          <p:cNvSpPr/>
          <p:nvPr/>
        </p:nvSpPr>
        <p:spPr>
          <a:xfrm>
            <a:off x="827584" y="980728"/>
            <a:ext cx="1872208" cy="20882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solidFill>
                  <a:srgbClr val="FF0000"/>
                </a:solidFill>
              </a:rPr>
              <a:t>Программа </a:t>
            </a:r>
          </a:p>
          <a:p>
            <a:pPr algn="ctr"/>
            <a:r>
              <a:rPr lang="ru-RU" b="1" dirty="0" smtClean="0">
                <a:solidFill>
                  <a:srgbClr val="FF0000"/>
                </a:solidFill>
              </a:rPr>
              <a:t>Развития</a:t>
            </a:r>
            <a:endParaRPr lang="ru-RU" b="1" dirty="0">
              <a:solidFill>
                <a:srgbClr val="FF0000"/>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42844" y="142852"/>
            <a:ext cx="8858312" cy="4708981"/>
          </a:xfrm>
          <a:prstGeom prst="rect">
            <a:avLst/>
          </a:prstGeom>
        </p:spPr>
        <p:txBody>
          <a:bodyPr wrap="square">
            <a:spAutoFit/>
          </a:bodyPr>
          <a:lstStyle/>
          <a:p>
            <a:pPr algn="ctr"/>
            <a:r>
              <a:rPr lang="ru-RU" sz="24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Цель Программы развития МКДОУ № 10 г. Пласта</a:t>
            </a:r>
          </a:p>
          <a:p>
            <a:pPr algn="ctr"/>
            <a:r>
              <a:rPr lang="ru-RU" sz="24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 на 2019-2024гг.</a:t>
            </a:r>
          </a:p>
          <a:p>
            <a:pPr algn="ctr"/>
            <a:endPar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r>
              <a:rPr lang="ru-RU" sz="2400" b="1" i="1" dirty="0" smtClean="0">
                <a:solidFill>
                  <a:srgbClr val="002060"/>
                </a:solidFill>
                <a:latin typeface="Arial" pitchFamily="34" charset="0"/>
                <a:cs typeface="Arial" pitchFamily="34" charset="0"/>
              </a:rPr>
              <a:t>Обеспечить управление качеством образования посредством реализации целевых проектов по совершенствованию внутренней системы оценки качества образования, направленных на формирование единого оценочного пространства МКДОУ № </a:t>
            </a:r>
            <a:r>
              <a:rPr lang="ru-RU" sz="2400" b="1" i="1" dirty="0" smtClean="0">
                <a:solidFill>
                  <a:srgbClr val="002060"/>
                </a:solidFill>
                <a:latin typeface="Arial" pitchFamily="34" charset="0"/>
                <a:cs typeface="Arial" pitchFamily="34" charset="0"/>
              </a:rPr>
              <a:t>10</a:t>
            </a:r>
            <a:r>
              <a:rPr lang="ru-RU" sz="2400" b="1" i="1" dirty="0" smtClean="0">
                <a:solidFill>
                  <a:srgbClr val="002060"/>
                </a:solidFill>
                <a:latin typeface="Arial" pitchFamily="34" charset="0"/>
                <a:cs typeface="Arial" pitchFamily="34" charset="0"/>
              </a:rPr>
              <a:t> </a:t>
            </a:r>
            <a:r>
              <a:rPr lang="ru-RU" sz="2400" b="1" i="1" dirty="0" smtClean="0">
                <a:solidFill>
                  <a:srgbClr val="002060"/>
                </a:solidFill>
                <a:latin typeface="Arial" pitchFamily="34" charset="0"/>
                <a:cs typeface="Arial" pitchFamily="34" charset="0"/>
              </a:rPr>
              <a:t>г. </a:t>
            </a:r>
            <a:r>
              <a:rPr lang="ru-RU" sz="2400" b="1" i="1" dirty="0" smtClean="0">
                <a:solidFill>
                  <a:srgbClr val="002060"/>
                </a:solidFill>
                <a:latin typeface="Arial" pitchFamily="34" charset="0"/>
                <a:cs typeface="Arial" pitchFamily="34" charset="0"/>
              </a:rPr>
              <a:t>Пласта</a:t>
            </a:r>
            <a:r>
              <a:rPr lang="ru-RU" sz="2400" b="1" i="1" dirty="0" smtClean="0">
                <a:solidFill>
                  <a:srgbClr val="002060"/>
                </a:solidFill>
                <a:latin typeface="Arial" pitchFamily="34" charset="0"/>
                <a:cs typeface="Arial" pitchFamily="34" charset="0"/>
              </a:rPr>
              <a:t> </a:t>
            </a:r>
            <a:r>
              <a:rPr lang="ru-RU" sz="2400" b="1" i="1" dirty="0" smtClean="0">
                <a:solidFill>
                  <a:srgbClr val="002060"/>
                </a:solidFill>
                <a:latin typeface="Arial" pitchFamily="34" charset="0"/>
                <a:cs typeface="Arial" pitchFamily="34" charset="0"/>
              </a:rPr>
              <a:t>и повышение конкурентных преимуществ  Учреждения как образовательной организации, ориентированной на создание условий для формирования успешной личности обучающихся</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51520" y="0"/>
            <a:ext cx="8321040" cy="6155531"/>
          </a:xfrm>
          <a:prstGeom prst="rect">
            <a:avLst/>
          </a:prstGeom>
        </p:spPr>
        <p:txBody>
          <a:bodyPr wrap="square">
            <a:spAutoFit/>
          </a:bodyPr>
          <a:lstStyle/>
          <a:p>
            <a:pPr algn="ctr"/>
            <a:r>
              <a:rPr lang="ru-RU" sz="24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Задачи Программы развития МКДОУ № 10 г. Пласта:</a:t>
            </a:r>
          </a:p>
          <a:p>
            <a:endParaRPr lang="ru-RU" b="1" i="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r>
              <a:rPr lang="ru-RU" sz="1600" b="1" i="1" dirty="0" smtClean="0">
                <a:solidFill>
                  <a:srgbClr val="002060"/>
                </a:solidFill>
                <a:latin typeface="Arial" pitchFamily="34" charset="0"/>
                <a:cs typeface="Arial" pitchFamily="34" charset="0"/>
              </a:rPr>
              <a:t>1.Совершенствовать внутреннюю систему оценки качества образования, обеспечивающую объективную информационную основу принятия решений и расширение ее открытости </a:t>
            </a:r>
            <a:r>
              <a:rPr lang="ru-RU" sz="1600" dirty="0" smtClean="0">
                <a:solidFill>
                  <a:srgbClr val="C00000"/>
                </a:solidFill>
                <a:latin typeface="Arial" pitchFamily="34" charset="0"/>
                <a:cs typeface="Arial" pitchFamily="34" charset="0"/>
              </a:rPr>
              <a:t>в рамках проектов:</a:t>
            </a:r>
          </a:p>
          <a:p>
            <a:r>
              <a:rPr lang="ru-RU" sz="1600" dirty="0" smtClean="0">
                <a:solidFill>
                  <a:srgbClr val="002060"/>
                </a:solidFill>
                <a:latin typeface="Arial" pitchFamily="34" charset="0"/>
                <a:cs typeface="Arial" pitchFamily="34" charset="0"/>
              </a:rPr>
              <a:t>	</a:t>
            </a:r>
            <a:r>
              <a:rPr lang="ru-RU" sz="1600" b="1" dirty="0" smtClean="0">
                <a:solidFill>
                  <a:srgbClr val="C00000"/>
                </a:solidFill>
                <a:latin typeface="Arial" pitchFamily="34" charset="0"/>
                <a:cs typeface="Arial" pitchFamily="34" charset="0"/>
              </a:rPr>
              <a:t> «Построение комплексной внутренней системы оценки качества образования», </a:t>
            </a:r>
          </a:p>
          <a:p>
            <a:r>
              <a:rPr lang="ru-RU" sz="1600" b="1" dirty="0" smtClean="0">
                <a:solidFill>
                  <a:srgbClr val="C00000"/>
                </a:solidFill>
                <a:latin typeface="Arial" pitchFamily="34" charset="0"/>
                <a:cs typeface="Arial" pitchFamily="34" charset="0"/>
              </a:rPr>
              <a:t>	«Реализация права каждого ребенка на качественное  и доступное образование, обеспечивающее равные стартовые условия для полноценного физического и психического развития детей, как основы их успешного обучения в школе».</a:t>
            </a:r>
          </a:p>
          <a:p>
            <a:r>
              <a:rPr lang="ru-RU" sz="1600" b="1" i="1" dirty="0" smtClean="0">
                <a:solidFill>
                  <a:srgbClr val="002060"/>
                </a:solidFill>
                <a:latin typeface="Arial" pitchFamily="34" charset="0"/>
                <a:cs typeface="Arial" pitchFamily="34" charset="0"/>
              </a:rPr>
              <a:t>2</a:t>
            </a:r>
            <a:r>
              <a:rPr lang="ru-RU" sz="1600" dirty="0" smtClean="0">
                <a:solidFill>
                  <a:srgbClr val="002060"/>
                </a:solidFill>
                <a:latin typeface="Arial" pitchFamily="34" charset="0"/>
                <a:cs typeface="Arial" pitchFamily="34" charset="0"/>
              </a:rPr>
              <a:t>. </a:t>
            </a:r>
            <a:r>
              <a:rPr lang="ru-RU" sz="1600" b="1" i="1" dirty="0" smtClean="0">
                <a:solidFill>
                  <a:srgbClr val="002060"/>
                </a:solidFill>
                <a:latin typeface="Arial" pitchFamily="34" charset="0"/>
                <a:cs typeface="Arial" pitchFamily="34" charset="0"/>
              </a:rPr>
              <a:t>Создать организационные, научно-методические, информационные условия для формирования и распространения результативных практик внутренней оценки качества образования </a:t>
            </a:r>
            <a:r>
              <a:rPr lang="ru-RU" sz="1600" dirty="0" smtClean="0">
                <a:solidFill>
                  <a:srgbClr val="C00000"/>
                </a:solidFill>
                <a:latin typeface="Arial" pitchFamily="34" charset="0"/>
                <a:cs typeface="Arial" pitchFamily="34" charset="0"/>
              </a:rPr>
              <a:t>в рамках проектов: </a:t>
            </a:r>
          </a:p>
          <a:p>
            <a:r>
              <a:rPr lang="ru-RU" sz="1600" dirty="0" smtClean="0">
                <a:solidFill>
                  <a:srgbClr val="C00000"/>
                </a:solidFill>
                <a:latin typeface="Arial" pitchFamily="34" charset="0"/>
                <a:cs typeface="Arial" pitchFamily="34" charset="0"/>
              </a:rPr>
              <a:t>	</a:t>
            </a:r>
            <a:r>
              <a:rPr lang="ru-RU" sz="1600" b="1" dirty="0" smtClean="0">
                <a:solidFill>
                  <a:srgbClr val="C00000"/>
                </a:solidFill>
                <a:latin typeface="Arial" pitchFamily="34" charset="0"/>
                <a:cs typeface="Arial" pitchFamily="34" charset="0"/>
              </a:rPr>
              <a:t>«Создание  организационных, научно-методических, информационных условий для формирования и распространения результативных практик внутренней оценки качества образования  МКДОУ № 10 г. Пласта», </a:t>
            </a:r>
          </a:p>
          <a:p>
            <a:r>
              <a:rPr lang="ru-RU" sz="1600" b="1" dirty="0" smtClean="0">
                <a:solidFill>
                  <a:srgbClr val="C00000"/>
                </a:solidFill>
                <a:latin typeface="Arial" pitchFamily="34" charset="0"/>
                <a:cs typeface="Arial" pitchFamily="34" charset="0"/>
              </a:rPr>
              <a:t>	«Развитие условий для  оздоровительной и коррекционной  работы»</a:t>
            </a:r>
            <a:endParaRPr lang="ru-RU" sz="1600" dirty="0" smtClean="0">
              <a:solidFill>
                <a:srgbClr val="002060"/>
              </a:solidFill>
              <a:latin typeface="Arial" pitchFamily="34" charset="0"/>
              <a:cs typeface="Arial" pitchFamily="34" charset="0"/>
            </a:endParaRPr>
          </a:p>
          <a:p>
            <a:r>
              <a:rPr lang="ru-RU" sz="1600" b="1" i="1" dirty="0" smtClean="0">
                <a:solidFill>
                  <a:srgbClr val="002060"/>
                </a:solidFill>
                <a:latin typeface="Arial" pitchFamily="34" charset="0"/>
                <a:cs typeface="Arial" pitchFamily="34" charset="0"/>
              </a:rPr>
              <a:t>3.Совершенствовать систему внутриорганизационного</a:t>
            </a:r>
          </a:p>
          <a:p>
            <a:r>
              <a:rPr lang="ru-RU" sz="1600" b="1" i="1" dirty="0" smtClean="0">
                <a:solidFill>
                  <a:srgbClr val="002060"/>
                </a:solidFill>
                <a:latin typeface="Arial" pitchFamily="34" charset="0"/>
                <a:cs typeface="Arial" pitchFamily="34" charset="0"/>
              </a:rPr>
              <a:t>повышения квалификации педагогических работников МКДОУ № 10 г. Пласта  </a:t>
            </a:r>
            <a:r>
              <a:rPr lang="ru-RU" sz="1600" b="1" i="1" dirty="0" smtClean="0">
                <a:solidFill>
                  <a:srgbClr val="C00000"/>
                </a:solidFill>
                <a:latin typeface="Arial" pitchFamily="34" charset="0"/>
                <a:cs typeface="Arial" pitchFamily="34" charset="0"/>
              </a:rPr>
              <a:t>в рамках проекта: </a:t>
            </a:r>
            <a:r>
              <a:rPr lang="ru-RU" sz="1600" b="1" dirty="0" smtClean="0">
                <a:solidFill>
                  <a:srgbClr val="C00000"/>
                </a:solidFill>
                <a:latin typeface="Arial" pitchFamily="34" charset="0"/>
                <a:cs typeface="Arial" pitchFamily="34" charset="0"/>
              </a:rPr>
              <a:t>«Совершенствование профессиональных</a:t>
            </a:r>
          </a:p>
          <a:p>
            <a:pPr algn="r"/>
            <a:r>
              <a:rPr lang="ru-RU" sz="1600" b="1" dirty="0" smtClean="0">
                <a:solidFill>
                  <a:srgbClr val="C00000"/>
                </a:solidFill>
                <a:latin typeface="Arial" pitchFamily="34" charset="0"/>
                <a:cs typeface="Arial" pitchFamily="34" charset="0"/>
              </a:rPr>
              <a:t>компетентностей педагогов, их профессионального мастерства,  в части оценки качества образования».</a:t>
            </a:r>
            <a:endParaRPr lang="ru-RU" sz="1600" b="1" dirty="0">
              <a:solidFill>
                <a:srgbClr val="C0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85720" y="4143380"/>
            <a:ext cx="8643998" cy="2585323"/>
          </a:xfrm>
          <a:prstGeom prst="rect">
            <a:avLst/>
          </a:prstGeom>
        </p:spPr>
        <p:txBody>
          <a:bodyPr wrap="square">
            <a:spAutoFit/>
          </a:bodyPr>
          <a:lstStyle/>
          <a:p>
            <a:endParaRPr lang="ru-RU" b="1" dirty="0" smtClean="0">
              <a:solidFill>
                <a:schemeClr val="tx2">
                  <a:lumMod val="60000"/>
                  <a:lumOff val="40000"/>
                </a:schemeClr>
              </a:solidFill>
              <a:latin typeface="Arial" pitchFamily="34" charset="0"/>
              <a:cs typeface="Arial" pitchFamily="34" charset="0"/>
            </a:endParaRPr>
          </a:p>
          <a:p>
            <a:pPr lvl="0" algn="ctr"/>
            <a:r>
              <a:rPr lang="ru-RU" b="1" u="sng"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Федеральный проект «Успех каждого ребенка».</a:t>
            </a:r>
            <a:r>
              <a:rPr lang="ru-RU" b="1" u="sng"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hlinkClick r:id="rId2"/>
              </a:rPr>
              <a:t> </a:t>
            </a:r>
            <a:endParaRPr lang="ru-RU" b="1" u="sng"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endParaRPr>
          </a:p>
          <a:p>
            <a:pPr lvl="0" algn="ctr"/>
            <a:endParaRPr lang="ru-RU" b="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endParaRPr>
          </a:p>
          <a:p>
            <a:pPr lvl="0" algn="ctr"/>
            <a:r>
              <a:rPr lang="ru-RU" b="1" u="sng"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rPr>
              <a:t>Федеральный проект «Поддержка семей, имеющих детей». </a:t>
            </a:r>
          </a:p>
          <a:p>
            <a:pPr lvl="0" algn="ctr"/>
            <a:endParaRPr lang="ru-RU" b="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hlinkClick r:id="rId3"/>
            </a:endParaRPr>
          </a:p>
          <a:p>
            <a:pPr lvl="0" algn="ctr"/>
            <a:r>
              <a:rPr lang="ru-RU" b="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hlinkClick r:id="rId3"/>
              </a:rPr>
              <a:t>Федеральный проект «Цифровая образовательная среда»</a:t>
            </a:r>
            <a:endParaRPr lang="ru-RU" b="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endParaRPr>
          </a:p>
          <a:p>
            <a:pPr lvl="0" algn="ctr"/>
            <a:endParaRPr lang="ru-RU" b="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endParaRPr>
          </a:p>
          <a:p>
            <a:pPr lvl="0" algn="ctr"/>
            <a:r>
              <a:rPr lang="ru-RU" b="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hlinkClick r:id="rId4"/>
              </a:rPr>
              <a:t>Федеральный проект «Учитель будущего»</a:t>
            </a:r>
            <a:endParaRPr lang="ru-RU" b="1" dirty="0" smtClean="0">
              <a:solidFill>
                <a:schemeClr val="tx2">
                  <a:lumMod val="60000"/>
                  <a:lumOff val="40000"/>
                </a:schemeClr>
              </a:solidFill>
              <a:effectLst>
                <a:outerShdw blurRad="38100" dist="38100" dir="2700000" algn="tl">
                  <a:srgbClr val="000000">
                    <a:alpha val="43137"/>
                  </a:srgbClr>
                </a:outerShdw>
              </a:effectLst>
              <a:latin typeface="Arial" pitchFamily="34" charset="0"/>
              <a:cs typeface="Arial" pitchFamily="34" charset="0"/>
            </a:endParaRPr>
          </a:p>
          <a:p>
            <a:pPr lvl="0"/>
            <a:endParaRPr lang="ru-RU" b="1" dirty="0" smtClean="0">
              <a:solidFill>
                <a:schemeClr val="tx2">
                  <a:lumMod val="60000"/>
                  <a:lumOff val="40000"/>
                </a:schemeClr>
              </a:solidFill>
              <a:latin typeface="Arial" pitchFamily="34" charset="0"/>
              <a:cs typeface="Arial" pitchFamily="34" charset="0"/>
            </a:endParaRPr>
          </a:p>
        </p:txBody>
      </p:sp>
      <p:pic>
        <p:nvPicPr>
          <p:cNvPr id="1026" name="Picture 2" descr="C:\Users\admin\Desktop\PNPO18.png"/>
          <p:cNvPicPr>
            <a:picLocks noChangeAspect="1" noChangeArrowheads="1"/>
          </p:cNvPicPr>
          <p:nvPr/>
        </p:nvPicPr>
        <p:blipFill>
          <a:blip r:embed="rId5" cstate="print"/>
          <a:srcRect/>
          <a:stretch>
            <a:fillRect/>
          </a:stretch>
        </p:blipFill>
        <p:spPr bwMode="auto">
          <a:xfrm>
            <a:off x="285720" y="1000108"/>
            <a:ext cx="8429683" cy="3143272"/>
          </a:xfrm>
          <a:prstGeom prst="rect">
            <a:avLst/>
          </a:prstGeom>
          <a:ln>
            <a:noFill/>
          </a:ln>
          <a:effectLst/>
        </p:spPr>
      </p:pic>
      <p:sp>
        <p:nvSpPr>
          <p:cNvPr id="5" name="TextBox 4"/>
          <p:cNvSpPr txBox="1"/>
          <p:nvPr/>
        </p:nvSpPr>
        <p:spPr>
          <a:xfrm>
            <a:off x="142844" y="0"/>
            <a:ext cx="8858311" cy="923330"/>
          </a:xfrm>
          <a:prstGeom prst="rect">
            <a:avLst/>
          </a:prstGeom>
          <a:noFill/>
        </p:spPr>
        <p:txBody>
          <a:bodyPr wrap="square" rtlCol="0">
            <a:spAutoFit/>
          </a:bodyPr>
          <a:lstStyle/>
          <a:p>
            <a:pPr algn="ctr"/>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Указ Президента Российской Федерации от 07.05.2018 г. № 204 «О национальных целях и стратегических задачах развития Российской Федерации на период до 2024 года» </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0" y="214290"/>
            <a:ext cx="9144000" cy="830997"/>
          </a:xfrm>
          <a:prstGeom prst="rect">
            <a:avLst/>
          </a:prstGeom>
          <a:noFill/>
        </p:spPr>
        <p:txBody>
          <a:bodyPr wrap="square" rtlCol="0">
            <a:spAutoFit/>
          </a:bodyPr>
          <a:lstStyle/>
          <a:p>
            <a:pPr algn="ctr"/>
            <a:r>
              <a:rPr lang="ru-RU" sz="24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«Портфель пяти проектов»</a:t>
            </a:r>
          </a:p>
          <a:p>
            <a:endParaRPr lang="ru-RU" sz="2400" b="1" dirty="0">
              <a:solidFill>
                <a:srgbClr val="C00000"/>
              </a:solidFill>
              <a:effectLst>
                <a:outerShdw blurRad="38100" dist="38100" dir="2700000" algn="tl">
                  <a:srgbClr val="000000">
                    <a:alpha val="43137"/>
                  </a:srgbClr>
                </a:outerShdw>
              </a:effectLst>
              <a:latin typeface="Arial" pitchFamily="34" charset="0"/>
              <a:cs typeface="Arial" pitchFamily="34" charset="0"/>
            </a:endParaRPr>
          </a:p>
        </p:txBody>
      </p:sp>
      <p:sp>
        <p:nvSpPr>
          <p:cNvPr id="9" name="Прямоугольник 8"/>
          <p:cNvSpPr/>
          <p:nvPr/>
        </p:nvSpPr>
        <p:spPr>
          <a:xfrm>
            <a:off x="467544" y="642918"/>
            <a:ext cx="8462174" cy="5539978"/>
          </a:xfrm>
          <a:prstGeom prst="rect">
            <a:avLst/>
          </a:prstGeom>
        </p:spPr>
        <p:txBody>
          <a:bodyPr wrap="square">
            <a:spAutoFit/>
          </a:bodyPr>
          <a:lstStyle/>
          <a:p>
            <a:endParaRPr lang="ru-RU" dirty="0" smtClean="0">
              <a:solidFill>
                <a:srgbClr val="002060"/>
              </a:solidFill>
              <a:latin typeface="Arial" pitchFamily="34" charset="0"/>
              <a:cs typeface="Arial" pitchFamily="34" charset="0"/>
            </a:endParaRPr>
          </a:p>
          <a:p>
            <a:pPr>
              <a:buFont typeface="Wingdings" pitchFamily="2" charset="2"/>
              <a:buChar char="ü"/>
            </a:pPr>
            <a:r>
              <a:rPr lang="ru-RU" sz="2000" b="1" u="sng" dirty="0" smtClean="0">
                <a:solidFill>
                  <a:srgbClr val="002060"/>
                </a:solidFill>
                <a:latin typeface="Arial" pitchFamily="34" charset="0"/>
                <a:cs typeface="Arial" pitchFamily="34" charset="0"/>
              </a:rPr>
              <a:t>«Построение комплексной внутренней системы оценки качества образования».</a:t>
            </a:r>
          </a:p>
          <a:p>
            <a:pPr>
              <a:buFont typeface="Wingdings" pitchFamily="2" charset="2"/>
              <a:buChar char="ü"/>
            </a:pPr>
            <a:endParaRPr lang="ru-RU" sz="2000" b="1" u="sng" dirty="0" smtClean="0">
              <a:solidFill>
                <a:srgbClr val="002060"/>
              </a:solidFill>
              <a:latin typeface="Arial" pitchFamily="34" charset="0"/>
              <a:cs typeface="Arial" pitchFamily="34" charset="0"/>
            </a:endParaRPr>
          </a:p>
          <a:p>
            <a:pPr>
              <a:buFont typeface="Wingdings" pitchFamily="2" charset="2"/>
              <a:buChar char="ü"/>
            </a:pPr>
            <a:r>
              <a:rPr lang="ru-RU" sz="2000" b="1" u="sng" dirty="0" smtClean="0">
                <a:solidFill>
                  <a:srgbClr val="002060"/>
                </a:solidFill>
                <a:latin typeface="Arial" pitchFamily="34" charset="0"/>
                <a:cs typeface="Arial" pitchFamily="34" charset="0"/>
              </a:rPr>
              <a:t>«Реализация права каждого ребенка на качественное и </a:t>
            </a:r>
            <a:r>
              <a:rPr lang="en-US" sz="2000" b="1" u="sng" dirty="0" err="1" smtClean="0">
                <a:solidFill>
                  <a:srgbClr val="002060"/>
                </a:solidFill>
                <a:latin typeface="Arial" pitchFamily="34" charset="0"/>
                <a:cs typeface="Arial" pitchFamily="34" charset="0"/>
              </a:rPr>
              <a:t>доступное</a:t>
            </a:r>
            <a:r>
              <a:rPr lang="en-US" sz="2000" b="1" u="sng" dirty="0" smtClean="0">
                <a:solidFill>
                  <a:srgbClr val="002060"/>
                </a:solidFill>
                <a:latin typeface="Arial" pitchFamily="34" charset="0"/>
                <a:cs typeface="Arial" pitchFamily="34" charset="0"/>
              </a:rPr>
              <a:t> </a:t>
            </a:r>
            <a:r>
              <a:rPr lang="ru-RU" sz="2000" b="1" u="sng" dirty="0" smtClean="0">
                <a:solidFill>
                  <a:srgbClr val="002060"/>
                </a:solidFill>
                <a:latin typeface="Arial" pitchFamily="34" charset="0"/>
                <a:cs typeface="Arial" pitchFamily="34" charset="0"/>
              </a:rPr>
              <a:t>образование».</a:t>
            </a:r>
          </a:p>
          <a:p>
            <a:pPr>
              <a:buFont typeface="Wingdings" pitchFamily="2" charset="2"/>
              <a:buChar char="ü"/>
            </a:pPr>
            <a:endParaRPr lang="ru-RU" sz="2000" b="1" u="sng" dirty="0" smtClean="0">
              <a:solidFill>
                <a:srgbClr val="002060"/>
              </a:solidFill>
              <a:latin typeface="Arial" pitchFamily="34" charset="0"/>
              <a:cs typeface="Arial" pitchFamily="34" charset="0"/>
            </a:endParaRPr>
          </a:p>
          <a:p>
            <a:pPr>
              <a:buFont typeface="Wingdings" pitchFamily="2" charset="2"/>
              <a:buChar char="ü"/>
            </a:pPr>
            <a:r>
              <a:rPr lang="ru-RU" sz="2000" b="1" u="sng" dirty="0" smtClean="0">
                <a:solidFill>
                  <a:srgbClr val="002060"/>
                </a:solidFill>
                <a:latin typeface="Arial" pitchFamily="34" charset="0"/>
                <a:cs typeface="Arial" pitchFamily="34" charset="0"/>
              </a:rPr>
              <a:t>«Развитие условий для оздоровительной и коррекционной работы»</a:t>
            </a:r>
          </a:p>
          <a:p>
            <a:pPr>
              <a:buFont typeface="Wingdings" pitchFamily="2" charset="2"/>
              <a:buChar char="ü"/>
            </a:pPr>
            <a:endParaRPr lang="ru-RU" sz="2000" b="1" u="sng" dirty="0" smtClean="0">
              <a:solidFill>
                <a:srgbClr val="002060"/>
              </a:solidFill>
              <a:latin typeface="Arial" pitchFamily="34" charset="0"/>
              <a:cs typeface="Arial" pitchFamily="34" charset="0"/>
            </a:endParaRPr>
          </a:p>
          <a:p>
            <a:pPr>
              <a:buFont typeface="Wingdings" pitchFamily="2" charset="2"/>
              <a:buChar char="ü"/>
            </a:pPr>
            <a:r>
              <a:rPr lang="ru-RU" sz="2000" b="1" u="sng" dirty="0" smtClean="0">
                <a:solidFill>
                  <a:srgbClr val="002060"/>
                </a:solidFill>
                <a:latin typeface="Arial" pitchFamily="34" charset="0"/>
                <a:cs typeface="Arial" pitchFamily="34" charset="0"/>
              </a:rPr>
              <a:t>«Совершенствование процедур и инструментария оценки качества образования».</a:t>
            </a:r>
          </a:p>
          <a:p>
            <a:pPr>
              <a:buFont typeface="Wingdings" pitchFamily="2" charset="2"/>
              <a:buChar char="ü"/>
            </a:pPr>
            <a:endParaRPr lang="ru-RU" sz="2000" b="1" u="sng" dirty="0" smtClean="0">
              <a:solidFill>
                <a:srgbClr val="002060"/>
              </a:solidFill>
              <a:latin typeface="Arial" pitchFamily="34" charset="0"/>
              <a:cs typeface="Arial" pitchFamily="34" charset="0"/>
            </a:endParaRPr>
          </a:p>
          <a:p>
            <a:pPr lvl="0">
              <a:buFont typeface="Wingdings" pitchFamily="2" charset="2"/>
              <a:buChar char="ü"/>
            </a:pPr>
            <a:r>
              <a:rPr lang="ru-RU" sz="2000" b="1" u="sng" dirty="0" smtClean="0">
                <a:solidFill>
                  <a:srgbClr val="002060"/>
                </a:solidFill>
                <a:latin typeface="Arial" pitchFamily="34" charset="0"/>
                <a:cs typeface="Arial" pitchFamily="34" charset="0"/>
              </a:rPr>
              <a:t>«Совершенствование профессиональных компетентностей педагогических работников в части оценки качества образования».</a:t>
            </a:r>
          </a:p>
          <a:p>
            <a:pPr>
              <a:buFont typeface="Wingdings" pitchFamily="2" charset="2"/>
              <a:buChar char="ü"/>
            </a:pPr>
            <a:endParaRPr lang="ru-RU" dirty="0" smtClean="0"/>
          </a:p>
          <a:p>
            <a:endParaRPr lang="ru-RU"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a:xfrm>
            <a:off x="1214414" y="642918"/>
            <a:ext cx="7715304" cy="646331"/>
          </a:xfrm>
          <a:prstGeom prst="rect">
            <a:avLst/>
          </a:prstGeom>
        </p:spPr>
        <p:txBody>
          <a:bodyPr wrap="square">
            <a:spAutoFit/>
          </a:bodyPr>
          <a:lstStyle/>
          <a:p>
            <a:endParaRPr lang="ru-RU" dirty="0" smtClean="0">
              <a:solidFill>
                <a:srgbClr val="002060"/>
              </a:solidFill>
              <a:latin typeface="Arial" pitchFamily="34" charset="0"/>
              <a:cs typeface="Arial" pitchFamily="34" charset="0"/>
            </a:endParaRPr>
          </a:p>
          <a:p>
            <a:endParaRPr lang="ru-RU" dirty="0"/>
          </a:p>
        </p:txBody>
      </p:sp>
      <p:graphicFrame>
        <p:nvGraphicFramePr>
          <p:cNvPr id="5" name="Таблица 4"/>
          <p:cNvGraphicFramePr>
            <a:graphicFrameLocks noGrp="1"/>
          </p:cNvGraphicFramePr>
          <p:nvPr/>
        </p:nvGraphicFramePr>
        <p:xfrm>
          <a:off x="467544" y="804416"/>
          <a:ext cx="6002655" cy="2908300"/>
        </p:xfrm>
        <a:graphic>
          <a:graphicData uri="http://schemas.openxmlformats.org/drawingml/2006/table">
            <a:tbl>
              <a:tblPr/>
              <a:tblGrid>
                <a:gridCol w="2866390">
                  <a:extLst>
                    <a:ext uri="{9D8B030D-6E8A-4147-A177-3AD203B41FA5}">
                      <a16:colId xmlns:a16="http://schemas.microsoft.com/office/drawing/2014/main" xmlns="" val="20000"/>
                    </a:ext>
                  </a:extLst>
                </a:gridCol>
                <a:gridCol w="3136265">
                  <a:extLst>
                    <a:ext uri="{9D8B030D-6E8A-4147-A177-3AD203B41FA5}">
                      <a16:colId xmlns:a16="http://schemas.microsoft.com/office/drawing/2014/main" xmlns="" val="20001"/>
                    </a:ext>
                  </a:extLst>
                </a:gridCol>
              </a:tblGrid>
              <a:tr h="137963">
                <a:tc>
                  <a:txBody>
                    <a:bodyPr/>
                    <a:lstStyle/>
                    <a:p>
                      <a:pPr algn="ctr">
                        <a:lnSpc>
                          <a:spcPts val="1100"/>
                        </a:lnSpc>
                        <a:spcAft>
                          <a:spcPts val="0"/>
                        </a:spcAft>
                      </a:pPr>
                      <a:r>
                        <a:rPr lang="ru-RU" sz="1200" b="1" spc="0" dirty="0">
                          <a:solidFill>
                            <a:srgbClr val="000000"/>
                          </a:solidFill>
                          <a:latin typeface="Arial" pitchFamily="34" charset="0"/>
                          <a:ea typeface="Times New Roman"/>
                          <a:cs typeface="Arial" pitchFamily="34" charset="0"/>
                        </a:rPr>
                        <a:t>Цель</a:t>
                      </a:r>
                      <a:endParaRPr lang="ru-RU" sz="1200" dirty="0">
                        <a:latin typeface="Arial" pitchFamily="34" charset="0"/>
                        <a:ea typeface="Times New Roman"/>
                        <a:cs typeface="Arial" pitchFamily="34"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a:lnSpc>
                          <a:spcPts val="1100"/>
                        </a:lnSpc>
                        <a:spcAft>
                          <a:spcPts val="0"/>
                        </a:spcAft>
                      </a:pPr>
                      <a:r>
                        <a:rPr lang="ru-RU" sz="1200" b="1" spc="0">
                          <a:solidFill>
                            <a:srgbClr val="000000"/>
                          </a:solidFill>
                          <a:latin typeface="Arial" pitchFamily="34" charset="0"/>
                          <a:ea typeface="Times New Roman"/>
                          <a:cs typeface="Arial" pitchFamily="34" charset="0"/>
                        </a:rPr>
                        <a:t>Задачи</a:t>
                      </a:r>
                      <a:endParaRPr lang="ru-RU" sz="1200">
                        <a:latin typeface="Arial" pitchFamily="34" charset="0"/>
                        <a:ea typeface="Times New Roman"/>
                        <a:cs typeface="Arial" pitchFamily="34"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0"/>
                  </a:ext>
                </a:extLst>
              </a:tr>
              <a:tr h="132766">
                <a:tc gridSpan="2">
                  <a:txBody>
                    <a:bodyPr/>
                    <a:lstStyle/>
                    <a:p>
                      <a:pPr algn="ctr">
                        <a:lnSpc>
                          <a:spcPts val="1100"/>
                        </a:lnSpc>
                        <a:spcAft>
                          <a:spcPts val="0"/>
                        </a:spcAft>
                      </a:pPr>
                      <a:endParaRPr lang="ru-RU" sz="1200" b="1" spc="0" dirty="0" smtClean="0">
                        <a:solidFill>
                          <a:srgbClr val="000000"/>
                        </a:solidFill>
                        <a:latin typeface="Arial" pitchFamily="34" charset="0"/>
                        <a:ea typeface="Times New Roman"/>
                        <a:cs typeface="Arial" pitchFamily="34" charset="0"/>
                      </a:endParaRPr>
                    </a:p>
                    <a:p>
                      <a:pPr algn="ctr">
                        <a:lnSpc>
                          <a:spcPts val="1100"/>
                        </a:lnSpc>
                        <a:spcAft>
                          <a:spcPts val="0"/>
                        </a:spcAft>
                      </a:pPr>
                      <a:r>
                        <a:rPr lang="ru-RU" sz="1200" b="1" spc="0" dirty="0" smtClean="0">
                          <a:solidFill>
                            <a:srgbClr val="000000"/>
                          </a:solidFill>
                          <a:latin typeface="Arial" pitchFamily="34" charset="0"/>
                          <a:ea typeface="Times New Roman"/>
                          <a:cs typeface="Arial" pitchFamily="34" charset="0"/>
                        </a:rPr>
                        <a:t>1</a:t>
                      </a:r>
                      <a:r>
                        <a:rPr lang="ru-RU" sz="1200" b="1" spc="0" dirty="0">
                          <a:solidFill>
                            <a:srgbClr val="000000"/>
                          </a:solidFill>
                          <a:latin typeface="Arial" pitchFamily="34" charset="0"/>
                          <a:ea typeface="Times New Roman"/>
                          <a:cs typeface="Arial" pitchFamily="34" charset="0"/>
                        </a:rPr>
                        <a:t>. Развитие условий для оздоровительной и коррекционной работы</a:t>
                      </a:r>
                      <a:endParaRPr lang="ru-RU" sz="1200" dirty="0">
                        <a:latin typeface="Arial" pitchFamily="34" charset="0"/>
                        <a:ea typeface="Times New Roman"/>
                        <a:cs typeface="Arial" pitchFamily="34"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ru-RU"/>
                    </a:p>
                  </a:txBody>
                  <a:tcPr/>
                </a:tc>
                <a:extLst>
                  <a:ext uri="{0D108BD9-81ED-4DB2-BD59-A6C34878D82A}">
                    <a16:rowId xmlns:a16="http://schemas.microsoft.com/office/drawing/2014/main" xmlns="" val="10001"/>
                  </a:ext>
                </a:extLst>
              </a:tr>
              <a:tr h="2249550">
                <a:tc>
                  <a:txBody>
                    <a:bodyPr/>
                    <a:lstStyle/>
                    <a:p>
                      <a:pPr algn="just">
                        <a:lnSpc>
                          <a:spcPts val="1370"/>
                        </a:lnSpc>
                        <a:spcAft>
                          <a:spcPts val="0"/>
                        </a:spcAft>
                      </a:pPr>
                      <a:r>
                        <a:rPr lang="ru-RU" sz="1200" b="1" spc="-10" dirty="0">
                          <a:solidFill>
                            <a:srgbClr val="000000"/>
                          </a:solidFill>
                          <a:latin typeface="Arial" pitchFamily="34" charset="0"/>
                          <a:ea typeface="Times New Roman"/>
                          <a:cs typeface="Arial" pitchFamily="34" charset="0"/>
                        </a:rPr>
                        <a:t>Всестороннее формирование личности ребенка с учетом его психофизического и социального развития, индивидуальных возможностей и склонностей, коррекция и компенсация нарушений развития.</a:t>
                      </a:r>
                      <a:endParaRPr lang="ru-RU" sz="1200" dirty="0">
                        <a:latin typeface="Arial" pitchFamily="34" charset="0"/>
                        <a:ea typeface="Times New Roman"/>
                        <a:cs typeface="Arial" pitchFamily="34" charset="0"/>
                      </a:endParaRPr>
                    </a:p>
                    <a:p>
                      <a:pPr algn="just">
                        <a:lnSpc>
                          <a:spcPts val="1370"/>
                        </a:lnSpc>
                        <a:spcAft>
                          <a:spcPts val="0"/>
                        </a:spcAft>
                      </a:pPr>
                      <a:r>
                        <a:rPr lang="ru-RU" sz="1200" b="1" spc="-10" dirty="0">
                          <a:solidFill>
                            <a:srgbClr val="000000"/>
                          </a:solidFill>
                          <a:latin typeface="Arial" pitchFamily="34" charset="0"/>
                          <a:ea typeface="Times New Roman"/>
                          <a:cs typeface="Arial" pitchFamily="34" charset="0"/>
                        </a:rPr>
                        <a:t>Создание </a:t>
                      </a:r>
                      <a:r>
                        <a:rPr lang="ru-RU" sz="1200" b="1" spc="-10" dirty="0" err="1">
                          <a:solidFill>
                            <a:srgbClr val="000000"/>
                          </a:solidFill>
                          <a:latin typeface="Arial" pitchFamily="34" charset="0"/>
                          <a:ea typeface="Times New Roman"/>
                          <a:cs typeface="Arial" pitchFamily="34" charset="0"/>
                        </a:rPr>
                        <a:t>здоровьесберегающей</a:t>
                      </a:r>
                      <a:r>
                        <a:rPr lang="ru-RU" sz="1200" b="1" spc="-10" dirty="0">
                          <a:solidFill>
                            <a:srgbClr val="000000"/>
                          </a:solidFill>
                          <a:latin typeface="Arial" pitchFamily="34" charset="0"/>
                          <a:ea typeface="Times New Roman"/>
                          <a:cs typeface="Arial" pitchFamily="34" charset="0"/>
                        </a:rPr>
                        <a:t> образовательной среды, условий для сохранения и укрепления здоровья детей, физического и психического развития, коррекции нарушений развития; формирование здорового образа жизни.</a:t>
                      </a:r>
                      <a:endParaRPr lang="ru-RU" sz="1200" dirty="0">
                        <a:latin typeface="Arial" pitchFamily="34" charset="0"/>
                        <a:ea typeface="Times New Roman"/>
                        <a:cs typeface="Arial" pitchFamily="34"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indent="114300" algn="just">
                        <a:lnSpc>
                          <a:spcPts val="1370"/>
                        </a:lnSpc>
                        <a:spcAft>
                          <a:spcPts val="0"/>
                        </a:spcAft>
                      </a:pPr>
                      <a:r>
                        <a:rPr lang="ru-RU" sz="1200" b="1" spc="-10" dirty="0">
                          <a:solidFill>
                            <a:srgbClr val="000000"/>
                          </a:solidFill>
                          <a:latin typeface="Arial" pitchFamily="34" charset="0"/>
                          <a:ea typeface="Times New Roman"/>
                          <a:cs typeface="Arial" pitchFamily="34" charset="0"/>
                        </a:rPr>
                        <a:t>оценка эффективности </a:t>
                      </a:r>
                      <a:r>
                        <a:rPr lang="ru-RU" sz="1200" b="1" spc="-10" dirty="0" err="1">
                          <a:solidFill>
                            <a:srgbClr val="000000"/>
                          </a:solidFill>
                          <a:latin typeface="Arial" pitchFamily="34" charset="0"/>
                          <a:ea typeface="Times New Roman"/>
                          <a:cs typeface="Arial" pitchFamily="34" charset="0"/>
                        </a:rPr>
                        <a:t>коррекционно­оздоровительной</a:t>
                      </a:r>
                      <a:r>
                        <a:rPr lang="ru-RU" sz="1200" b="1" spc="-10" dirty="0">
                          <a:solidFill>
                            <a:srgbClr val="000000"/>
                          </a:solidFill>
                          <a:latin typeface="Arial" pitchFamily="34" charset="0"/>
                          <a:ea typeface="Times New Roman"/>
                          <a:cs typeface="Arial" pitchFamily="34" charset="0"/>
                        </a:rPr>
                        <a:t> работы;</a:t>
                      </a:r>
                      <a:endParaRPr lang="ru-RU" sz="1200" dirty="0">
                        <a:latin typeface="Arial" pitchFamily="34" charset="0"/>
                        <a:ea typeface="Times New Roman"/>
                        <a:cs typeface="Arial" pitchFamily="34" charset="0"/>
                      </a:endParaRPr>
                    </a:p>
                    <a:p>
                      <a:pPr indent="114300" algn="just">
                        <a:lnSpc>
                          <a:spcPts val="1370"/>
                        </a:lnSpc>
                        <a:spcAft>
                          <a:spcPts val="0"/>
                        </a:spcAft>
                      </a:pPr>
                      <a:r>
                        <a:rPr lang="ru-RU" sz="1200" b="1" spc="-10" dirty="0" err="1">
                          <a:solidFill>
                            <a:srgbClr val="000000"/>
                          </a:solidFill>
                          <a:latin typeface="Arial" pitchFamily="34" charset="0"/>
                          <a:ea typeface="Times New Roman"/>
                          <a:cs typeface="Arial" pitchFamily="34" charset="0"/>
                        </a:rPr>
                        <a:t>пснхолого-педагогнческое</a:t>
                      </a:r>
                      <a:r>
                        <a:rPr lang="ru-RU" sz="1200" b="1" spc="-10" dirty="0">
                          <a:solidFill>
                            <a:srgbClr val="000000"/>
                          </a:solidFill>
                          <a:latin typeface="Arial" pitchFamily="34" charset="0"/>
                          <a:ea typeface="Times New Roman"/>
                          <a:cs typeface="Arial" pitchFamily="34" charset="0"/>
                        </a:rPr>
                        <a:t> сопровождение образовательного процесса.</a:t>
                      </a:r>
                      <a:endParaRPr lang="ru-RU" sz="1200" dirty="0">
                        <a:latin typeface="Arial" pitchFamily="34" charset="0"/>
                        <a:ea typeface="Times New Roman"/>
                        <a:cs typeface="Arial" pitchFamily="34"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xmlns="" val="10002"/>
                  </a:ext>
                </a:extLst>
              </a:tr>
            </a:tbl>
          </a:graphicData>
        </a:graphic>
      </p:graphicFrame>
      <p:graphicFrame>
        <p:nvGraphicFramePr>
          <p:cNvPr id="6" name="Таблица 5"/>
          <p:cNvGraphicFramePr>
            <a:graphicFrameLocks noGrp="1"/>
          </p:cNvGraphicFramePr>
          <p:nvPr/>
        </p:nvGraphicFramePr>
        <p:xfrm>
          <a:off x="3131840" y="2420888"/>
          <a:ext cx="5642615" cy="3441700"/>
        </p:xfrm>
        <a:graphic>
          <a:graphicData uri="http://schemas.openxmlformats.org/drawingml/2006/table">
            <a:tbl>
              <a:tblPr/>
              <a:tblGrid>
                <a:gridCol w="2694464">
                  <a:extLst>
                    <a:ext uri="{9D8B030D-6E8A-4147-A177-3AD203B41FA5}">
                      <a16:colId xmlns:a16="http://schemas.microsoft.com/office/drawing/2014/main" xmlns="" val="20000"/>
                    </a:ext>
                  </a:extLst>
                </a:gridCol>
                <a:gridCol w="2948151">
                  <a:extLst>
                    <a:ext uri="{9D8B030D-6E8A-4147-A177-3AD203B41FA5}">
                      <a16:colId xmlns:a16="http://schemas.microsoft.com/office/drawing/2014/main" xmlns="" val="20001"/>
                    </a:ext>
                  </a:extLst>
                </a:gridCol>
              </a:tblGrid>
              <a:tr h="148170">
                <a:tc gridSpan="2">
                  <a:txBody>
                    <a:bodyPr/>
                    <a:lstStyle/>
                    <a:p>
                      <a:pPr algn="ctr">
                        <a:lnSpc>
                          <a:spcPts val="1100"/>
                        </a:lnSpc>
                        <a:spcAft>
                          <a:spcPts val="0"/>
                        </a:spcAft>
                      </a:pPr>
                      <a:endParaRPr lang="ru-RU" sz="1200" b="1" spc="0" dirty="0" smtClean="0">
                        <a:solidFill>
                          <a:srgbClr val="000000"/>
                        </a:solidFill>
                        <a:latin typeface="Arial" pitchFamily="34" charset="0"/>
                        <a:ea typeface="Times New Roman"/>
                        <a:cs typeface="Arial" pitchFamily="34" charset="0"/>
                      </a:endParaRPr>
                    </a:p>
                    <a:p>
                      <a:pPr algn="ctr">
                        <a:lnSpc>
                          <a:spcPts val="1100"/>
                        </a:lnSpc>
                        <a:spcAft>
                          <a:spcPts val="0"/>
                        </a:spcAft>
                      </a:pPr>
                      <a:r>
                        <a:rPr lang="ru-RU" sz="1200" b="1" spc="0" dirty="0" smtClean="0">
                          <a:solidFill>
                            <a:srgbClr val="000000"/>
                          </a:solidFill>
                          <a:latin typeface="Arial" pitchFamily="34" charset="0"/>
                          <a:ea typeface="Times New Roman"/>
                          <a:cs typeface="Arial" pitchFamily="34" charset="0"/>
                        </a:rPr>
                        <a:t>2</a:t>
                      </a:r>
                      <a:r>
                        <a:rPr lang="ru-RU" sz="1200" b="1" spc="0" dirty="0">
                          <a:solidFill>
                            <a:srgbClr val="000000"/>
                          </a:solidFill>
                          <a:latin typeface="Arial" pitchFamily="34" charset="0"/>
                          <a:ea typeface="Times New Roman"/>
                          <a:cs typeface="Arial" pitchFamily="34" charset="0"/>
                        </a:rPr>
                        <a:t>. Реализация </a:t>
                      </a:r>
                      <a:r>
                        <a:rPr lang="ru-RU" sz="1200" b="1" spc="0" dirty="0" smtClean="0">
                          <a:solidFill>
                            <a:srgbClr val="000000"/>
                          </a:solidFill>
                          <a:latin typeface="Arial" pitchFamily="34" charset="0"/>
                          <a:ea typeface="Times New Roman"/>
                          <a:cs typeface="Arial" pitchFamily="34" charset="0"/>
                        </a:rPr>
                        <a:t>права </a:t>
                      </a:r>
                      <a:r>
                        <a:rPr lang="ru-RU" sz="1200" b="1" spc="0" dirty="0">
                          <a:solidFill>
                            <a:srgbClr val="000000"/>
                          </a:solidFill>
                          <a:latin typeface="Arial" pitchFamily="34" charset="0"/>
                          <a:ea typeface="Times New Roman"/>
                          <a:cs typeface="Arial" pitchFamily="34" charset="0"/>
                        </a:rPr>
                        <a:t>каждого ребенка на качественное и доступное образование</a:t>
                      </a:r>
                      <a:endParaRPr lang="ru-RU" sz="1200" dirty="0">
                        <a:latin typeface="Arial" pitchFamily="34" charset="0"/>
                        <a:ea typeface="Times New Roman"/>
                        <a:cs typeface="Arial" pitchFamily="34"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ru-RU"/>
                    </a:p>
                  </a:txBody>
                  <a:tcPr/>
                </a:tc>
                <a:extLst>
                  <a:ext uri="{0D108BD9-81ED-4DB2-BD59-A6C34878D82A}">
                    <a16:rowId xmlns:a16="http://schemas.microsoft.com/office/drawing/2014/main" xmlns="" val="10000"/>
                  </a:ext>
                </a:extLst>
              </a:tr>
              <a:tr h="2319574">
                <a:tc>
                  <a:txBody>
                    <a:bodyPr/>
                    <a:lstStyle/>
                    <a:p>
                      <a:pPr algn="just">
                        <a:lnSpc>
                          <a:spcPts val="1370"/>
                        </a:lnSpc>
                        <a:spcAft>
                          <a:spcPts val="0"/>
                        </a:spcAft>
                      </a:pPr>
                      <a:r>
                        <a:rPr lang="ru-RU" sz="1200" b="1" spc="-10" dirty="0">
                          <a:solidFill>
                            <a:srgbClr val="000000"/>
                          </a:solidFill>
                          <a:latin typeface="Arial" pitchFamily="34" charset="0"/>
                          <a:ea typeface="Times New Roman"/>
                          <a:cs typeface="Arial" pitchFamily="34" charset="0"/>
                        </a:rPr>
                        <a:t>Обеспечение равного доступа ятя всех детей к качественным образовательным услугам, отвечающим интересам и возможностям ребенка, а также запросам семьи.</a:t>
                      </a:r>
                      <a:endParaRPr lang="ru-RU" sz="1200" dirty="0">
                        <a:latin typeface="Arial" pitchFamily="34" charset="0"/>
                        <a:ea typeface="Times New Roman"/>
                        <a:cs typeface="Arial" pitchFamily="34"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76200" indent="114300">
                        <a:lnSpc>
                          <a:spcPts val="1370"/>
                        </a:lnSpc>
                        <a:spcAft>
                          <a:spcPts val="0"/>
                        </a:spcAft>
                      </a:pPr>
                      <a:r>
                        <a:rPr lang="ru-RU" sz="1200" b="1" spc="-10" dirty="0">
                          <a:solidFill>
                            <a:srgbClr val="000000"/>
                          </a:solidFill>
                          <a:latin typeface="Arial" pitchFamily="34" charset="0"/>
                          <a:ea typeface="Times New Roman"/>
                          <a:cs typeface="Arial" pitchFamily="34" charset="0"/>
                        </a:rPr>
                        <a:t>обеспечение доступности дошкольного образования; сохранение здоровья детей; развитие инклюзивного, интегративного </a:t>
                      </a:r>
                      <a:r>
                        <a:rPr lang="ru-RU" sz="1200" b="1" spc="-10" dirty="0" err="1">
                          <a:solidFill>
                            <a:srgbClr val="000000"/>
                          </a:solidFill>
                          <a:latin typeface="Arial" pitchFamily="34" charset="0"/>
                          <a:ea typeface="Times New Roman"/>
                          <a:cs typeface="Arial" pitchFamily="34" charset="0"/>
                        </a:rPr>
                        <a:t>н</a:t>
                      </a:r>
                      <a:r>
                        <a:rPr lang="ru-RU" sz="1200" b="1" spc="-10" dirty="0">
                          <a:solidFill>
                            <a:srgbClr val="000000"/>
                          </a:solidFill>
                          <a:latin typeface="Arial" pitchFamily="34" charset="0"/>
                          <a:ea typeface="Times New Roman"/>
                          <a:cs typeface="Arial" pitchFamily="34" charset="0"/>
                        </a:rPr>
                        <a:t> специального дошкольного образования;</a:t>
                      </a:r>
                      <a:endParaRPr lang="ru-RU" sz="1200" dirty="0">
                        <a:latin typeface="Arial" pitchFamily="34" charset="0"/>
                        <a:ea typeface="Times New Roman"/>
                        <a:cs typeface="Arial" pitchFamily="34" charset="0"/>
                      </a:endParaRPr>
                    </a:p>
                    <a:p>
                      <a:pPr indent="114300" algn="just">
                        <a:lnSpc>
                          <a:spcPts val="1370"/>
                        </a:lnSpc>
                        <a:spcAft>
                          <a:spcPts val="0"/>
                        </a:spcAft>
                      </a:pPr>
                      <a:r>
                        <a:rPr lang="ru-RU" sz="1200" b="1" spc="-10" dirty="0">
                          <a:solidFill>
                            <a:srgbClr val="000000"/>
                          </a:solidFill>
                          <a:latin typeface="Arial" pitchFamily="34" charset="0"/>
                          <a:ea typeface="Times New Roman"/>
                          <a:cs typeface="Arial" pitchFamily="34" charset="0"/>
                        </a:rPr>
                        <a:t>развитие физкультуры и спорта для детей дошкольного возраста;</a:t>
                      </a:r>
                      <a:endParaRPr lang="ru-RU" sz="1200" dirty="0">
                        <a:latin typeface="Arial" pitchFamily="34" charset="0"/>
                        <a:ea typeface="Times New Roman"/>
                        <a:cs typeface="Arial" pitchFamily="34" charset="0"/>
                      </a:endParaRPr>
                    </a:p>
                    <a:p>
                      <a:pPr marL="76200" indent="114300">
                        <a:lnSpc>
                          <a:spcPts val="1370"/>
                        </a:lnSpc>
                        <a:spcAft>
                          <a:spcPts val="0"/>
                        </a:spcAft>
                      </a:pPr>
                      <a:r>
                        <a:rPr lang="ru-RU" sz="1200" b="1" spc="-10" dirty="0">
                          <a:solidFill>
                            <a:srgbClr val="000000"/>
                          </a:solidFill>
                          <a:latin typeface="Arial" pitchFamily="34" charset="0"/>
                          <a:ea typeface="Times New Roman"/>
                          <a:cs typeface="Arial" pitchFamily="34" charset="0"/>
                        </a:rPr>
                        <a:t>обеспечение качества дошкольного образования: создание условий, благоприятных для адаптации к школьном}' обучению в начальных классах;</a:t>
                      </a:r>
                      <a:endParaRPr lang="ru-RU" sz="1200" dirty="0">
                        <a:latin typeface="Arial" pitchFamily="34" charset="0"/>
                        <a:ea typeface="Times New Roman"/>
                        <a:cs typeface="Arial" pitchFamily="34" charset="0"/>
                      </a:endParaRPr>
                    </a:p>
                    <a:p>
                      <a:pPr indent="114300" algn="just">
                        <a:lnSpc>
                          <a:spcPts val="1370"/>
                        </a:lnSpc>
                        <a:spcAft>
                          <a:spcPts val="0"/>
                        </a:spcAft>
                      </a:pPr>
                      <a:r>
                        <a:rPr lang="ru-RU" sz="1200" b="1" spc="-10" dirty="0" err="1">
                          <a:solidFill>
                            <a:srgbClr val="000000"/>
                          </a:solidFill>
                          <a:latin typeface="Arial" pitchFamily="34" charset="0"/>
                          <a:ea typeface="Times New Roman"/>
                          <a:cs typeface="Arial" pitchFamily="34" charset="0"/>
                        </a:rPr>
                        <a:t>пснхолого-педагогнческая</a:t>
                      </a:r>
                      <a:r>
                        <a:rPr lang="ru-RU" sz="1200" b="1" spc="-10" dirty="0">
                          <a:solidFill>
                            <a:srgbClr val="000000"/>
                          </a:solidFill>
                          <a:latin typeface="Arial" pitchFamily="34" charset="0"/>
                          <a:ea typeface="Times New Roman"/>
                          <a:cs typeface="Arial" pitchFamily="34" charset="0"/>
                        </a:rPr>
                        <a:t> поддержка семьи:</a:t>
                      </a:r>
                      <a:endParaRPr lang="ru-RU" sz="1200" dirty="0">
                        <a:latin typeface="Arial" pitchFamily="34" charset="0"/>
                        <a:ea typeface="Times New Roman"/>
                        <a:cs typeface="Arial" pitchFamily="34" charset="0"/>
                      </a:endParaRPr>
                    </a:p>
                    <a:p>
                      <a:pPr marL="177800">
                        <a:lnSpc>
                          <a:spcPts val="1370"/>
                        </a:lnSpc>
                        <a:spcAft>
                          <a:spcPts val="0"/>
                        </a:spcAft>
                      </a:pPr>
                      <a:r>
                        <a:rPr lang="ru-RU" sz="1200" b="1" spc="-10" dirty="0">
                          <a:solidFill>
                            <a:srgbClr val="000000"/>
                          </a:solidFill>
                          <a:latin typeface="Arial" pitchFamily="34" charset="0"/>
                          <a:ea typeface="Times New Roman"/>
                          <a:cs typeface="Arial" pitchFamily="34" charset="0"/>
                        </a:rPr>
                        <a:t>развитие системы управления; создание «Детского сада будущего»</a:t>
                      </a:r>
                      <a:endParaRPr lang="ru-RU" sz="1200" dirty="0">
                        <a:latin typeface="Arial" pitchFamily="34" charset="0"/>
                        <a:ea typeface="Times New Roman"/>
                        <a:cs typeface="Arial" pitchFamily="34"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xmlns="" val="10001"/>
                  </a:ext>
                </a:extLst>
              </a:tr>
            </a:tbl>
          </a:graphicData>
        </a:graphic>
      </p:graphicFrame>
      <p:graphicFrame>
        <p:nvGraphicFramePr>
          <p:cNvPr id="7" name="Таблица 6"/>
          <p:cNvGraphicFramePr>
            <a:graphicFrameLocks noGrp="1"/>
          </p:cNvGraphicFramePr>
          <p:nvPr/>
        </p:nvGraphicFramePr>
        <p:xfrm>
          <a:off x="251521" y="3933056"/>
          <a:ext cx="5472608" cy="2285974"/>
        </p:xfrm>
        <a:graphic>
          <a:graphicData uri="http://schemas.openxmlformats.org/drawingml/2006/table">
            <a:tbl>
              <a:tblPr/>
              <a:tblGrid>
                <a:gridCol w="2613281">
                  <a:extLst>
                    <a:ext uri="{9D8B030D-6E8A-4147-A177-3AD203B41FA5}">
                      <a16:colId xmlns:a16="http://schemas.microsoft.com/office/drawing/2014/main" xmlns="" val="20000"/>
                    </a:ext>
                  </a:extLst>
                </a:gridCol>
                <a:gridCol w="2859327">
                  <a:extLst>
                    <a:ext uri="{9D8B030D-6E8A-4147-A177-3AD203B41FA5}">
                      <a16:colId xmlns:a16="http://schemas.microsoft.com/office/drawing/2014/main" xmlns="" val="20001"/>
                    </a:ext>
                  </a:extLst>
                </a:gridCol>
              </a:tblGrid>
              <a:tr h="293366">
                <a:tc gridSpan="2">
                  <a:txBody>
                    <a:bodyPr/>
                    <a:lstStyle/>
                    <a:p>
                      <a:pPr algn="ctr">
                        <a:lnSpc>
                          <a:spcPts val="1100"/>
                        </a:lnSpc>
                        <a:spcAft>
                          <a:spcPts val="0"/>
                        </a:spcAft>
                      </a:pPr>
                      <a:endParaRPr lang="ru-RU" sz="1200" b="1" spc="0" dirty="0" smtClean="0">
                        <a:solidFill>
                          <a:srgbClr val="000000"/>
                        </a:solidFill>
                        <a:latin typeface="Arial" pitchFamily="34" charset="0"/>
                        <a:ea typeface="Times New Roman"/>
                        <a:cs typeface="Arial" pitchFamily="34" charset="0"/>
                      </a:endParaRPr>
                    </a:p>
                    <a:p>
                      <a:pPr algn="ctr">
                        <a:lnSpc>
                          <a:spcPts val="1100"/>
                        </a:lnSpc>
                        <a:spcAft>
                          <a:spcPts val="0"/>
                        </a:spcAft>
                      </a:pPr>
                      <a:r>
                        <a:rPr lang="ru-RU" sz="1200" b="1" spc="0" dirty="0" smtClean="0">
                          <a:solidFill>
                            <a:srgbClr val="000000"/>
                          </a:solidFill>
                          <a:latin typeface="Arial" pitchFamily="34" charset="0"/>
                          <a:ea typeface="Times New Roman"/>
                          <a:cs typeface="Arial" pitchFamily="34" charset="0"/>
                        </a:rPr>
                        <a:t>3</a:t>
                      </a:r>
                      <a:r>
                        <a:rPr lang="ru-RU" sz="1200" b="1" spc="0" dirty="0">
                          <a:solidFill>
                            <a:srgbClr val="000000"/>
                          </a:solidFill>
                          <a:latin typeface="Arial" pitchFamily="34" charset="0"/>
                          <a:ea typeface="Times New Roman"/>
                          <a:cs typeface="Arial" pitchFamily="34" charset="0"/>
                        </a:rPr>
                        <a:t>. Построение комплексной внутренней системы оценки качества образования</a:t>
                      </a:r>
                      <a:endParaRPr lang="ru-RU" sz="1200" dirty="0">
                        <a:latin typeface="Arial" pitchFamily="34" charset="0"/>
                        <a:ea typeface="Times New Roman"/>
                        <a:cs typeface="Arial" pitchFamily="34"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ru-RU"/>
                    </a:p>
                  </a:txBody>
                  <a:tcPr/>
                </a:tc>
                <a:extLst>
                  <a:ext uri="{0D108BD9-81ED-4DB2-BD59-A6C34878D82A}">
                    <a16:rowId xmlns:a16="http://schemas.microsoft.com/office/drawing/2014/main" xmlns="" val="10000"/>
                  </a:ext>
                </a:extLst>
              </a:tr>
              <a:tr h="1866874">
                <a:tc>
                  <a:txBody>
                    <a:bodyPr/>
                    <a:lstStyle/>
                    <a:p>
                      <a:pPr algn="just">
                        <a:lnSpc>
                          <a:spcPts val="1370"/>
                        </a:lnSpc>
                        <a:spcAft>
                          <a:spcPts val="0"/>
                        </a:spcAft>
                      </a:pPr>
                      <a:r>
                        <a:rPr lang="ru-RU" sz="1200" b="1" spc="-10" dirty="0">
                          <a:solidFill>
                            <a:srgbClr val="000000"/>
                          </a:solidFill>
                          <a:latin typeface="Arial" pitchFamily="34" charset="0"/>
                          <a:ea typeface="Times New Roman"/>
                          <a:cs typeface="Arial" pitchFamily="34" charset="0"/>
                        </a:rPr>
                        <a:t>Совершенствование внутренней системы оценки качества образования, обеспечивающей объективную информационною основу принятия решений и расширение ее открытости.</a:t>
                      </a:r>
                      <a:endParaRPr lang="ru-RU" sz="1200" dirty="0">
                        <a:latin typeface="Arial" pitchFamily="34" charset="0"/>
                        <a:ea typeface="Times New Roman"/>
                        <a:cs typeface="Arial" pitchFamily="34"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indent="114300" algn="just">
                        <a:lnSpc>
                          <a:spcPts val="1370"/>
                        </a:lnSpc>
                        <a:spcAft>
                          <a:spcPts val="0"/>
                        </a:spcAft>
                      </a:pPr>
                      <a:r>
                        <a:rPr lang="ru-RU" sz="1200" b="1" spc="-10" dirty="0">
                          <a:solidFill>
                            <a:srgbClr val="000000"/>
                          </a:solidFill>
                          <a:latin typeface="Arial" pitchFamily="34" charset="0"/>
                          <a:ea typeface="Times New Roman"/>
                          <a:cs typeface="Arial" pitchFamily="34" charset="0"/>
                        </a:rPr>
                        <a:t>формирование специальных организационных структур управления и (или) перераспределение полномочий;</a:t>
                      </a:r>
                      <a:endParaRPr lang="ru-RU" sz="1200" dirty="0">
                        <a:latin typeface="Arial" pitchFamily="34" charset="0"/>
                        <a:ea typeface="Times New Roman"/>
                        <a:cs typeface="Arial" pitchFamily="34" charset="0"/>
                      </a:endParaRPr>
                    </a:p>
                    <a:p>
                      <a:pPr indent="114300" algn="just">
                        <a:lnSpc>
                          <a:spcPts val="1370"/>
                        </a:lnSpc>
                        <a:spcAft>
                          <a:spcPts val="0"/>
                        </a:spcAft>
                      </a:pPr>
                      <a:r>
                        <a:rPr lang="ru-RU" sz="1200" b="1" spc="-10" dirty="0">
                          <a:solidFill>
                            <a:srgbClr val="000000"/>
                          </a:solidFill>
                          <a:latin typeface="Arial" pitchFamily="34" charset="0"/>
                          <a:ea typeface="Times New Roman"/>
                          <a:cs typeface="Arial" pitchFamily="34" charset="0"/>
                        </a:rPr>
                        <a:t>разработка и принятие управленческих механизмов реализации проекта для формирования единого оценочного пространства в части нормативного обеспечения.</a:t>
                      </a:r>
                      <a:endParaRPr lang="ru-RU" sz="1200" dirty="0">
                        <a:latin typeface="Arial" pitchFamily="34" charset="0"/>
                        <a:ea typeface="Times New Roman"/>
                        <a:cs typeface="Arial" pitchFamily="34"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extLst>
                  <a:ext uri="{0D108BD9-81ED-4DB2-BD59-A6C34878D82A}">
                    <a16:rowId xmlns:a16="http://schemas.microsoft.com/office/drawing/2014/main" xmlns="" val="10001"/>
                  </a:ext>
                </a:extLst>
              </a:tr>
            </a:tbl>
          </a:graphicData>
        </a:graphic>
      </p:graphicFrame>
      <p:sp>
        <p:nvSpPr>
          <p:cNvPr id="10" name="TextBox 9"/>
          <p:cNvSpPr txBox="1"/>
          <p:nvPr/>
        </p:nvSpPr>
        <p:spPr>
          <a:xfrm>
            <a:off x="0" y="0"/>
            <a:ext cx="9144000" cy="461665"/>
          </a:xfrm>
          <a:prstGeom prst="rect">
            <a:avLst/>
          </a:prstGeom>
          <a:noFill/>
        </p:spPr>
        <p:txBody>
          <a:bodyPr wrap="square" rtlCol="0">
            <a:spAutoFit/>
          </a:bodyPr>
          <a:lstStyle/>
          <a:p>
            <a:pPr algn="ctr"/>
            <a:r>
              <a:rPr lang="ru-RU" sz="2400" b="1" dirty="0" smtClean="0">
                <a:solidFill>
                  <a:srgbClr val="C00000"/>
                </a:solidFill>
                <a:latin typeface="Arial" pitchFamily="34" charset="0"/>
                <a:cs typeface="Arial" pitchFamily="34" charset="0"/>
              </a:rPr>
              <a:t>Характеристики проектов Программы развития</a:t>
            </a:r>
            <a:endParaRPr lang="ru-RU" sz="2400" b="1" dirty="0">
              <a:solidFill>
                <a:srgbClr val="C00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nvGraphicFramePr>
        <p:xfrm>
          <a:off x="899592" y="188640"/>
          <a:ext cx="6362695" cy="2216212"/>
        </p:xfrm>
        <a:graphic>
          <a:graphicData uri="http://schemas.openxmlformats.org/drawingml/2006/table">
            <a:tbl>
              <a:tblPr/>
              <a:tblGrid>
                <a:gridCol w="3038316">
                  <a:extLst>
                    <a:ext uri="{9D8B030D-6E8A-4147-A177-3AD203B41FA5}">
                      <a16:colId xmlns:a16="http://schemas.microsoft.com/office/drawing/2014/main" xmlns="" val="20000"/>
                    </a:ext>
                  </a:extLst>
                </a:gridCol>
                <a:gridCol w="3324379">
                  <a:extLst>
                    <a:ext uri="{9D8B030D-6E8A-4147-A177-3AD203B41FA5}">
                      <a16:colId xmlns:a16="http://schemas.microsoft.com/office/drawing/2014/main" xmlns="" val="20001"/>
                    </a:ext>
                  </a:extLst>
                </a:gridCol>
              </a:tblGrid>
              <a:tr h="336130">
                <a:tc gridSpan="2">
                  <a:txBody>
                    <a:bodyPr/>
                    <a:lstStyle/>
                    <a:p>
                      <a:pPr marL="203200">
                        <a:lnSpc>
                          <a:spcPts val="1100"/>
                        </a:lnSpc>
                        <a:spcAft>
                          <a:spcPts val="0"/>
                        </a:spcAft>
                      </a:pPr>
                      <a:endParaRPr lang="ru-RU" sz="1200" b="1" spc="0" dirty="0" smtClean="0">
                        <a:solidFill>
                          <a:srgbClr val="000000"/>
                        </a:solidFill>
                        <a:latin typeface="Arial" pitchFamily="34" charset="0"/>
                        <a:ea typeface="Times New Roman"/>
                        <a:cs typeface="Arial" pitchFamily="34" charset="0"/>
                      </a:endParaRPr>
                    </a:p>
                    <a:p>
                      <a:pPr marL="203200">
                        <a:lnSpc>
                          <a:spcPts val="1100"/>
                        </a:lnSpc>
                        <a:spcAft>
                          <a:spcPts val="0"/>
                        </a:spcAft>
                      </a:pPr>
                      <a:r>
                        <a:rPr lang="ru-RU" sz="1200" b="1" spc="0" dirty="0" smtClean="0">
                          <a:solidFill>
                            <a:srgbClr val="000000"/>
                          </a:solidFill>
                          <a:latin typeface="Arial" pitchFamily="34" charset="0"/>
                          <a:ea typeface="Times New Roman"/>
                          <a:cs typeface="Arial" pitchFamily="34" charset="0"/>
                        </a:rPr>
                        <a:t>4</a:t>
                      </a:r>
                      <a:r>
                        <a:rPr lang="ru-RU" sz="1200" b="1" spc="0" dirty="0">
                          <a:solidFill>
                            <a:srgbClr val="000000"/>
                          </a:solidFill>
                          <a:latin typeface="Arial" pitchFamily="34" charset="0"/>
                          <a:ea typeface="Times New Roman"/>
                          <a:cs typeface="Arial" pitchFamily="34" charset="0"/>
                        </a:rPr>
                        <a:t>. Совершенствование процедур и инструментария оценки качества образования</a:t>
                      </a:r>
                      <a:endParaRPr lang="ru-RU" sz="1200" dirty="0">
                        <a:latin typeface="Arial" pitchFamily="34" charset="0"/>
                        <a:ea typeface="Times New Roman"/>
                        <a:cs typeface="Arial" pitchFamily="34"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ru-RU"/>
                    </a:p>
                  </a:txBody>
                  <a:tcPr/>
                </a:tc>
                <a:extLst>
                  <a:ext uri="{0D108BD9-81ED-4DB2-BD59-A6C34878D82A}">
                    <a16:rowId xmlns:a16="http://schemas.microsoft.com/office/drawing/2014/main" xmlns="" val="10000"/>
                  </a:ext>
                </a:extLst>
              </a:tr>
              <a:tr h="1797112">
                <a:tc>
                  <a:txBody>
                    <a:bodyPr/>
                    <a:lstStyle/>
                    <a:p>
                      <a:pPr algn="just">
                        <a:lnSpc>
                          <a:spcPts val="1350"/>
                        </a:lnSpc>
                        <a:spcAft>
                          <a:spcPts val="0"/>
                        </a:spcAft>
                      </a:pPr>
                      <a:r>
                        <a:rPr lang="ru-RU" sz="1200" b="1" spc="-10" dirty="0">
                          <a:solidFill>
                            <a:srgbClr val="000000"/>
                          </a:solidFill>
                          <a:latin typeface="Arial" pitchFamily="34" charset="0"/>
                          <a:ea typeface="Times New Roman"/>
                          <a:cs typeface="Arial" pitchFamily="34" charset="0"/>
                        </a:rPr>
                        <a:t>Создание совершенствование организационных, научно-методических, информационных условий для формирования и распространения результативных практик ВСОКО Учреждения</a:t>
                      </a:r>
                      <a:endParaRPr lang="ru-RU" sz="1200" dirty="0">
                        <a:latin typeface="Arial" pitchFamily="34" charset="0"/>
                        <a:ea typeface="Times New Roman"/>
                        <a:cs typeface="Arial" pitchFamily="34"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14300" algn="just">
                        <a:lnSpc>
                          <a:spcPts val="1370"/>
                        </a:lnSpc>
                        <a:spcAft>
                          <a:spcPts val="0"/>
                        </a:spcAft>
                      </a:pPr>
                      <a:r>
                        <a:rPr lang="ru-RU" sz="1200" b="1" spc="-10" dirty="0">
                          <a:solidFill>
                            <a:srgbClr val="000000"/>
                          </a:solidFill>
                          <a:latin typeface="Arial" pitchFamily="34" charset="0"/>
                          <a:ea typeface="Times New Roman"/>
                          <a:cs typeface="Arial" pitchFamily="34" charset="0"/>
                        </a:rPr>
                        <a:t>разработка и принятие управленческих механизмов реализации проекта через перераспределение полномочий, создание рабочих групп: формирование единого оценочного пространства Учреждения в части отбора, разработки, проведения, анализа и интерпретации результатов процедур оценки качества образования.</a:t>
                      </a:r>
                      <a:endParaRPr lang="ru-RU" sz="1200" dirty="0">
                        <a:latin typeface="Arial" pitchFamily="34" charset="0"/>
                        <a:ea typeface="Times New Roman"/>
                        <a:cs typeface="Arial" pitchFamily="34" charset="0"/>
                      </a:endParaRPr>
                    </a:p>
                  </a:txBody>
                  <a:tcPr marL="6350" marR="635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bl>
          </a:graphicData>
        </a:graphic>
      </p:graphicFrame>
      <p:graphicFrame>
        <p:nvGraphicFramePr>
          <p:cNvPr id="6" name="Таблица 5"/>
          <p:cNvGraphicFramePr>
            <a:graphicFrameLocks noGrp="1"/>
          </p:cNvGraphicFramePr>
          <p:nvPr/>
        </p:nvGraphicFramePr>
        <p:xfrm>
          <a:off x="683568" y="2276873"/>
          <a:ext cx="8280920" cy="3751801"/>
        </p:xfrm>
        <a:graphic>
          <a:graphicData uri="http://schemas.openxmlformats.org/drawingml/2006/table">
            <a:tbl>
              <a:tblPr/>
              <a:tblGrid>
                <a:gridCol w="3942801">
                  <a:extLst>
                    <a:ext uri="{9D8B030D-6E8A-4147-A177-3AD203B41FA5}">
                      <a16:colId xmlns:a16="http://schemas.microsoft.com/office/drawing/2014/main" xmlns="" val="20000"/>
                    </a:ext>
                  </a:extLst>
                </a:gridCol>
                <a:gridCol w="4338119">
                  <a:extLst>
                    <a:ext uri="{9D8B030D-6E8A-4147-A177-3AD203B41FA5}">
                      <a16:colId xmlns:a16="http://schemas.microsoft.com/office/drawing/2014/main" xmlns="" val="20001"/>
                    </a:ext>
                  </a:extLst>
                </a:gridCol>
              </a:tblGrid>
              <a:tr h="454006">
                <a:tc gridSpan="2">
                  <a:txBody>
                    <a:bodyPr/>
                    <a:lstStyle/>
                    <a:p>
                      <a:pPr algn="ctr">
                        <a:lnSpc>
                          <a:spcPts val="1440"/>
                        </a:lnSpc>
                        <a:spcAft>
                          <a:spcPts val="0"/>
                        </a:spcAft>
                      </a:pPr>
                      <a:endParaRPr lang="ru-RU" sz="1200" b="1" spc="0" dirty="0" smtClean="0">
                        <a:solidFill>
                          <a:srgbClr val="000000"/>
                        </a:solidFill>
                        <a:latin typeface="Arial" pitchFamily="34" charset="0"/>
                        <a:ea typeface="Times New Roman"/>
                        <a:cs typeface="Arial" pitchFamily="34" charset="0"/>
                      </a:endParaRPr>
                    </a:p>
                    <a:p>
                      <a:pPr algn="ctr">
                        <a:lnSpc>
                          <a:spcPts val="1440"/>
                        </a:lnSpc>
                        <a:spcAft>
                          <a:spcPts val="0"/>
                        </a:spcAft>
                      </a:pPr>
                      <a:r>
                        <a:rPr lang="ru-RU" sz="1200" b="1" spc="0" dirty="0" smtClean="0">
                          <a:solidFill>
                            <a:srgbClr val="000000"/>
                          </a:solidFill>
                          <a:latin typeface="Arial" pitchFamily="34" charset="0"/>
                          <a:ea typeface="Times New Roman"/>
                          <a:cs typeface="Arial" pitchFamily="34" charset="0"/>
                        </a:rPr>
                        <a:t>5</a:t>
                      </a:r>
                      <a:r>
                        <a:rPr lang="ru-RU" sz="1200" b="1" spc="0" dirty="0">
                          <a:solidFill>
                            <a:srgbClr val="000000"/>
                          </a:solidFill>
                          <a:latin typeface="Arial" pitchFamily="34" charset="0"/>
                          <a:ea typeface="Times New Roman"/>
                          <a:cs typeface="Arial" pitchFamily="34" charset="0"/>
                        </a:rPr>
                        <a:t>. Совершенствование профессиональных компетентностей педагогических работников в части оценки качества образования</a:t>
                      </a:r>
                      <a:endParaRPr lang="ru-RU" sz="1200" b="1" dirty="0">
                        <a:latin typeface="Arial" pitchFamily="34" charset="0"/>
                        <a:ea typeface="Times New Roman"/>
                        <a:cs typeface="Arial" pitchFamily="34" charset="0"/>
                      </a:endParaRPr>
                    </a:p>
                  </a:txBody>
                  <a:tcPr marL="6037" marR="60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ru-RU"/>
                    </a:p>
                  </a:txBody>
                  <a:tcPr/>
                </a:tc>
                <a:extLst>
                  <a:ext uri="{0D108BD9-81ED-4DB2-BD59-A6C34878D82A}">
                    <a16:rowId xmlns:a16="http://schemas.microsoft.com/office/drawing/2014/main" xmlns="" val="10000"/>
                  </a:ext>
                </a:extLst>
              </a:tr>
              <a:tr h="3218401">
                <a:tc>
                  <a:txBody>
                    <a:bodyPr/>
                    <a:lstStyle/>
                    <a:p>
                      <a:pPr algn="just">
                        <a:lnSpc>
                          <a:spcPts val="1385"/>
                        </a:lnSpc>
                        <a:spcAft>
                          <a:spcPts val="0"/>
                        </a:spcAft>
                      </a:pPr>
                      <a:r>
                        <a:rPr lang="ru-RU" sz="1200" b="1" spc="0" dirty="0">
                          <a:solidFill>
                            <a:srgbClr val="000000"/>
                          </a:solidFill>
                          <a:latin typeface="Arial" pitchFamily="34" charset="0"/>
                          <a:ea typeface="Times New Roman"/>
                          <a:cs typeface="Arial" pitchFamily="34" charset="0"/>
                        </a:rPr>
                        <a:t>Создание условий для совершенствования системы внутриорганизационного повышения квалификации педагогических работников в части оценки качества образования, способствующих повышению профессионального мастерства педагогов в условиях реализации ФГОС дошкольного образования. профессионального стандарта педагога дошкольного учреждения.</a:t>
                      </a:r>
                      <a:endParaRPr lang="ru-RU" sz="1200" b="1" dirty="0">
                        <a:latin typeface="Arial" pitchFamily="34" charset="0"/>
                        <a:ea typeface="Times New Roman"/>
                        <a:cs typeface="Arial" pitchFamily="34" charset="0"/>
                      </a:endParaRPr>
                    </a:p>
                  </a:txBody>
                  <a:tcPr marL="6037" marR="60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indent="114300" algn="just">
                        <a:lnSpc>
                          <a:spcPts val="1385"/>
                        </a:lnSpc>
                        <a:spcAft>
                          <a:spcPts val="0"/>
                        </a:spcAft>
                      </a:pPr>
                      <a:r>
                        <a:rPr lang="ru-RU" sz="1200" b="1" spc="0" dirty="0">
                          <a:solidFill>
                            <a:srgbClr val="000000"/>
                          </a:solidFill>
                          <a:latin typeface="Arial" pitchFamily="34" charset="0"/>
                          <a:ea typeface="Times New Roman"/>
                          <a:cs typeface="Arial" pitchFamily="34" charset="0"/>
                        </a:rPr>
                        <a:t>Обеспечение возможности современному педагогу быть не только профессионально компетентным и творчески активным, но и конкурентоспособным, умеющим достойно позиционировать себя среди коллег через: кадровое обеспечение процесса повышения профессионального мастерства педагогов: организационное обеспечение процесса повышения профессионального мастерства педагогов;</a:t>
                      </a:r>
                      <a:endParaRPr lang="ru-RU" sz="1200" b="1" dirty="0">
                        <a:latin typeface="Arial" pitchFamily="34" charset="0"/>
                        <a:ea typeface="Times New Roman"/>
                        <a:cs typeface="Arial" pitchFamily="34" charset="0"/>
                      </a:endParaRPr>
                    </a:p>
                    <a:p>
                      <a:pPr indent="114300" algn="just">
                        <a:lnSpc>
                          <a:spcPts val="1385"/>
                        </a:lnSpc>
                        <a:spcAft>
                          <a:spcPts val="0"/>
                        </a:spcAft>
                      </a:pPr>
                      <a:r>
                        <a:rPr lang="ru-RU" sz="1200" b="1" spc="0" dirty="0">
                          <a:solidFill>
                            <a:srgbClr val="000000"/>
                          </a:solidFill>
                          <a:latin typeface="Arial" pitchFamily="34" charset="0"/>
                          <a:ea typeface="Times New Roman"/>
                          <a:cs typeface="Arial" pitchFamily="34" charset="0"/>
                        </a:rPr>
                        <a:t>материально-техническое обеспечение процесса повышения профессионального мастерства педагогов;</a:t>
                      </a:r>
                      <a:endParaRPr lang="ru-RU" sz="1200" b="1" dirty="0">
                        <a:latin typeface="Arial" pitchFamily="34" charset="0"/>
                        <a:ea typeface="Times New Roman"/>
                        <a:cs typeface="Arial" pitchFamily="34" charset="0"/>
                      </a:endParaRPr>
                    </a:p>
                    <a:p>
                      <a:pPr indent="114300" algn="just">
                        <a:lnSpc>
                          <a:spcPts val="1385"/>
                        </a:lnSpc>
                        <a:spcAft>
                          <a:spcPts val="0"/>
                        </a:spcAft>
                      </a:pPr>
                      <a:r>
                        <a:rPr lang="ru-RU" sz="1200" b="1" spc="0" dirty="0">
                          <a:solidFill>
                            <a:srgbClr val="000000"/>
                          </a:solidFill>
                          <a:latin typeface="Arial" pitchFamily="34" charset="0"/>
                          <a:ea typeface="Times New Roman"/>
                          <a:cs typeface="Arial" pitchFamily="34" charset="0"/>
                        </a:rPr>
                        <a:t>финансово-экономическое обеспечение процесса повышения профессионального мастерства педагогов: информационное обеспечение процесса повышения профессионального мастерства педагогов;</a:t>
                      </a:r>
                      <a:endParaRPr lang="ru-RU" sz="1200" b="1" dirty="0">
                        <a:latin typeface="Arial" pitchFamily="34" charset="0"/>
                        <a:ea typeface="Times New Roman"/>
                        <a:cs typeface="Arial" pitchFamily="34" charset="0"/>
                      </a:endParaRPr>
                    </a:p>
                    <a:p>
                      <a:pPr indent="114300" algn="just">
                        <a:lnSpc>
                          <a:spcPts val="1385"/>
                        </a:lnSpc>
                        <a:spcAft>
                          <a:spcPts val="0"/>
                        </a:spcAft>
                      </a:pPr>
                      <a:r>
                        <a:rPr lang="ru-RU" sz="1200" b="1" spc="0" dirty="0">
                          <a:solidFill>
                            <a:srgbClr val="000000"/>
                          </a:solidFill>
                          <a:latin typeface="Arial" pitchFamily="34" charset="0"/>
                          <a:ea typeface="Times New Roman"/>
                          <a:cs typeface="Arial" pitchFamily="34" charset="0"/>
                        </a:rPr>
                        <a:t>научно-методическое обеспечение процесса повышения профессионального мастерства педагогов.</a:t>
                      </a:r>
                      <a:endParaRPr lang="ru-RU" sz="1200" b="1" dirty="0">
                        <a:latin typeface="Arial" pitchFamily="34" charset="0"/>
                        <a:ea typeface="Times New Roman"/>
                        <a:cs typeface="Arial" pitchFamily="34" charset="0"/>
                      </a:endParaRPr>
                    </a:p>
                  </a:txBody>
                  <a:tcPr marL="6037" marR="603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xmlns="" val="10001"/>
                  </a:ext>
                </a:extLst>
              </a:tr>
            </a:tbl>
          </a:graphicData>
        </a:graphic>
      </p:graphicFrame>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60648"/>
            <a:ext cx="9144000" cy="6309420"/>
          </a:xfrm>
          <a:prstGeom prst="rect">
            <a:avLst/>
          </a:prstGeom>
          <a:noFill/>
        </p:spPr>
        <p:txBody>
          <a:bodyPr wrap="square" rtlCol="0">
            <a:spAutoFit/>
          </a:bodyPr>
          <a:lstStyle/>
          <a:p>
            <a:pPr algn="ctr"/>
            <a:r>
              <a:rPr lang="ru-RU" sz="24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Управление реализацией Программы развития </a:t>
            </a:r>
          </a:p>
          <a:p>
            <a:pPr algn="ctr"/>
            <a:r>
              <a:rPr lang="ru-RU" sz="2400"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МКДОУ №10 г. Пласта.</a:t>
            </a:r>
          </a:p>
          <a:p>
            <a:pPr algn="ctr"/>
            <a:endParaRPr lang="ru-RU" sz="2400" dirty="0" smtClean="0">
              <a:solidFill>
                <a:srgbClr val="C0000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ü"/>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Корректировка, создание (дополнение) локальной нормативной базы.</a:t>
            </a:r>
          </a:p>
          <a:p>
            <a:pPr>
              <a:buFont typeface="Wingdings" pitchFamily="2" charset="2"/>
              <a:buChar char="ü"/>
            </a:pPr>
            <a:endPar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ü"/>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Обеспечение реализации мероприятий Программы развития МКДОУ № 10 г. Пласта.</a:t>
            </a:r>
          </a:p>
          <a:p>
            <a:pPr>
              <a:buFont typeface="Wingdings" pitchFamily="2" charset="2"/>
              <a:buChar char="ü"/>
            </a:pPr>
            <a:endPar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ü"/>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Осуществление  мониторинга реализации Программы развития МКДОУ № 10 г. Пласта.</a:t>
            </a:r>
          </a:p>
          <a:p>
            <a:pPr>
              <a:buFont typeface="Wingdings" pitchFamily="2" charset="2"/>
              <a:buChar char="ü"/>
            </a:pPr>
            <a:endPar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buFont typeface="Wingdings" pitchFamily="2" charset="2"/>
              <a:buChar char="ü"/>
            </a:pP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Выработка и контроль исполнения управленческих решений по результатам реализации  мероприятий Программы развития МКДОУ № 10 г. Пласта для формирования и распространения результативных практик ВСОКО МКДОУ № 10 г. Пласта.</a:t>
            </a:r>
          </a:p>
          <a:p>
            <a:endParaRPr lang="ru-RU" b="1" dirty="0" smtClean="0">
              <a:solidFill>
                <a:schemeClr val="tx2"/>
              </a:solidFill>
              <a:effectLst>
                <a:outerShdw blurRad="38100" dist="38100" dir="2700000" algn="tl">
                  <a:srgbClr val="000000">
                    <a:alpha val="43137"/>
                  </a:srgbClr>
                </a:outerShdw>
              </a:effectLst>
              <a:latin typeface="Arial" pitchFamily="34" charset="0"/>
              <a:cs typeface="Arial" pitchFamily="34" charset="0"/>
            </a:endParaRPr>
          </a:p>
          <a:p>
            <a:endParaRPr lang="ru-RU" b="1" dirty="0" smtClean="0">
              <a:solidFill>
                <a:schemeClr val="tx2"/>
              </a:solidFill>
              <a:effectLst>
                <a:outerShdw blurRad="38100" dist="38100" dir="2700000" algn="tl">
                  <a:srgbClr val="000000">
                    <a:alpha val="43137"/>
                  </a:srgbClr>
                </a:outerShdw>
              </a:effectLst>
              <a:latin typeface="Arial" pitchFamily="34" charset="0"/>
              <a:cs typeface="Arial" pitchFamily="34" charset="0"/>
            </a:endParaRPr>
          </a:p>
          <a:p>
            <a:endParaRPr lang="ru-RU" b="1" dirty="0" smtClean="0">
              <a:solidFill>
                <a:schemeClr val="tx2"/>
              </a:solidFill>
              <a:effectLst>
                <a:outerShdw blurRad="38100" dist="38100" dir="2700000" algn="tl">
                  <a:srgbClr val="000000">
                    <a:alpha val="43137"/>
                  </a:srgbClr>
                </a:outerShdw>
              </a:effectLst>
              <a:latin typeface="Arial" pitchFamily="34" charset="0"/>
              <a:cs typeface="Arial" pitchFamily="34" charset="0"/>
            </a:endParaRPr>
          </a:p>
          <a:p>
            <a:endParaRPr lang="ru-RU" b="1" dirty="0">
              <a:solidFill>
                <a:schemeClr val="tx2"/>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9144000" cy="7739618"/>
          </a:xfrm>
          <a:prstGeom prst="rect">
            <a:avLst/>
          </a:prstGeom>
          <a:noFill/>
        </p:spPr>
        <p:txBody>
          <a:bodyPr wrap="square" rtlCol="0">
            <a:spAutoFit/>
          </a:bodyPr>
          <a:lstStyle/>
          <a:p>
            <a:pPr algn="ct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Сроки и основные этапы реализации </a:t>
            </a:r>
            <a:b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b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Программы развития</a:t>
            </a:r>
          </a:p>
          <a:p>
            <a:pPr algn="ctr"/>
            <a:r>
              <a:rPr lang="ru-RU"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Первый этап реализации программы развития - 2019 – 2020учебный год (организационно-подготовительный). </a:t>
            </a:r>
          </a:p>
          <a:p>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Будет создана совокупность условий, обеспечивающих функционирование внутренней системы оценки качества образования (ВСОКО) в МКДОУ № 10 г. Пласта   в соответствии с современными требованиями</a:t>
            </a:r>
          </a:p>
          <a:p>
            <a:pPr algn="ctr"/>
            <a:r>
              <a:rPr lang="ru-RU"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Второй этап реализации программы развития  - 2021-2023гг. (деятельностный).</a:t>
            </a:r>
          </a:p>
          <a:p>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Будет обеспечено функционирование внутренней системы оценки качества образования (ВСОКО) в соответствие с современными требованиями и подходами ,  эффективное управление функционированием и развитие  МКДОУ № 10 г. Пласта по результатам; обеспечено функционирование организационной структуры управления внутренней системой оценки качества образования, в том числе органов государственно-общественного управления и профессиональных объединений педагогов и т.д.</a:t>
            </a:r>
          </a:p>
          <a:p>
            <a:pPr lvl="0" algn="ctr"/>
            <a:r>
              <a:rPr lang="ru-RU" b="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Третий этап реализации программы развития -2023-2024 учебный год (результативный):</a:t>
            </a:r>
          </a:p>
          <a:p>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Будет обеспечено управление качеством образования МКДОУ № 10 г. Пласта в соответствии с современными требованиями по результатам внутренней системы оценки качества образования</a:t>
            </a:r>
          </a:p>
          <a:p>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p>
          <a:p>
            <a:endParaRPr lang="ru-RU" b="1" dirty="0" smtClean="0">
              <a:solidFill>
                <a:schemeClr val="tx2"/>
              </a:solidFill>
              <a:effectLst>
                <a:outerShdw blurRad="38100" dist="38100" dir="2700000" algn="tl">
                  <a:srgbClr val="000000">
                    <a:alpha val="43137"/>
                  </a:srgbClr>
                </a:outerShdw>
              </a:effectLst>
              <a:latin typeface="Arial" pitchFamily="34" charset="0"/>
              <a:cs typeface="Arial" pitchFamily="34" charset="0"/>
            </a:endParaRPr>
          </a:p>
          <a:p>
            <a:endParaRPr lang="ru-RU" b="1" dirty="0" smtClean="0">
              <a:solidFill>
                <a:schemeClr val="tx2"/>
              </a:solidFill>
              <a:effectLst>
                <a:outerShdw blurRad="38100" dist="38100" dir="2700000" algn="tl">
                  <a:srgbClr val="000000">
                    <a:alpha val="43137"/>
                  </a:srgbClr>
                </a:outerShdw>
              </a:effectLst>
              <a:latin typeface="Arial" pitchFamily="34" charset="0"/>
              <a:cs typeface="Arial" pitchFamily="34" charset="0"/>
            </a:endParaRPr>
          </a:p>
          <a:p>
            <a:endParaRPr lang="ru-RU" b="1" dirty="0" smtClean="0">
              <a:solidFill>
                <a:schemeClr val="tx2"/>
              </a:solidFill>
              <a:effectLst>
                <a:outerShdw blurRad="38100" dist="38100" dir="2700000" algn="tl">
                  <a:srgbClr val="000000">
                    <a:alpha val="43137"/>
                  </a:srgbClr>
                </a:outerShdw>
              </a:effectLst>
              <a:latin typeface="Arial" pitchFamily="34" charset="0"/>
              <a:cs typeface="Arial" pitchFamily="34" charset="0"/>
            </a:endParaRPr>
          </a:p>
          <a:p>
            <a:endParaRPr lang="ru-RU" b="1" dirty="0">
              <a:solidFill>
                <a:schemeClr val="tx2"/>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Прямоугольник 5"/>
          <p:cNvSpPr/>
          <p:nvPr/>
        </p:nvSpPr>
        <p:spPr>
          <a:xfrm>
            <a:off x="0" y="0"/>
            <a:ext cx="9144000" cy="5447645"/>
          </a:xfrm>
          <a:prstGeom prst="rect">
            <a:avLst/>
          </a:prstGeom>
        </p:spPr>
        <p:txBody>
          <a:bodyPr wrap="square">
            <a:spAutoFit/>
          </a:bodyPr>
          <a:lstStyle/>
          <a:p>
            <a:pPr algn="ct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Нормативные основания для формирования и функционирования ВСОКО</a:t>
            </a:r>
          </a:p>
          <a:p>
            <a:r>
              <a:rPr lang="ru-RU" sz="2000" b="1" i="1" dirty="0" smtClean="0">
                <a:solidFill>
                  <a:srgbClr val="C00000"/>
                </a:solidFill>
                <a:effectLst>
                  <a:outerShdw blurRad="38100" dist="38100" dir="2700000" algn="tl">
                    <a:srgbClr val="000000">
                      <a:alpha val="43137"/>
                    </a:srgbClr>
                  </a:outerShdw>
                </a:effectLst>
                <a:latin typeface="Arial" pitchFamily="34" charset="0"/>
                <a:cs typeface="Arial" pitchFamily="34" charset="0"/>
              </a:rPr>
              <a:t>Концепция региональной системы оценки качества образования Челябинской области (утверждена Приказом Министерства образования и науки Челябинской области от 14.12.2016г. №01/3525).</a:t>
            </a:r>
          </a:p>
          <a:p>
            <a:endParaRPr lang="ru-RU" sz="2000" b="1" i="1" dirty="0" smtClean="0">
              <a:solidFill>
                <a:srgbClr val="C00000"/>
              </a:solidFill>
              <a:effectLst>
                <a:outerShdw blurRad="38100" dist="38100" dir="2700000" algn="tl">
                  <a:srgbClr val="000000">
                    <a:alpha val="43137"/>
                  </a:srgbClr>
                </a:outerShdw>
              </a:effectLst>
              <a:latin typeface="Arial" pitchFamily="34" charset="0"/>
              <a:cs typeface="Arial" pitchFamily="34" charset="0"/>
            </a:endParaRPr>
          </a:p>
          <a:p>
            <a:pPr lvl="0"/>
            <a:r>
              <a:rPr lang="ru-RU" sz="20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Региональная модель оценки качества общего образования (письмо Министерства образования и науки Челябинской области от 22 декабря 2016г. № 03 – 02/11974)</a:t>
            </a:r>
          </a:p>
          <a:p>
            <a:pPr lvl="0"/>
            <a:endParaRPr lang="ru-RU" sz="20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endParaRPr>
          </a:p>
          <a:p>
            <a:pPr lvl="0"/>
            <a:r>
              <a:rPr lang="ru-RU" sz="20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Методические рекомендации для органов местного самоуправления, осуществляющих управление в сфере образования, по совершенствованию муниципальных систем оценки качества общего образования на основе региональной модели оценки качества общего образования/ под редакцией Е. </a:t>
            </a:r>
            <a:r>
              <a:rPr lang="ru-RU" sz="2000" b="1" dirty="0" err="1"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А.Коузовой</a:t>
            </a:r>
            <a:r>
              <a:rPr lang="ru-RU" sz="20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Е.А.Тюриной – Челябинск: ГБУ ДПО РЦОКИО,2017./</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1" y="188640"/>
            <a:ext cx="9144000" cy="5324535"/>
          </a:xfrm>
          <a:prstGeom prst="rect">
            <a:avLst/>
          </a:prstGeom>
          <a:noFill/>
        </p:spPr>
        <p:txBody>
          <a:bodyPr wrap="square" rtlCol="0">
            <a:spAutoFit/>
          </a:bodyPr>
          <a:lstStyle/>
          <a:p>
            <a:pPr algn="ctr"/>
            <a:r>
              <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Перспективы развития ВСОКО</a:t>
            </a:r>
          </a:p>
          <a:p>
            <a:pPr algn="ctr"/>
            <a:endParaRPr lang="ru-RU" sz="20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r>
              <a:rPr lang="ru-RU" b="1" i="1" dirty="0" smtClean="0">
                <a:solidFill>
                  <a:srgbClr val="C00000"/>
                </a:solidFill>
                <a:latin typeface="Arial" pitchFamily="34" charset="0"/>
                <a:cs typeface="Arial" pitchFamily="34" charset="0"/>
              </a:rPr>
              <a:t>Реализация проекта «Доступная среда»  - инклюзивное образование и образование детей-инвалидов.</a:t>
            </a:r>
          </a:p>
          <a:p>
            <a:endParaRPr lang="ru-RU" b="1" i="1" dirty="0" smtClean="0">
              <a:solidFill>
                <a:srgbClr val="C00000"/>
              </a:solidFill>
              <a:latin typeface="Arial" pitchFamily="34" charset="0"/>
              <a:cs typeface="Arial" pitchFamily="34" charset="0"/>
            </a:endParaRPr>
          </a:p>
          <a:p>
            <a:r>
              <a:rPr lang="ru-RU" b="1" i="1" dirty="0" smtClean="0">
                <a:solidFill>
                  <a:srgbClr val="C00000"/>
                </a:solidFill>
                <a:latin typeface="Arial" pitchFamily="34" charset="0"/>
                <a:cs typeface="Arial" pitchFamily="34" charset="0"/>
              </a:rPr>
              <a:t>Развитие системы  дополнительного образования (бесплатного и платного).</a:t>
            </a:r>
          </a:p>
          <a:p>
            <a:endParaRPr lang="ru-RU" b="1" i="1" dirty="0" smtClean="0">
              <a:solidFill>
                <a:srgbClr val="C00000"/>
              </a:solidFill>
              <a:latin typeface="Arial" pitchFamily="34" charset="0"/>
              <a:cs typeface="Arial" pitchFamily="34" charset="0"/>
            </a:endParaRPr>
          </a:p>
          <a:p>
            <a:r>
              <a:rPr lang="ru-RU" b="1" i="1" dirty="0" smtClean="0">
                <a:solidFill>
                  <a:srgbClr val="C00000"/>
                </a:solidFill>
                <a:latin typeface="Arial" pitchFamily="34" charset="0"/>
                <a:cs typeface="Arial" pitchFamily="34" charset="0"/>
              </a:rPr>
              <a:t>Развитие сетевого взаимодействия в системе воспитания  и образования дошкольников, дополнительного образования обучающихся.</a:t>
            </a:r>
          </a:p>
          <a:p>
            <a:endParaRPr lang="ru-RU" b="1" i="1" dirty="0" smtClean="0">
              <a:solidFill>
                <a:srgbClr val="C00000"/>
              </a:solidFill>
              <a:latin typeface="Arial" pitchFamily="34" charset="0"/>
              <a:cs typeface="Arial" pitchFamily="34" charset="0"/>
            </a:endParaRPr>
          </a:p>
          <a:p>
            <a:r>
              <a:rPr lang="ru-RU" sz="2000" b="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Апробация «Инструментария проведения педагогической диагностики развития детей дошкольного возраста» ФИРО </a:t>
            </a:r>
            <a:r>
              <a:rPr lang="ru-RU" sz="2000" b="1" dirty="0" err="1" smtClean="0">
                <a:solidFill>
                  <a:srgbClr val="FF0000"/>
                </a:solidFill>
                <a:effectLst>
                  <a:outerShdw blurRad="38100" dist="38100" dir="2700000" algn="tl">
                    <a:srgbClr val="000000">
                      <a:alpha val="43137"/>
                    </a:srgbClr>
                  </a:outerShdw>
                </a:effectLst>
                <a:latin typeface="Arial" pitchFamily="34" charset="0"/>
                <a:cs typeface="Arial" pitchFamily="34" charset="0"/>
              </a:rPr>
              <a:t>РАНХиГС</a:t>
            </a:r>
            <a:r>
              <a:rPr lang="ru-RU" sz="2000" b="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a:t>
            </a:r>
          </a:p>
          <a:p>
            <a:endParaRPr lang="ru-RU" sz="2000" b="1" dirty="0" smtClean="0">
              <a:solidFill>
                <a:srgbClr val="FF0000"/>
              </a:solidFill>
              <a:effectLst>
                <a:outerShdw blurRad="38100" dist="38100" dir="2700000" algn="tl">
                  <a:srgbClr val="000000">
                    <a:alpha val="43137"/>
                  </a:srgbClr>
                </a:outerShdw>
              </a:effectLst>
              <a:latin typeface="Arial" pitchFamily="34" charset="0"/>
              <a:cs typeface="Arial" pitchFamily="34" charset="0"/>
            </a:endParaRPr>
          </a:p>
          <a:p>
            <a:r>
              <a:rPr lang="ru-RU" sz="2000" b="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Разработка и апробация инструментария для определения уровня эффективности  профессиональной деятельности педагогов и специалистов Учреждения.</a:t>
            </a:r>
          </a:p>
          <a:p>
            <a:endParaRPr lang="ru-RU"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179512" y="0"/>
            <a:ext cx="8964488" cy="5724644"/>
          </a:xfrm>
          <a:prstGeom prst="rect">
            <a:avLst/>
          </a:prstGeom>
          <a:noFill/>
        </p:spPr>
        <p:txBody>
          <a:bodyPr wrap="square" rtlCol="0">
            <a:spAutoFit/>
          </a:bodyPr>
          <a:lstStyle/>
          <a:p>
            <a:pPr algn="ctr">
              <a:spcAft>
                <a:spcPts val="0"/>
              </a:spcAft>
            </a:pPr>
            <a:r>
              <a:rPr lang="ru-RU" sz="2000" b="1" dirty="0" smtClean="0">
                <a:solidFill>
                  <a:srgbClr val="002060"/>
                </a:solidFill>
                <a:effectLst>
                  <a:outerShdw blurRad="38100" dist="38100" dir="2700000" algn="tl">
                    <a:srgbClr val="000000">
                      <a:alpha val="43137"/>
                    </a:srgbClr>
                  </a:outerShdw>
                </a:effectLst>
                <a:latin typeface="Arial" pitchFamily="34" charset="0"/>
                <a:ea typeface="Calibri"/>
                <a:cs typeface="Arial" pitchFamily="34" charset="0"/>
              </a:rPr>
              <a:t>Реализация ВСОКО </a:t>
            </a:r>
          </a:p>
          <a:p>
            <a:pPr algn="ctr">
              <a:spcAft>
                <a:spcPts val="0"/>
              </a:spcAft>
            </a:pPr>
            <a:r>
              <a:rPr lang="ru-RU" sz="2000" b="1" dirty="0" smtClean="0">
                <a:solidFill>
                  <a:srgbClr val="002060"/>
                </a:solidFill>
                <a:effectLst>
                  <a:outerShdw blurRad="38100" dist="38100" dir="2700000" algn="tl">
                    <a:srgbClr val="000000">
                      <a:alpha val="43137"/>
                    </a:srgbClr>
                  </a:outerShdw>
                </a:effectLst>
                <a:latin typeface="Arial" pitchFamily="34" charset="0"/>
                <a:ea typeface="Calibri"/>
                <a:cs typeface="Arial" pitchFamily="34" charset="0"/>
              </a:rPr>
              <a:t> всегда  предполагает последовательность </a:t>
            </a:r>
          </a:p>
          <a:p>
            <a:pPr algn="ctr">
              <a:spcAft>
                <a:spcPts val="0"/>
              </a:spcAft>
            </a:pPr>
            <a:r>
              <a:rPr lang="ru-RU" sz="2000" b="1" dirty="0" smtClean="0">
                <a:solidFill>
                  <a:srgbClr val="002060"/>
                </a:solidFill>
                <a:effectLst>
                  <a:outerShdw blurRad="38100" dist="38100" dir="2700000" algn="tl">
                    <a:srgbClr val="000000">
                      <a:alpha val="43137"/>
                    </a:srgbClr>
                  </a:outerShdw>
                </a:effectLst>
                <a:latin typeface="Arial" pitchFamily="34" charset="0"/>
                <a:ea typeface="Calibri"/>
                <a:cs typeface="Arial" pitchFamily="34" charset="0"/>
              </a:rPr>
              <a:t>следующих действий:</a:t>
            </a:r>
            <a:endParaRPr lang="ru-RU" sz="1600" b="1" dirty="0" smtClean="0">
              <a:solidFill>
                <a:schemeClr val="accent6">
                  <a:lumMod val="50000"/>
                </a:schemeClr>
              </a:solidFill>
              <a:effectLst>
                <a:outerShdw blurRad="38100" dist="38100" dir="2700000" algn="tl">
                  <a:srgbClr val="000000">
                    <a:alpha val="43137"/>
                  </a:srgbClr>
                </a:outerShdw>
              </a:effectLst>
              <a:latin typeface="Arial" pitchFamily="34" charset="0"/>
              <a:ea typeface="Calibri"/>
              <a:cs typeface="Arial" pitchFamily="34" charset="0"/>
            </a:endParaRPr>
          </a:p>
          <a:p>
            <a:pPr>
              <a:spcAft>
                <a:spcPts val="0"/>
              </a:spcAft>
              <a:buFont typeface="Wingdings" pitchFamily="2" charset="2"/>
              <a:buChar char="Ø"/>
            </a:pPr>
            <a:r>
              <a:rPr lang="ru-RU" sz="1600" b="1" dirty="0" smtClean="0">
                <a:solidFill>
                  <a:schemeClr val="accent6">
                    <a:lumMod val="50000"/>
                  </a:schemeClr>
                </a:solidFill>
                <a:effectLst>
                  <a:outerShdw blurRad="38100" dist="38100" dir="2700000" algn="tl">
                    <a:srgbClr val="000000">
                      <a:alpha val="43137"/>
                    </a:srgbClr>
                  </a:outerShdw>
                </a:effectLst>
                <a:latin typeface="Arial" pitchFamily="34" charset="0"/>
                <a:ea typeface="Calibri"/>
                <a:cs typeface="Arial" pitchFamily="34" charset="0"/>
              </a:rPr>
              <a:t>определение и обоснование объекта оценивания </a:t>
            </a:r>
          </a:p>
          <a:p>
            <a:pPr>
              <a:spcAft>
                <a:spcPts val="0"/>
              </a:spcAft>
              <a:buFont typeface="Wingdings" pitchFamily="2" charset="2"/>
              <a:buChar char="Ø"/>
            </a:pPr>
            <a:r>
              <a:rPr lang="ru-RU" sz="1600" b="1" dirty="0" smtClean="0">
                <a:solidFill>
                  <a:schemeClr val="accent6">
                    <a:lumMod val="50000"/>
                  </a:schemeClr>
                </a:solidFill>
                <a:effectLst>
                  <a:outerShdw blurRad="38100" dist="38100" dir="2700000" algn="tl">
                    <a:srgbClr val="000000">
                      <a:alpha val="43137"/>
                    </a:srgbClr>
                  </a:outerShdw>
                </a:effectLst>
                <a:latin typeface="Arial" pitchFamily="34" charset="0"/>
                <a:ea typeface="Calibri"/>
                <a:cs typeface="Arial" pitchFamily="34" charset="0"/>
              </a:rPr>
              <a:t>сбор данных </a:t>
            </a:r>
          </a:p>
          <a:p>
            <a:pPr>
              <a:spcAft>
                <a:spcPts val="0"/>
              </a:spcAft>
              <a:buFont typeface="Wingdings" pitchFamily="2" charset="2"/>
              <a:buChar char="Ø"/>
            </a:pPr>
            <a:r>
              <a:rPr lang="ru-RU" sz="1600" b="1" dirty="0" smtClean="0">
                <a:solidFill>
                  <a:schemeClr val="accent6">
                    <a:lumMod val="50000"/>
                  </a:schemeClr>
                </a:solidFill>
                <a:effectLst>
                  <a:outerShdw blurRad="38100" dist="38100" dir="2700000" algn="tl">
                    <a:srgbClr val="000000">
                      <a:alpha val="43137"/>
                    </a:srgbClr>
                  </a:outerShdw>
                </a:effectLst>
                <a:latin typeface="Arial" pitchFamily="34" charset="0"/>
                <a:ea typeface="Calibri"/>
                <a:cs typeface="Arial" pitchFamily="34" charset="0"/>
              </a:rPr>
              <a:t>структурирование баз данных, обеспечивающих хранение и оперативное использование информации </a:t>
            </a:r>
          </a:p>
          <a:p>
            <a:pPr>
              <a:spcAft>
                <a:spcPts val="0"/>
              </a:spcAft>
              <a:buFont typeface="Wingdings" pitchFamily="2" charset="2"/>
              <a:buChar char="Ø"/>
            </a:pPr>
            <a:r>
              <a:rPr lang="ru-RU" sz="1600" b="1" dirty="0" smtClean="0">
                <a:solidFill>
                  <a:schemeClr val="accent6">
                    <a:lumMod val="50000"/>
                  </a:schemeClr>
                </a:solidFill>
                <a:effectLst>
                  <a:outerShdw blurRad="38100" dist="38100" dir="2700000" algn="tl">
                    <a:srgbClr val="000000">
                      <a:alpha val="43137"/>
                    </a:srgbClr>
                  </a:outerShdw>
                </a:effectLst>
                <a:latin typeface="Arial" pitchFamily="34" charset="0"/>
                <a:ea typeface="Calibri"/>
                <a:cs typeface="Arial" pitchFamily="34" charset="0"/>
              </a:rPr>
              <a:t>обработка полученных данных </a:t>
            </a:r>
          </a:p>
          <a:p>
            <a:pPr>
              <a:spcAft>
                <a:spcPts val="0"/>
              </a:spcAft>
              <a:buFont typeface="Wingdings" pitchFamily="2" charset="2"/>
              <a:buChar char="Ø"/>
            </a:pPr>
            <a:r>
              <a:rPr lang="ru-RU" sz="1600" b="1" dirty="0" smtClean="0">
                <a:solidFill>
                  <a:schemeClr val="accent6">
                    <a:lumMod val="50000"/>
                  </a:schemeClr>
                </a:solidFill>
                <a:effectLst>
                  <a:outerShdw blurRad="38100" dist="38100" dir="2700000" algn="tl">
                    <a:srgbClr val="000000">
                      <a:alpha val="43137"/>
                    </a:srgbClr>
                  </a:outerShdw>
                </a:effectLst>
                <a:latin typeface="Arial" pitchFamily="34" charset="0"/>
                <a:ea typeface="Calibri"/>
                <a:cs typeface="Arial" pitchFamily="34" charset="0"/>
              </a:rPr>
              <a:t>анализ и интерпретация полученных данных </a:t>
            </a:r>
          </a:p>
          <a:p>
            <a:pPr>
              <a:spcAft>
                <a:spcPts val="0"/>
              </a:spcAft>
              <a:buFont typeface="Wingdings" pitchFamily="2" charset="2"/>
              <a:buChar char="Ø"/>
            </a:pPr>
            <a:r>
              <a:rPr lang="ru-RU" sz="1600" b="1" dirty="0" smtClean="0">
                <a:solidFill>
                  <a:schemeClr val="accent6">
                    <a:lumMod val="50000"/>
                  </a:schemeClr>
                </a:solidFill>
                <a:effectLst>
                  <a:outerShdw blurRad="38100" dist="38100" dir="2700000" algn="tl">
                    <a:srgbClr val="000000">
                      <a:alpha val="43137"/>
                    </a:srgbClr>
                  </a:outerShdw>
                </a:effectLst>
                <a:latin typeface="Arial" pitchFamily="34" charset="0"/>
                <a:ea typeface="Calibri"/>
                <a:cs typeface="Arial" pitchFamily="34" charset="0"/>
              </a:rPr>
              <a:t>подготовка документов по итогам анализа полученных данных </a:t>
            </a:r>
          </a:p>
          <a:p>
            <a:pPr>
              <a:spcAft>
                <a:spcPts val="0"/>
              </a:spcAft>
              <a:buFont typeface="Wingdings" pitchFamily="2" charset="2"/>
              <a:buChar char="Ø"/>
            </a:pPr>
            <a:r>
              <a:rPr lang="ru-RU" sz="1600" b="1" dirty="0" smtClean="0">
                <a:solidFill>
                  <a:schemeClr val="accent6">
                    <a:lumMod val="50000"/>
                  </a:schemeClr>
                </a:solidFill>
                <a:effectLst>
                  <a:outerShdw blurRad="38100" dist="38100" dir="2700000" algn="tl">
                    <a:srgbClr val="000000">
                      <a:alpha val="43137"/>
                    </a:srgbClr>
                  </a:outerShdw>
                </a:effectLst>
                <a:latin typeface="Arial" pitchFamily="34" charset="0"/>
                <a:ea typeface="Calibri"/>
                <a:cs typeface="Arial" pitchFamily="34" charset="0"/>
              </a:rPr>
              <a:t>распространение результатов ВСОКО среди потребителей образовательной услуги</a:t>
            </a:r>
          </a:p>
          <a:p>
            <a:pPr>
              <a:spcAft>
                <a:spcPts val="0"/>
              </a:spcAft>
              <a:buFont typeface="Wingdings" pitchFamily="2" charset="2"/>
              <a:buChar char="Ø"/>
            </a:pPr>
            <a:endParaRPr lang="ru-RU" sz="1600" b="1" dirty="0" smtClean="0">
              <a:solidFill>
                <a:schemeClr val="accent6">
                  <a:lumMod val="50000"/>
                </a:schemeClr>
              </a:solidFill>
              <a:effectLst>
                <a:outerShdw blurRad="38100" dist="38100" dir="2700000" algn="tl">
                  <a:srgbClr val="000000">
                    <a:alpha val="43137"/>
                  </a:srgbClr>
                </a:outerShdw>
              </a:effectLst>
              <a:latin typeface="Arial" pitchFamily="34" charset="0"/>
              <a:ea typeface="Calibri"/>
              <a:cs typeface="Arial" pitchFamily="34" charset="0"/>
            </a:endParaRPr>
          </a:p>
          <a:p>
            <a:pPr>
              <a:spcAft>
                <a:spcPts val="0"/>
              </a:spcAft>
            </a:pPr>
            <a:r>
              <a:rPr lang="ru-RU" sz="1600" b="1" dirty="0" smtClean="0">
                <a:solidFill>
                  <a:schemeClr val="accent6">
                    <a:lumMod val="50000"/>
                  </a:schemeClr>
                </a:solidFill>
                <a:effectLst>
                  <a:outerShdw blurRad="38100" dist="38100" dir="2700000" algn="tl">
                    <a:srgbClr val="000000">
                      <a:alpha val="43137"/>
                    </a:srgbClr>
                  </a:outerShdw>
                </a:effectLst>
                <a:latin typeface="Arial" pitchFamily="34" charset="0"/>
                <a:ea typeface="Calibri"/>
                <a:cs typeface="Arial" pitchFamily="34" charset="0"/>
              </a:rPr>
              <a:t>ВСОКО функционирующая – это надежность, удобство использования, доступность для различных уровней управления, </a:t>
            </a:r>
            <a:r>
              <a:rPr lang="ru-RU" sz="1600" b="1" dirty="0" err="1" smtClean="0">
                <a:solidFill>
                  <a:schemeClr val="accent6">
                    <a:lumMod val="50000"/>
                  </a:schemeClr>
                </a:solidFill>
                <a:effectLst>
                  <a:outerShdw blurRad="38100" dist="38100" dir="2700000" algn="tl">
                    <a:srgbClr val="000000">
                      <a:alpha val="43137"/>
                    </a:srgbClr>
                  </a:outerShdw>
                </a:effectLst>
                <a:latin typeface="Arial" pitchFamily="34" charset="0"/>
                <a:ea typeface="Calibri"/>
                <a:cs typeface="Arial" pitchFamily="34" charset="0"/>
              </a:rPr>
              <a:t>стандартизированность</a:t>
            </a:r>
            <a:r>
              <a:rPr lang="ru-RU" sz="1600" b="1" dirty="0" smtClean="0">
                <a:solidFill>
                  <a:schemeClr val="accent6">
                    <a:lumMod val="50000"/>
                  </a:schemeClr>
                </a:solidFill>
                <a:effectLst>
                  <a:outerShdw blurRad="38100" dist="38100" dir="2700000" algn="tl">
                    <a:srgbClr val="000000">
                      <a:alpha val="43137"/>
                    </a:srgbClr>
                  </a:outerShdw>
                </a:effectLst>
                <a:latin typeface="Arial" pitchFamily="34" charset="0"/>
                <a:ea typeface="Calibri"/>
                <a:cs typeface="Arial" pitchFamily="34" charset="0"/>
              </a:rPr>
              <a:t> и </a:t>
            </a:r>
            <a:r>
              <a:rPr lang="ru-RU" sz="1600" b="1" dirty="0" err="1" smtClean="0">
                <a:solidFill>
                  <a:schemeClr val="accent6">
                    <a:lumMod val="50000"/>
                  </a:schemeClr>
                </a:solidFill>
                <a:effectLst>
                  <a:outerShdw blurRad="38100" dist="38100" dir="2700000" algn="tl">
                    <a:srgbClr val="000000">
                      <a:alpha val="43137"/>
                    </a:srgbClr>
                  </a:outerShdw>
                </a:effectLst>
                <a:latin typeface="Arial" pitchFamily="34" charset="0"/>
                <a:ea typeface="Calibri"/>
                <a:cs typeface="Arial" pitchFamily="34" charset="0"/>
              </a:rPr>
              <a:t>апробированность</a:t>
            </a:r>
            <a:endParaRPr lang="ru-RU" sz="1600" b="1" dirty="0" smtClean="0">
              <a:solidFill>
                <a:schemeClr val="accent6">
                  <a:lumMod val="50000"/>
                </a:schemeClr>
              </a:solidFill>
              <a:effectLst>
                <a:outerShdw blurRad="38100" dist="38100" dir="2700000" algn="tl">
                  <a:srgbClr val="000000">
                    <a:alpha val="43137"/>
                  </a:srgbClr>
                </a:outerShdw>
              </a:effectLst>
              <a:latin typeface="Arial" pitchFamily="34" charset="0"/>
              <a:ea typeface="Calibri"/>
              <a:cs typeface="Arial" pitchFamily="34" charset="0"/>
            </a:endParaRPr>
          </a:p>
          <a:p>
            <a:pPr>
              <a:spcAft>
                <a:spcPts val="0"/>
              </a:spcAft>
            </a:pPr>
            <a:endParaRPr lang="ru-RU" sz="1600" b="1" dirty="0" smtClean="0">
              <a:solidFill>
                <a:schemeClr val="accent6">
                  <a:lumMod val="50000"/>
                </a:schemeClr>
              </a:solidFill>
              <a:effectLst>
                <a:outerShdw blurRad="38100" dist="38100" dir="2700000" algn="tl">
                  <a:srgbClr val="000000">
                    <a:alpha val="43137"/>
                  </a:srgbClr>
                </a:outerShdw>
              </a:effectLst>
              <a:latin typeface="Arial" pitchFamily="34" charset="0"/>
              <a:ea typeface="Calibri"/>
              <a:cs typeface="Arial" pitchFamily="34" charset="0"/>
            </a:endParaRPr>
          </a:p>
          <a:p>
            <a:r>
              <a:rPr lang="ru-RU" sz="1600" b="1" dirty="0" smtClean="0">
                <a:solidFill>
                  <a:schemeClr val="accent6">
                    <a:lumMod val="50000"/>
                  </a:schemeClr>
                </a:solidFill>
                <a:effectLst>
                  <a:outerShdw blurRad="38100" dist="38100" dir="2700000" algn="tl">
                    <a:srgbClr val="000000">
                      <a:alpha val="43137"/>
                    </a:srgbClr>
                  </a:outerShdw>
                </a:effectLst>
                <a:latin typeface="Arial" pitchFamily="34" charset="0"/>
                <a:ea typeface="Calibri"/>
                <a:cs typeface="Arial" pitchFamily="34" charset="0"/>
              </a:rPr>
              <a:t>По итогам анализа полученных данных ВСОКО готовятся соответствующие документы (отчеты, справки, доклады) которые доводятся до сведения педагогического коллектива Учреждения, Учредителя, Управляющего Совета, родителей. Результаты ВСОКО являются основанием для принятия УПРАВЛЕНЧЕСКИХ решений на уровне Учреждения для достижения КАЧЕСТВА  ОБРАЗОВАНИЯ.</a:t>
            </a:r>
            <a:endParaRPr lang="ru-RU" sz="16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endParaRPr>
          </a:p>
          <a:p>
            <a:endParaRPr lang="ru-RU"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5" name="Прямоугольник 4"/>
          <p:cNvSpPr/>
          <p:nvPr/>
        </p:nvSpPr>
        <p:spPr>
          <a:xfrm>
            <a:off x="0" y="1"/>
            <a:ext cx="9144000" cy="830997"/>
          </a:xfrm>
          <a:prstGeom prst="rect">
            <a:avLst/>
          </a:prstGeom>
        </p:spPr>
        <p:txBody>
          <a:bodyPr wrap="square">
            <a:spAutoFit/>
          </a:bodyPr>
          <a:lstStyle/>
          <a:p>
            <a:pPr algn="ct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p>
          <a:p>
            <a:pPr algn="ct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г. Пласт</a:t>
            </a:r>
          </a:p>
        </p:txBody>
      </p:sp>
      <p:sp>
        <p:nvSpPr>
          <p:cNvPr id="6" name="Прямоугольник 5"/>
          <p:cNvSpPr/>
          <p:nvPr/>
        </p:nvSpPr>
        <p:spPr>
          <a:xfrm>
            <a:off x="0" y="2274838"/>
            <a:ext cx="9144000" cy="3939540"/>
          </a:xfrm>
          <a:prstGeom prst="rect">
            <a:avLst/>
          </a:prstGeom>
        </p:spPr>
        <p:txBody>
          <a:bodyPr wrap="square">
            <a:spAutoFit/>
          </a:bodyPr>
          <a:lstStyle/>
          <a:p>
            <a:pPr algn="ctr"/>
            <a:r>
              <a:rPr lang="ru-RU" sz="2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Внутренняя система оценки качества образования</a:t>
            </a:r>
          </a:p>
          <a:p>
            <a:pPr algn="ctr"/>
            <a:r>
              <a:rPr lang="ru-RU" sz="2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муниципального казенного дошкольного образовательного учреждения</a:t>
            </a:r>
          </a:p>
          <a:p>
            <a:pPr algn="ctr"/>
            <a:r>
              <a:rPr lang="ru-RU" sz="2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«Детский сад  № 10»</a:t>
            </a:r>
          </a:p>
          <a:p>
            <a:pPr algn="ctr"/>
            <a:r>
              <a:rPr lang="ru-RU" sz="2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г. Пласта</a:t>
            </a:r>
          </a:p>
          <a:p>
            <a:pPr algn="ctr"/>
            <a:endParaRPr lang="ru-RU" sz="28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r"/>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З. М. Ильясова</a:t>
            </a:r>
          </a:p>
          <a:p>
            <a:pPr algn="r"/>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старший воспитатель</a:t>
            </a:r>
          </a:p>
          <a:p>
            <a:pPr algn="r"/>
            <a:r>
              <a:rPr lang="ru-RU"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 </a:t>
            </a:r>
          </a:p>
        </p:txBody>
      </p:sp>
      <p:pic>
        <p:nvPicPr>
          <p:cNvPr id="2" name="Рисунок 1"/>
          <p:cNvPicPr>
            <a:picLocks noChangeAspect="1"/>
          </p:cNvPicPr>
          <p:nvPr/>
        </p:nvPicPr>
        <p:blipFill rotWithShape="1">
          <a:blip r:embed="rId3">
            <a:extLst>
              <a:ext uri="{28A0092B-C50C-407E-A947-70E740481C1C}">
                <a14:useLocalDpi xmlns:a14="http://schemas.microsoft.com/office/drawing/2010/main" xmlns="" val="0"/>
              </a:ext>
            </a:extLst>
          </a:blip>
          <a:srcRect l="22256" t="9450" r="26419" b="9450"/>
          <a:stretch/>
        </p:blipFill>
        <p:spPr>
          <a:xfrm>
            <a:off x="179512" y="0"/>
            <a:ext cx="1776974" cy="2060848"/>
          </a:xfrm>
          <a:prstGeom prst="rect">
            <a:avLst/>
          </a:prstGeom>
        </p:spPr>
      </p:pic>
    </p:spTree>
    <p:extLst>
      <p:ext uri="{BB962C8B-B14F-4D97-AF65-F5344CB8AC3E}">
        <p14:creationId xmlns:p14="http://schemas.microsoft.com/office/powerpoint/2010/main" xmlns="" val="3969432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6" name="Прямоугольник 5"/>
          <p:cNvSpPr/>
          <p:nvPr/>
        </p:nvSpPr>
        <p:spPr>
          <a:xfrm>
            <a:off x="0" y="0"/>
            <a:ext cx="9144000" cy="5539978"/>
          </a:xfrm>
          <a:prstGeom prst="rect">
            <a:avLst/>
          </a:prstGeom>
        </p:spPr>
        <p:txBody>
          <a:bodyPr wrap="square">
            <a:spAutoFit/>
          </a:bodyPr>
          <a:lstStyle/>
          <a:p>
            <a:pPr algn="ct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Нормативные основания для формирования и функционирования ВСОКО</a:t>
            </a:r>
          </a:p>
          <a:p>
            <a:r>
              <a:rPr lang="ru-RU"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Актуальные вопросы совершенствования внутренних систем оценки качества образования на основе региональной модели оценки качества образования/ Методические рекомендации для руководителей образовательных организаций Челябинской области.Челябинск.РЦОКИО.2017г. </a:t>
            </a:r>
            <a:r>
              <a:rPr lang="ru-RU" b="1" dirty="0" err="1"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А.А.Барабас</a:t>
            </a:r>
            <a:r>
              <a:rPr lang="ru-RU"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Баранова Ю.Ю., </a:t>
            </a:r>
            <a:r>
              <a:rPr lang="ru-RU" b="1" dirty="0" err="1"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Латыпова</a:t>
            </a:r>
            <a:r>
              <a:rPr lang="ru-RU"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И.В., </a:t>
            </a:r>
            <a:r>
              <a:rPr lang="ru-RU" b="1" dirty="0" err="1"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Е.А.Солодкова</a:t>
            </a:r>
            <a:r>
              <a:rPr lang="ru-RU"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и другие/</a:t>
            </a:r>
          </a:p>
          <a:p>
            <a:endParaRPr lang="ru-RU"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endParaRPr>
          </a:p>
          <a:p>
            <a:r>
              <a:rPr lang="ru-RU" b="1" dirty="0" err="1"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Солодкова</a:t>
            </a:r>
            <a:r>
              <a:rPr lang="ru-RU"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 //Проблемы и перспективы развития систем оценки качества образования. Аспекты результативности региональной политики в сфере оценки качества образования. III межрегиональная научно-практическая конференция (27 ноября 2018 года, г, Челябинск): сборник материалов конференции / под ред. А.А. </a:t>
            </a:r>
            <a:r>
              <a:rPr lang="ru-RU" b="1" dirty="0" err="1"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Барабаса</a:t>
            </a:r>
            <a:r>
              <a:rPr lang="ru-RU"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 - Челябинск: РЦОКИО, 2018. - С.97-105.</a:t>
            </a:r>
          </a:p>
          <a:p>
            <a:endParaRPr lang="ru-RU"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endParaRPr>
          </a:p>
          <a:p>
            <a:r>
              <a:rPr lang="ru-RU"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Методические рекомендации «О внутренней системе оценки качества образования в общеобразовательных организациях Челябинской области» //</a:t>
            </a:r>
            <a:r>
              <a:rPr lang="ru-RU" b="1" dirty="0" err="1"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Айткулова</a:t>
            </a:r>
            <a:r>
              <a:rPr lang="ru-RU"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a:t>
            </a:r>
            <a:r>
              <a:rPr lang="ru-RU" b="1" dirty="0" err="1"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Л.В.,Данельченко</a:t>
            </a:r>
            <a:r>
              <a:rPr lang="ru-RU"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Т.А. и др.Приказ Министерства образования и науки Челябинской области от 27.06.2016г. №03/5697//</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214282" y="142853"/>
            <a:ext cx="8786874" cy="6924973"/>
          </a:xfrm>
          <a:prstGeom prst="rect">
            <a:avLst/>
          </a:prstGeom>
        </p:spPr>
        <p:txBody>
          <a:bodyPr wrap="square">
            <a:spAutoFit/>
          </a:bodyPr>
          <a:lstStyle/>
          <a:p>
            <a:pPr lvl="0" algn="ct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Научно-методические  материалы ГБУ ДПО РЦОКИО</a:t>
            </a:r>
          </a:p>
          <a:p>
            <a:pPr lvl="0"/>
            <a:r>
              <a:rPr lang="ru-RU" sz="1600" b="1" dirty="0" smtClean="0">
                <a:solidFill>
                  <a:srgbClr val="002060"/>
                </a:solidFill>
                <a:latin typeface="Arial" pitchFamily="34" charset="0"/>
                <a:cs typeface="Arial" pitchFamily="34" charset="0"/>
              </a:rPr>
              <a:t>	</a:t>
            </a:r>
            <a:r>
              <a:rPr lang="ru-RU" sz="2000" b="1" dirty="0" smtClean="0">
                <a:solidFill>
                  <a:schemeClr val="accent6">
                    <a:lumMod val="50000"/>
                  </a:schemeClr>
                </a:solidFill>
                <a:latin typeface="Arial" pitchFamily="34" charset="0"/>
                <a:cs typeface="Arial" pitchFamily="34" charset="0"/>
              </a:rPr>
              <a:t>Баранова Ю.Ю. Программа развития «Регионального центра оценки качества и информатизации образования» как механизм управления комплексным сопровождением развития региональной системы оценки качества образования / Ю.Ю. Баранова //Научно-методическое обеспечение оценки качества образования. - 2018. - № 1 (4). - С.7-13. </a:t>
            </a:r>
          </a:p>
          <a:p>
            <a:pPr lvl="0"/>
            <a:r>
              <a:rPr lang="ru-RU" sz="2000" b="1" dirty="0" smtClean="0">
                <a:solidFill>
                  <a:schemeClr val="accent6">
                    <a:lumMod val="50000"/>
                  </a:schemeClr>
                </a:solidFill>
                <a:latin typeface="Arial" pitchFamily="34" charset="0"/>
                <a:cs typeface="Arial" pitchFamily="34" charset="0"/>
              </a:rPr>
              <a:t>	</a:t>
            </a:r>
            <a:r>
              <a:rPr lang="ru-RU" sz="2000" b="1" dirty="0" err="1" smtClean="0">
                <a:solidFill>
                  <a:schemeClr val="accent6">
                    <a:lumMod val="75000"/>
                  </a:schemeClr>
                </a:solidFill>
                <a:latin typeface="Arial" pitchFamily="34" charset="0"/>
                <a:cs typeface="Arial" pitchFamily="34" charset="0"/>
              </a:rPr>
              <a:t>Солодкова</a:t>
            </a:r>
            <a:r>
              <a:rPr lang="ru-RU" sz="2000" b="1" dirty="0" smtClean="0">
                <a:solidFill>
                  <a:schemeClr val="accent6">
                    <a:lumMod val="75000"/>
                  </a:schemeClr>
                </a:solidFill>
                <a:latin typeface="Arial" pitchFamily="34" charset="0"/>
                <a:cs typeface="Arial" pitchFamily="34" charset="0"/>
              </a:rPr>
              <a:t> Е.А. Нормативно-правовые аспекты содержания и организации внутренней системы оценки качества дошкольного образования / Е.А. </a:t>
            </a:r>
            <a:r>
              <a:rPr lang="ru-RU" sz="2000" b="1" dirty="0" err="1" smtClean="0">
                <a:solidFill>
                  <a:schemeClr val="accent6">
                    <a:lumMod val="75000"/>
                  </a:schemeClr>
                </a:solidFill>
                <a:latin typeface="Arial" pitchFamily="34" charset="0"/>
                <a:cs typeface="Arial" pitchFamily="34" charset="0"/>
              </a:rPr>
              <a:t>Солодкова</a:t>
            </a:r>
            <a:r>
              <a:rPr lang="ru-RU" sz="2000" b="1" dirty="0" smtClean="0">
                <a:solidFill>
                  <a:schemeClr val="accent6">
                    <a:lumMod val="75000"/>
                  </a:schemeClr>
                </a:solidFill>
                <a:latin typeface="Arial" pitchFamily="34" charset="0"/>
                <a:cs typeface="Arial" pitchFamily="34" charset="0"/>
              </a:rPr>
              <a:t> /У Научно ­ методическое обеспечение оценки качества образования. -2016.-№ 1(1). - </a:t>
            </a:r>
            <a:r>
              <a:rPr lang="en-US" sz="2000" b="1" dirty="0" smtClean="0">
                <a:solidFill>
                  <a:schemeClr val="accent6">
                    <a:lumMod val="75000"/>
                  </a:schemeClr>
                </a:solidFill>
                <a:latin typeface="Arial" pitchFamily="34" charset="0"/>
                <a:cs typeface="Arial" pitchFamily="34" charset="0"/>
              </a:rPr>
              <a:t>С. </a:t>
            </a:r>
            <a:r>
              <a:rPr lang="ru-RU" sz="2000" b="1" dirty="0" smtClean="0">
                <a:solidFill>
                  <a:schemeClr val="accent6">
                    <a:lumMod val="75000"/>
                  </a:schemeClr>
                </a:solidFill>
                <a:latin typeface="Arial" pitchFamily="34" charset="0"/>
                <a:cs typeface="Arial" pitchFamily="34" charset="0"/>
              </a:rPr>
              <a:t>20-24.</a:t>
            </a:r>
            <a:endParaRPr lang="ru-RU" sz="2000" b="1" dirty="0" smtClean="0">
              <a:solidFill>
                <a:schemeClr val="accent6">
                  <a:lumMod val="50000"/>
                </a:schemeClr>
              </a:solidFill>
              <a:latin typeface="Arial" pitchFamily="34" charset="0"/>
              <a:cs typeface="Arial" pitchFamily="34" charset="0"/>
            </a:endParaRPr>
          </a:p>
          <a:p>
            <a:pPr lvl="0"/>
            <a:r>
              <a:rPr lang="ru-RU" sz="2000" b="1" dirty="0" smtClean="0">
                <a:solidFill>
                  <a:schemeClr val="accent6">
                    <a:lumMod val="50000"/>
                  </a:schemeClr>
                </a:solidFill>
                <a:latin typeface="Arial" pitchFamily="34" charset="0"/>
                <a:cs typeface="Arial" pitchFamily="34" charset="0"/>
              </a:rPr>
              <a:t>	</a:t>
            </a:r>
            <a:r>
              <a:rPr lang="ru-RU" sz="2000" b="1" dirty="0" err="1" smtClean="0">
                <a:solidFill>
                  <a:schemeClr val="accent6">
                    <a:lumMod val="50000"/>
                  </a:schemeClr>
                </a:solidFill>
                <a:latin typeface="Arial" pitchFamily="34" charset="0"/>
                <a:cs typeface="Arial" pitchFamily="34" charset="0"/>
              </a:rPr>
              <a:t>Солодкова</a:t>
            </a:r>
            <a:r>
              <a:rPr lang="ru-RU" sz="2000" b="1" dirty="0" smtClean="0">
                <a:solidFill>
                  <a:schemeClr val="accent6">
                    <a:lumMod val="50000"/>
                  </a:schemeClr>
                </a:solidFill>
                <a:latin typeface="Arial" pitchFamily="34" charset="0"/>
                <a:cs typeface="Arial" pitchFamily="34" charset="0"/>
              </a:rPr>
              <a:t> Е.А. Подходы к проектированию программы развития образовательной организации по результатам внутренней системы оценки качества образования / Е.А. </a:t>
            </a:r>
            <a:r>
              <a:rPr lang="ru-RU" sz="2000" b="1" dirty="0" err="1" smtClean="0">
                <a:solidFill>
                  <a:schemeClr val="accent6">
                    <a:lumMod val="50000"/>
                  </a:schemeClr>
                </a:solidFill>
                <a:latin typeface="Arial" pitchFamily="34" charset="0"/>
                <a:cs typeface="Arial" pitchFamily="34" charset="0"/>
              </a:rPr>
              <a:t>Солодкова</a:t>
            </a:r>
            <a:r>
              <a:rPr lang="ru-RU" sz="2000" b="1" dirty="0" smtClean="0">
                <a:solidFill>
                  <a:schemeClr val="accent6">
                    <a:lumMod val="50000"/>
                  </a:schemeClr>
                </a:solidFill>
                <a:latin typeface="Arial" pitchFamily="34" charset="0"/>
                <a:cs typeface="Arial" pitchFamily="34" charset="0"/>
              </a:rPr>
              <a:t>, Д.С. Ильина, </a:t>
            </a:r>
            <a:r>
              <a:rPr lang="en-US" sz="2000" b="1" dirty="0" smtClean="0">
                <a:solidFill>
                  <a:schemeClr val="accent6">
                    <a:lumMod val="50000"/>
                  </a:schemeClr>
                </a:solidFill>
                <a:latin typeface="Arial" pitchFamily="34" charset="0"/>
                <a:cs typeface="Arial" pitchFamily="34" charset="0"/>
              </a:rPr>
              <a:t>А.А. </a:t>
            </a:r>
            <a:r>
              <a:rPr lang="ru-RU" sz="2000" b="1" dirty="0" err="1" smtClean="0">
                <a:solidFill>
                  <a:schemeClr val="accent6">
                    <a:lumMod val="50000"/>
                  </a:schemeClr>
                </a:solidFill>
                <a:latin typeface="Arial" pitchFamily="34" charset="0"/>
                <a:cs typeface="Arial" pitchFamily="34" charset="0"/>
              </a:rPr>
              <a:t>Авдашкин</a:t>
            </a:r>
            <a:r>
              <a:rPr lang="ru-RU" sz="2000" b="1" dirty="0" smtClean="0">
                <a:solidFill>
                  <a:schemeClr val="accent6">
                    <a:lumMod val="50000"/>
                  </a:schemeClr>
                </a:solidFill>
                <a:latin typeface="Arial" pitchFamily="34" charset="0"/>
                <a:cs typeface="Arial" pitchFamily="34" charset="0"/>
              </a:rPr>
              <a:t>, О.Н. Куприянова, И.Н. Воронина, Г.В. Измайлова // Научно-методическое обеспечение оценки качества образования. - 2018- №2 (5).-С, 34-44.</a:t>
            </a:r>
          </a:p>
          <a:p>
            <a:pPr lvl="0"/>
            <a:r>
              <a:rPr lang="ru-RU" sz="2000" b="1" dirty="0" smtClean="0">
                <a:solidFill>
                  <a:schemeClr val="accent6">
                    <a:lumMod val="50000"/>
                  </a:schemeClr>
                </a:solidFill>
                <a:latin typeface="Arial" pitchFamily="34" charset="0"/>
                <a:cs typeface="Arial" pitchFamily="34" charset="0"/>
              </a:rPr>
              <a:t>	</a:t>
            </a:r>
            <a:r>
              <a:rPr lang="ru-RU" sz="2000" b="1" dirty="0" err="1" smtClean="0">
                <a:solidFill>
                  <a:schemeClr val="accent6">
                    <a:lumMod val="75000"/>
                  </a:schemeClr>
                </a:solidFill>
                <a:latin typeface="Arial" pitchFamily="34" charset="0"/>
                <a:cs typeface="Arial" pitchFamily="34" charset="0"/>
              </a:rPr>
              <a:t>Солодкова</a:t>
            </a:r>
            <a:r>
              <a:rPr lang="ru-RU" sz="2000" b="1" dirty="0" smtClean="0">
                <a:solidFill>
                  <a:schemeClr val="accent6">
                    <a:lumMod val="75000"/>
                  </a:schemeClr>
                </a:solidFill>
                <a:latin typeface="Arial" pitchFamily="34" charset="0"/>
                <a:cs typeface="Arial" pitchFamily="34" charset="0"/>
              </a:rPr>
              <a:t> Е.А. Разработка и реализация программы развития по результатам внутренней системы оценки качества образования: региональный поход / Е.А.</a:t>
            </a:r>
          </a:p>
          <a:p>
            <a:pPr lvl="0"/>
            <a:endParaRPr lang="ru-RU" sz="2000" b="1" dirty="0" smtClean="0">
              <a:solidFill>
                <a:schemeClr val="accent6">
                  <a:lumMod val="75000"/>
                </a:schemeClr>
              </a:solidFill>
              <a:latin typeface="Arial" pitchFamily="34" charset="0"/>
              <a:cs typeface="Arial" pitchFamily="34" charset="0"/>
            </a:endParaRPr>
          </a:p>
          <a:p>
            <a:pPr lvl="0"/>
            <a:r>
              <a:rPr lang="ru-RU" sz="2000" b="1" dirty="0" smtClean="0">
                <a:solidFill>
                  <a:schemeClr val="accent6">
                    <a:lumMod val="50000"/>
                  </a:schemeClr>
                </a:solidFill>
                <a:latin typeface="Arial" pitchFamily="34" charset="0"/>
                <a:cs typeface="Arial" pitchFamily="34" charset="0"/>
              </a:rPr>
              <a:t> 	</a:t>
            </a:r>
            <a:endParaRPr lang="ru-RU" sz="2000" b="1" dirty="0">
              <a:solidFill>
                <a:schemeClr val="accent6">
                  <a:lumMod val="50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Любимый\Desktop\free-business-team-backgrounds-for-powerpoint-business-and-finance-with-white-business-powerpoint-backgrounds.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Прямоугольник 2"/>
          <p:cNvSpPr/>
          <p:nvPr/>
        </p:nvSpPr>
        <p:spPr>
          <a:xfrm>
            <a:off x="0" y="260648"/>
            <a:ext cx="9144000" cy="5386090"/>
          </a:xfrm>
          <a:prstGeom prst="rect">
            <a:avLst/>
          </a:prstGeom>
        </p:spPr>
        <p:txBody>
          <a:bodyPr wrap="square">
            <a:spAutoFit/>
          </a:bodyPr>
          <a:lstStyle/>
          <a:p>
            <a:pPr algn="ctr"/>
            <a:r>
              <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rPr>
              <a:t>Нормативные основания для формирования и функционирования ВСОКО </a:t>
            </a: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smtClean="0">
              <a:solidFill>
                <a:srgbClr val="002060"/>
              </a:solidFill>
              <a:effectLst>
                <a:outerShdw blurRad="38100" dist="38100" dir="2700000" algn="tl">
                  <a:srgbClr val="000000">
                    <a:alpha val="43137"/>
                  </a:srgbClr>
                </a:outerShdw>
              </a:effectLst>
              <a:latin typeface="Arial" pitchFamily="34" charset="0"/>
              <a:cs typeface="Arial" pitchFamily="34" charset="0"/>
            </a:endParaRPr>
          </a:p>
          <a:p>
            <a:pPr algn="ctr"/>
            <a:endParaRPr lang="ru-RU" sz="24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a:p>
            <a:pPr algn="ctr"/>
            <a:r>
              <a:rPr lang="ru-RU" sz="28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Модель муниципальной системы оценки качества образования </a:t>
            </a:r>
            <a:r>
              <a:rPr lang="ru-RU" sz="2800" b="1" dirty="0" err="1"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Пластовского</a:t>
            </a:r>
            <a:r>
              <a:rPr lang="ru-RU" sz="28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 </a:t>
            </a:r>
            <a:r>
              <a:rPr lang="ru-RU" sz="28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муниципального района</a:t>
            </a:r>
          </a:p>
          <a:p>
            <a:pPr algn="ctr"/>
            <a:r>
              <a:rPr lang="ru-RU" sz="28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//Приказ Управления </a:t>
            </a:r>
            <a:r>
              <a:rPr lang="ru-RU" sz="28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Образованием </a:t>
            </a:r>
            <a:r>
              <a:rPr lang="ru-RU" sz="2800" b="1" dirty="0" err="1"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Пластовского</a:t>
            </a:r>
            <a:endParaRPr lang="ru-RU" sz="28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a:p>
            <a:pPr algn="ctr"/>
            <a:r>
              <a:rPr lang="ru-RU" sz="2800" b="1" dirty="0" smtClean="0">
                <a:solidFill>
                  <a:schemeClr val="accent6">
                    <a:lumMod val="50000"/>
                  </a:schemeClr>
                </a:solidFill>
                <a:effectLst>
                  <a:outerShdw blurRad="38100" dist="38100" dir="2700000" algn="tl">
                    <a:srgbClr val="000000">
                      <a:alpha val="43137"/>
                    </a:srgbClr>
                  </a:outerShdw>
                </a:effectLst>
                <a:latin typeface="Arial" pitchFamily="34" charset="0"/>
                <a:cs typeface="Arial" pitchFamily="34" charset="0"/>
              </a:rPr>
              <a:t>« Об утверждении модели муниципальной системы оценки качества образования»</a:t>
            </a:r>
            <a:r>
              <a:rPr lang="ru-RU" sz="28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rPr>
              <a:t>//</a:t>
            </a:r>
          </a:p>
          <a:p>
            <a:pPr algn="ctr"/>
            <a:endParaRPr lang="ru-RU" sz="28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a:p>
            <a:endParaRPr lang="ru-RU" sz="2800" b="1" dirty="0" smtClean="0">
              <a:solidFill>
                <a:schemeClr val="accent6">
                  <a:lumMod val="75000"/>
                </a:schemeClr>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513</TotalTime>
  <Words>5180</Words>
  <Application>Microsoft Office PowerPoint</Application>
  <PresentationFormat>Экран (4:3)</PresentationFormat>
  <Paragraphs>849</Paragraphs>
  <Slides>62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62</vt:i4>
      </vt:variant>
    </vt:vector>
  </HeadingPairs>
  <TitlesOfParts>
    <vt:vector size="63"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lpstr>Слайд 46</vt:lpstr>
      <vt:lpstr>Слайд 47</vt:lpstr>
      <vt:lpstr>Слайд 48</vt:lpstr>
      <vt:lpstr>Слайд 49</vt:lpstr>
      <vt:lpstr>Слайд 50</vt:lpstr>
      <vt:lpstr>Слайд 51</vt:lpstr>
      <vt:lpstr>Слайд 52</vt:lpstr>
      <vt:lpstr>Слайд 53</vt:lpstr>
      <vt:lpstr>Слайд 54</vt:lpstr>
      <vt:lpstr>Слайд 55</vt:lpstr>
      <vt:lpstr>Слайд 56</vt:lpstr>
      <vt:lpstr>Слайд 57</vt:lpstr>
      <vt:lpstr>Слайд 58</vt:lpstr>
      <vt:lpstr>Слайд 59</vt:lpstr>
      <vt:lpstr>Слайд 60</vt:lpstr>
      <vt:lpstr>Слайд 61</vt:lpstr>
      <vt:lpstr>Слайд 62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Любимый</dc:creator>
  <cp:lastModifiedBy>Пользователь</cp:lastModifiedBy>
  <cp:revision>96</cp:revision>
  <dcterms:created xsi:type="dcterms:W3CDTF">2018-12-11T17:17:21Z</dcterms:created>
  <dcterms:modified xsi:type="dcterms:W3CDTF">2022-10-06T05:29:06Z</dcterms:modified>
</cp:coreProperties>
</file>