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6" r:id="rId29"/>
    <p:sldId id="287" r:id="rId30"/>
    <p:sldId id="288" r:id="rId31"/>
    <p:sldId id="290" r:id="rId32"/>
    <p:sldId id="291" r:id="rId33"/>
    <p:sldId id="292" r:id="rId3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FDAC9558-8065-4800-980D-2A3E137C6D5D}">
  <a:tblStyle styleId="{FDAC9558-8065-4800-980D-2A3E137C6D5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47" d="100"/>
          <a:sy n="147" d="100"/>
        </p:scale>
        <p:origin x="-59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84612b40db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84612b40db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84612b40db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84612b40db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6d353826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76d353826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8019659c4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8019659c4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8019659c4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8019659c4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8019659c4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8019659c4b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8019659c4b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8019659c4b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8019659c4b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8019659c4b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8019659c4b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8019659c4b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76d353826a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76d353826a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84612b40d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84612b40d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76d353826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76d353826a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8019659c4b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8019659c4b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8019659c4b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8019659c4b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8019659c4b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8019659c4b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8019659c4b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8019659c4b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84612b40db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84612b40db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2062873fd2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2062873fd2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76fdfcd62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76fdfcd627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84612b40db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84612b40db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84612b40db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84612b40db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84612b40d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84612b40db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84612b40db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84612b40db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84612b40db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84612b40db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84612b40db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84612b40db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84612b40db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84612b40db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84612b40db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84612b40db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84612b40db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84612b40db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84612b40db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84612b40db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84612b40db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84612b40db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4612b40db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4612b40db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84612b40db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84612b40db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https://www.vascak.cz/data/android/physicsatschool/template.php?s=mf_vyska_tlak&amp;l=e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36625" y="0"/>
            <a:ext cx="92806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915625" y="844025"/>
            <a:ext cx="7728900" cy="1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b="1" i="1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Давление газов. </a:t>
            </a:r>
            <a:endParaRPr sz="3600" b="1" i="1">
              <a:solidFill>
                <a:srgbClr val="99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b="1" i="1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Закон Паскаля.</a:t>
            </a:r>
            <a:endParaRPr sz="3600" b="1" i="1">
              <a:solidFill>
                <a:srgbClr val="99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i="1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                                   </a:t>
            </a:r>
            <a:endParaRPr sz="2400" b="1" i="1">
              <a:solidFill>
                <a:srgbClr val="99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5020375" y="2735900"/>
            <a:ext cx="2106600" cy="6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1108050" y="3460925"/>
            <a:ext cx="3802800" cy="1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 b="1" i="1">
                <a:solidFill>
                  <a:srgbClr val="85200C"/>
                </a:solidFill>
                <a:latin typeface="Georgia"/>
                <a:ea typeface="Georgia"/>
                <a:cs typeface="Georgia"/>
                <a:sym typeface="Georgia"/>
              </a:rPr>
              <a:t>Урок ведет:</a:t>
            </a:r>
            <a:endParaRPr sz="1200" b="1" i="1">
              <a:solidFill>
                <a:srgbClr val="85200C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 b="1" i="1">
                <a:solidFill>
                  <a:srgbClr val="85200C"/>
                </a:solidFill>
                <a:latin typeface="Georgia"/>
                <a:ea typeface="Georgia"/>
                <a:cs typeface="Georgia"/>
                <a:sym typeface="Georgia"/>
              </a:rPr>
              <a:t> Шинкоренко Ольга Владимировна, учитель физики МБОУ “СОШ №37” город Кемерово, 2023г</a:t>
            </a:r>
            <a:endParaRPr sz="1200">
              <a:solidFill>
                <a:srgbClr val="85200C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3"/>
          <p:cNvSpPr txBox="1"/>
          <p:nvPr/>
        </p:nvSpPr>
        <p:spPr>
          <a:xfrm>
            <a:off x="4936275" y="2738275"/>
            <a:ext cx="1953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i="1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(7 класс)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2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2"/>
          <p:cNvSpPr txBox="1"/>
          <p:nvPr/>
        </p:nvSpPr>
        <p:spPr>
          <a:xfrm>
            <a:off x="-40300" y="-138475"/>
            <a:ext cx="91845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22"/>
          <p:cNvSpPr txBox="1"/>
          <p:nvPr/>
        </p:nvSpPr>
        <p:spPr>
          <a:xfrm>
            <a:off x="1699200" y="456175"/>
            <a:ext cx="7347900" cy="45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6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Закон Паскаля (1653 г.):</a:t>
            </a:r>
            <a:endParaRPr sz="36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давление, производимое</a:t>
            </a:r>
            <a:endParaRPr sz="36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на жидкость или газ, передается в любую точку жидкости или газа одинаково по всем направлениям.</a:t>
            </a:r>
            <a:endParaRPr sz="36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23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3"/>
          <p:cNvSpPr txBox="1"/>
          <p:nvPr/>
        </p:nvSpPr>
        <p:spPr>
          <a:xfrm>
            <a:off x="1484875" y="-150725"/>
            <a:ext cx="76590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23"/>
          <p:cNvSpPr txBox="1"/>
          <p:nvPr/>
        </p:nvSpPr>
        <p:spPr>
          <a:xfrm>
            <a:off x="1637275" y="1675"/>
            <a:ext cx="76590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1" name="Google Shape;161;p23"/>
          <p:cNvPicPr preferRelativeResize="0"/>
          <p:nvPr/>
        </p:nvPicPr>
        <p:blipFill>
          <a:blip r:embed="rId4" cstate="email">
            <a:alphaModFix/>
          </a:blip>
          <a:stretch>
            <a:fillRect/>
          </a:stretch>
        </p:blipFill>
        <p:spPr>
          <a:xfrm>
            <a:off x="2685100" y="0"/>
            <a:ext cx="5382226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4"/>
          <p:cNvSpPr txBox="1"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7" name="Google Shape;16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38300"/>
            <a:ext cx="9144000" cy="350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4"/>
          <p:cNvSpPr txBox="1"/>
          <p:nvPr/>
        </p:nvSpPr>
        <p:spPr>
          <a:xfrm>
            <a:off x="76550" y="30625"/>
            <a:ext cx="8878800" cy="1454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Отто Герике 1654 г - Магдебургские полушария - доказал существования атмосферного давления.</a:t>
            </a:r>
            <a:endParaRPr sz="30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5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5"/>
          <p:cNvSpPr txBox="1"/>
          <p:nvPr/>
        </p:nvSpPr>
        <p:spPr>
          <a:xfrm>
            <a:off x="1450025" y="-117650"/>
            <a:ext cx="76941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5" name="Google Shape;17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00175" y="-117650"/>
            <a:ext cx="7743950" cy="426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5"/>
          <p:cNvSpPr txBox="1"/>
          <p:nvPr/>
        </p:nvSpPr>
        <p:spPr>
          <a:xfrm>
            <a:off x="1518425" y="4259800"/>
            <a:ext cx="74691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Атмосфера </a:t>
            </a: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- ( </a:t>
            </a:r>
            <a:r>
              <a:rPr lang="ru" sz="2400" b="1" i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atmos</a:t>
            </a: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 - пар, </a:t>
            </a:r>
            <a:r>
              <a:rPr lang="ru" sz="2400" b="1" i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sphaire</a:t>
            </a: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 - шар) - газовая оболочка вокруг Земли.</a:t>
            </a:r>
            <a:endParaRPr sz="24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26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6"/>
          <p:cNvSpPr txBox="1"/>
          <p:nvPr/>
        </p:nvSpPr>
        <p:spPr>
          <a:xfrm>
            <a:off x="1454275" y="-150725"/>
            <a:ext cx="76896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3" name="Google Shape;183;p26">
            <a:hlinkClick r:id="rId4"/>
          </p:cNvPr>
          <p:cNvPicPr preferRelativeResize="0"/>
          <p:nvPr/>
        </p:nvPicPr>
        <p:blipFill>
          <a:blip r:embed="rId5" cstate="email">
            <a:alphaModFix/>
          </a:blip>
          <a:stretch>
            <a:fillRect/>
          </a:stretch>
        </p:blipFill>
        <p:spPr>
          <a:xfrm>
            <a:off x="1454275" y="-113075"/>
            <a:ext cx="4500551" cy="507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54825" y="-64300"/>
            <a:ext cx="3180025" cy="520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7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7"/>
          <p:cNvSpPr txBox="1"/>
          <p:nvPr/>
        </p:nvSpPr>
        <p:spPr>
          <a:xfrm>
            <a:off x="1450025" y="-117650"/>
            <a:ext cx="76941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1" name="Google Shape;191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9225" y="-150600"/>
            <a:ext cx="7724900" cy="529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8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8"/>
          <p:cNvSpPr txBox="1"/>
          <p:nvPr/>
        </p:nvSpPr>
        <p:spPr>
          <a:xfrm>
            <a:off x="1449900" y="-150662"/>
            <a:ext cx="76941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8" name="Google Shape;19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9900" y="-150650"/>
            <a:ext cx="7694100" cy="3974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8"/>
          <p:cNvSpPr txBox="1"/>
          <p:nvPr/>
        </p:nvSpPr>
        <p:spPr>
          <a:xfrm>
            <a:off x="1484875" y="3823950"/>
            <a:ext cx="7592700" cy="13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Смерч / Торнадо</a:t>
            </a: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 - (исп. </a:t>
            </a:r>
            <a:r>
              <a:rPr lang="ru" sz="2400" b="1" i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tornar</a:t>
            </a: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 - вертеть) -  атмосферный вихрь, возникающий в кучево - дождевом облаке</a:t>
            </a:r>
            <a:endParaRPr sz="24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30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0"/>
          <p:cNvSpPr txBox="1"/>
          <p:nvPr/>
        </p:nvSpPr>
        <p:spPr>
          <a:xfrm>
            <a:off x="1450025" y="-117650"/>
            <a:ext cx="76941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30"/>
          <p:cNvSpPr txBox="1"/>
          <p:nvPr/>
        </p:nvSpPr>
        <p:spPr>
          <a:xfrm>
            <a:off x="1633050" y="-150725"/>
            <a:ext cx="7694100" cy="5369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30"/>
          <p:cNvSpPr txBox="1"/>
          <p:nvPr/>
        </p:nvSpPr>
        <p:spPr>
          <a:xfrm>
            <a:off x="1450025" y="0"/>
            <a:ext cx="77805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990000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Турбулентность</a:t>
            </a:r>
            <a:endParaRPr sz="2400" b="1">
              <a:solidFill>
                <a:srgbClr val="990000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20124D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 – это свойство атмосферы. Беспорядочно изменяется давление, температура воздуха, направление ветра и его скорость. «Самолет попал в зону турбулентности» - это означает, что он находится между двумя потоками воздуха, нисходящим и исходящим. Последствия пребывания в турбулентности бывают разными – от относительно безобидной «болтанки» до поиска на земле черных ящиков. Вот почему в самолетах пассажиров просят: </a:t>
            </a:r>
            <a:r>
              <a:rPr lang="ru" sz="2400" b="1">
                <a:solidFill>
                  <a:srgbClr val="990000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“</a:t>
            </a:r>
            <a:r>
              <a:rPr lang="ru" sz="2400" b="1" i="1">
                <a:solidFill>
                  <a:srgbClr val="990000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Пристегнитесь!”</a:t>
            </a:r>
            <a:endParaRPr sz="2400" b="1" i="1">
              <a:solidFill>
                <a:srgbClr val="990000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31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1"/>
          <p:cNvSpPr txBox="1"/>
          <p:nvPr/>
        </p:nvSpPr>
        <p:spPr>
          <a:xfrm>
            <a:off x="1450025" y="-117775"/>
            <a:ext cx="76941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1" name="Google Shape;221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75350"/>
            <a:ext cx="9143999" cy="529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2"/>
          <p:cNvSpPr txBox="1"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7" name="Google Shape;227;p32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1071575"/>
            <a:ext cx="9144000" cy="4071926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32"/>
          <p:cNvSpPr txBox="1"/>
          <p:nvPr/>
        </p:nvSpPr>
        <p:spPr>
          <a:xfrm>
            <a:off x="15300" y="15300"/>
            <a:ext cx="9144000" cy="9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Эванджелиста Торричелли - ртутный барометр: </a:t>
            </a:r>
            <a:endParaRPr sz="24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[P] = мм.рт.ст.</a:t>
            </a:r>
            <a:endParaRPr sz="24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200" y="-138475"/>
            <a:ext cx="91440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14075" y="2052675"/>
            <a:ext cx="6910500" cy="278162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500200" y="-18375"/>
            <a:ext cx="7577400" cy="17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Агрегатные состояния вещества - состояния одного и того же вещества, отличающиеся расположением и движением молекул.</a:t>
            </a:r>
            <a:endParaRPr sz="24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(</a:t>
            </a:r>
            <a:r>
              <a:rPr lang="ru" sz="2400" b="1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твердые, жидкие и газообразные</a:t>
            </a: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)</a:t>
            </a:r>
            <a:endParaRPr sz="24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7" name="Google Shape;67;p14"/>
          <p:cNvSpPr/>
          <p:nvPr/>
        </p:nvSpPr>
        <p:spPr>
          <a:xfrm>
            <a:off x="5635975" y="3958850"/>
            <a:ext cx="930300" cy="205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4"/>
          <p:cNvSpPr/>
          <p:nvPr/>
        </p:nvSpPr>
        <p:spPr>
          <a:xfrm>
            <a:off x="4484875" y="3958850"/>
            <a:ext cx="817800" cy="2052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4"/>
          <p:cNvSpPr/>
          <p:nvPr/>
        </p:nvSpPr>
        <p:spPr>
          <a:xfrm flipH="1">
            <a:off x="5373475" y="3876775"/>
            <a:ext cx="191700" cy="7524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4"/>
          <p:cNvSpPr/>
          <p:nvPr/>
        </p:nvSpPr>
        <p:spPr>
          <a:xfrm>
            <a:off x="2872700" y="3876775"/>
            <a:ext cx="369300" cy="7524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4"/>
          <p:cNvSpPr/>
          <p:nvPr/>
        </p:nvSpPr>
        <p:spPr>
          <a:xfrm>
            <a:off x="8341500" y="4054600"/>
            <a:ext cx="533400" cy="205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4"/>
          <p:cNvSpPr/>
          <p:nvPr/>
        </p:nvSpPr>
        <p:spPr>
          <a:xfrm>
            <a:off x="6812400" y="4054600"/>
            <a:ext cx="533400" cy="2052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14"/>
          <p:cNvSpPr/>
          <p:nvPr/>
        </p:nvSpPr>
        <p:spPr>
          <a:xfrm>
            <a:off x="7783650" y="3753650"/>
            <a:ext cx="191700" cy="3831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14"/>
          <p:cNvSpPr/>
          <p:nvPr/>
        </p:nvSpPr>
        <p:spPr>
          <a:xfrm>
            <a:off x="7783650" y="4259800"/>
            <a:ext cx="191700" cy="3831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3"/>
          <p:cNvSpPr txBox="1"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4" name="Google Shape;23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933800"/>
            <a:ext cx="6567151" cy="42097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3"/>
          <p:cNvSpPr txBox="1"/>
          <p:nvPr/>
        </p:nvSpPr>
        <p:spPr>
          <a:xfrm>
            <a:off x="76550" y="61225"/>
            <a:ext cx="9001200" cy="7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Люсьен Види - 1844 г., французский инженер изобрел прибор для измерения атмосферного давления.</a:t>
            </a:r>
            <a:endParaRPr sz="18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33"/>
          <p:cNvSpPr txBox="1"/>
          <p:nvPr/>
        </p:nvSpPr>
        <p:spPr>
          <a:xfrm>
            <a:off x="6750850" y="1270575"/>
            <a:ext cx="2235000" cy="10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1 мм.рт.ст. = 133,3 Па</a:t>
            </a:r>
            <a:endParaRPr sz="2400" b="1">
              <a:solidFill>
                <a:srgbClr val="99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34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4"/>
          <p:cNvSpPr txBox="1"/>
          <p:nvPr/>
        </p:nvSpPr>
        <p:spPr>
          <a:xfrm>
            <a:off x="1469575" y="-150725"/>
            <a:ext cx="76746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3" name="Google Shape;243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150725"/>
            <a:ext cx="9144000" cy="535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35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5"/>
          <p:cNvSpPr txBox="1"/>
          <p:nvPr/>
        </p:nvSpPr>
        <p:spPr>
          <a:xfrm>
            <a:off x="1469575" y="-150725"/>
            <a:ext cx="76746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0" name="Google Shape;250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118400"/>
            <a:ext cx="9144000" cy="5261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36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6"/>
          <p:cNvSpPr txBox="1"/>
          <p:nvPr/>
        </p:nvSpPr>
        <p:spPr>
          <a:xfrm>
            <a:off x="1469575" y="-150725"/>
            <a:ext cx="76746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7" name="Google Shape;257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" y="-81400"/>
            <a:ext cx="9143999" cy="524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37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7"/>
          <p:cNvSpPr txBox="1"/>
          <p:nvPr/>
        </p:nvSpPr>
        <p:spPr>
          <a:xfrm>
            <a:off x="1469575" y="-150725"/>
            <a:ext cx="76743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4" name="Google Shape;26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180975"/>
            <a:ext cx="9144000" cy="5324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38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8"/>
          <p:cNvSpPr txBox="1"/>
          <p:nvPr/>
        </p:nvSpPr>
        <p:spPr>
          <a:xfrm>
            <a:off x="200" y="-138475"/>
            <a:ext cx="91440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1" name="Google Shape;271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700" y="1142700"/>
            <a:ext cx="4324700" cy="37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8"/>
          <p:cNvPicPr preferRelativeResize="0"/>
          <p:nvPr/>
        </p:nvPicPr>
        <p:blipFill>
          <a:blip r:embed="rId5" cstate="email">
            <a:alphaModFix/>
          </a:blip>
          <a:stretch>
            <a:fillRect/>
          </a:stretch>
        </p:blipFill>
        <p:spPr>
          <a:xfrm>
            <a:off x="5505025" y="792850"/>
            <a:ext cx="3684125" cy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38"/>
          <p:cNvSpPr txBox="1"/>
          <p:nvPr/>
        </p:nvSpPr>
        <p:spPr>
          <a:xfrm>
            <a:off x="1114550" y="0"/>
            <a:ext cx="7271400" cy="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Давление в жидкостях</a:t>
            </a:r>
            <a:endParaRPr sz="36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39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9"/>
          <p:cNvSpPr txBox="1"/>
          <p:nvPr/>
        </p:nvSpPr>
        <p:spPr>
          <a:xfrm>
            <a:off x="1515650" y="-64475"/>
            <a:ext cx="75861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>
                <a:solidFill>
                  <a:srgbClr val="351C75"/>
                </a:solidFill>
                <a:latin typeface="Georgia"/>
                <a:ea typeface="Georgia"/>
                <a:cs typeface="Georgia"/>
                <a:sym typeface="Georgia"/>
              </a:rPr>
              <a:t>Функциональная грамотность в фокусе - посмотрим и объясним!</a:t>
            </a:r>
            <a:endParaRPr b="1" i="1">
              <a:solidFill>
                <a:srgbClr val="351C75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00" i="1">
                <a:solidFill>
                  <a:srgbClr val="351C75"/>
                </a:solidFill>
                <a:latin typeface="Georgia"/>
                <a:ea typeface="Georgia"/>
                <a:cs typeface="Georgia"/>
                <a:sym typeface="Georgia"/>
              </a:rPr>
              <a:t>Какие компетенции проверяются в естественно - научной грамотности?</a:t>
            </a:r>
            <a:endParaRPr sz="1300" i="1">
              <a:solidFill>
                <a:srgbClr val="351C75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graphicFrame>
        <p:nvGraphicFramePr>
          <p:cNvPr id="280" name="Google Shape;280;p39"/>
          <p:cNvGraphicFramePr/>
          <p:nvPr/>
        </p:nvGraphicFramePr>
        <p:xfrm>
          <a:off x="1601500" y="535835"/>
          <a:ext cx="7500250" cy="3870375"/>
        </p:xfrm>
        <a:graphic>
          <a:graphicData uri="http://schemas.openxmlformats.org/drawingml/2006/table">
            <a:tbl>
              <a:tblPr>
                <a:noFill/>
                <a:tableStyleId>{FDAC9558-8065-4800-980D-2A3E137C6D5D}</a:tableStyleId>
              </a:tblPr>
              <a:tblGrid>
                <a:gridCol w="2282450"/>
                <a:gridCol w="2538625"/>
                <a:gridCol w="2679175"/>
              </a:tblGrid>
              <a:tr h="873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i="1">
                        <a:solidFill>
                          <a:srgbClr val="351C75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100" i="1">
                          <a:solidFill>
                            <a:srgbClr val="351C75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Научное объяснение явлений</a:t>
                      </a:r>
                      <a:endParaRPr sz="1100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100" i="1">
                          <a:solidFill>
                            <a:srgbClr val="351C75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Понимание особенностей естественнонаучного исследования.</a:t>
                      </a:r>
                      <a:endParaRPr sz="1100" i="1">
                        <a:solidFill>
                          <a:srgbClr val="351C75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00" i="1">
                          <a:solidFill>
                            <a:srgbClr val="351C75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Интерпретация данных и использование научных доказательств для получения выводов</a:t>
                      </a:r>
                      <a:endParaRPr sz="1100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91425" marR="91425" marT="91425" marB="91425"/>
                </a:tc>
              </a:tr>
              <a:tr h="29964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Применить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соответствующие знания для объяснения явления.</a:t>
                      </a:r>
                      <a:endParaRPr sz="1200" i="1">
                        <a:solidFill>
                          <a:srgbClr val="20124D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Распознавать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, использовать и создавать объяснительные модели и представления.</a:t>
                      </a:r>
                      <a:endParaRPr sz="1200" i="1">
                        <a:solidFill>
                          <a:srgbClr val="20124D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Делать и научно  обосновывать 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прогнозы о протекании явления  или процесса.</a:t>
                      </a:r>
                      <a:endParaRPr sz="1200" i="1">
                        <a:solidFill>
                          <a:srgbClr val="20124D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Объяснять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принцип действия технического устройства или технологии.</a:t>
                      </a:r>
                      <a:endParaRPr sz="13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Распознавать и формулировать 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цель данного исследования.</a:t>
                      </a:r>
                      <a:endParaRPr sz="1200" i="1">
                        <a:solidFill>
                          <a:srgbClr val="20124D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Предлагать или оценивать 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способ научного исследования данного вопроса.</a:t>
                      </a:r>
                      <a:endParaRPr sz="1200" i="1">
                        <a:solidFill>
                          <a:srgbClr val="20124D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Выдвигать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объяснительные гипотезы и предлагать способы их проверки.</a:t>
                      </a:r>
                      <a:endParaRPr sz="1200" i="1">
                        <a:solidFill>
                          <a:srgbClr val="20124D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Описывать и оценивать 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способы, которые используют ученые, чтобы обеспечить надежность данных и достоверность объяснений.</a:t>
                      </a:r>
                      <a:endParaRPr sz="13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Анализировать, интерпретировать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данные и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делать соответствующие выводы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.</a:t>
                      </a:r>
                      <a:endParaRPr sz="1200" i="1">
                        <a:solidFill>
                          <a:srgbClr val="20124D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Преобразовывать 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одну форму представления данных в другую.</a:t>
                      </a:r>
                      <a:endParaRPr sz="1200" i="1">
                        <a:solidFill>
                          <a:srgbClr val="20124D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Распознавать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 допущения, доказательства и рассуждения в научных текстах.</a:t>
                      </a:r>
                      <a:endParaRPr sz="1200" i="1">
                        <a:solidFill>
                          <a:srgbClr val="20124D"/>
                        </a:solidFill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- </a:t>
                      </a:r>
                      <a:r>
                        <a:rPr lang="ru" sz="1200" b="1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Оценивать </a:t>
                      </a:r>
                      <a:r>
                        <a:rPr lang="ru" sz="1200" i="1">
                          <a:solidFill>
                            <a:srgbClr val="20124D"/>
                          </a:solidFill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с научной точки зрения аргументы и доказательства из различных источников.</a:t>
                      </a:r>
                      <a:endParaRPr sz="1100"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  <p:sp>
        <p:nvSpPr>
          <p:cNvPr id="281" name="Google Shape;281;p39"/>
          <p:cNvSpPr txBox="1"/>
          <p:nvPr/>
        </p:nvSpPr>
        <p:spPr>
          <a:xfrm>
            <a:off x="1636575" y="4490475"/>
            <a:ext cx="7465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1">
                <a:solidFill>
                  <a:srgbClr val="5B0F00"/>
                </a:solidFill>
                <a:latin typeface="Georgia"/>
                <a:ea typeface="Georgia"/>
                <a:cs typeface="Georgia"/>
                <a:sym typeface="Georgia"/>
              </a:rPr>
              <a:t>Рассмотрим предложенные гифки, проверим свои компетенции?</a:t>
            </a:r>
            <a:endParaRPr b="1" i="1">
              <a:solidFill>
                <a:srgbClr val="5B0F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41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43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43"/>
          <p:cNvSpPr txBox="1"/>
          <p:nvPr/>
        </p:nvSpPr>
        <p:spPr>
          <a:xfrm>
            <a:off x="1463700" y="-141062"/>
            <a:ext cx="7680300" cy="5274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8" name="Google Shape;308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131450"/>
            <a:ext cx="9144000" cy="527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44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44"/>
          <p:cNvSpPr txBox="1"/>
          <p:nvPr/>
        </p:nvSpPr>
        <p:spPr>
          <a:xfrm>
            <a:off x="1463700" y="-131450"/>
            <a:ext cx="7680300" cy="5274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5" name="Google Shape;315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1274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5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 txBox="1"/>
          <p:nvPr/>
        </p:nvSpPr>
        <p:spPr>
          <a:xfrm>
            <a:off x="0" y="-150650"/>
            <a:ext cx="92052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07350" y="1435900"/>
            <a:ext cx="3673925" cy="370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5"/>
          <p:cNvPicPr preferRelativeResize="0"/>
          <p:nvPr/>
        </p:nvPicPr>
        <p:blipFill>
          <a:blip r:embed="rId5" cstate="email">
            <a:alphaModFix/>
          </a:blip>
          <a:stretch>
            <a:fillRect/>
          </a:stretch>
        </p:blipFill>
        <p:spPr>
          <a:xfrm>
            <a:off x="5699700" y="1435900"/>
            <a:ext cx="3362651" cy="370755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5"/>
          <p:cNvSpPr txBox="1"/>
          <p:nvPr/>
        </p:nvSpPr>
        <p:spPr>
          <a:xfrm>
            <a:off x="1524950" y="-150650"/>
            <a:ext cx="7619100" cy="1433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Молекулы газа не связаны между собой силами притяжения. Силы отталкивания проявляются только при столкновениях. Газы создают давление. Оно обусловлено движением и столкновением молекул со стенками сосуда.</a:t>
            </a:r>
            <a:endParaRPr sz="18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45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45"/>
          <p:cNvSpPr txBox="1"/>
          <p:nvPr/>
        </p:nvSpPr>
        <p:spPr>
          <a:xfrm>
            <a:off x="0" y="-131450"/>
            <a:ext cx="9144000" cy="5274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2" name="Google Shape;322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1275" y="37000"/>
            <a:ext cx="6888600" cy="24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45"/>
          <p:cNvPicPr preferRelativeResize="0"/>
          <p:nvPr/>
        </p:nvPicPr>
        <p:blipFill>
          <a:blip r:embed="rId5" cstate="email">
            <a:alphaModFix/>
          </a:blip>
          <a:stretch>
            <a:fillRect/>
          </a:stretch>
        </p:blipFill>
        <p:spPr>
          <a:xfrm>
            <a:off x="1171275" y="2571750"/>
            <a:ext cx="6888601" cy="2571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47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150725"/>
            <a:ext cx="9144000" cy="5294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48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8"/>
          <p:cNvSpPr txBox="1"/>
          <p:nvPr/>
        </p:nvSpPr>
        <p:spPr>
          <a:xfrm>
            <a:off x="0" y="-131450"/>
            <a:ext cx="9144000" cy="5274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3" name="Google Shape;343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5875" y="223150"/>
            <a:ext cx="7986200" cy="454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49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49"/>
          <p:cNvSpPr txBox="1"/>
          <p:nvPr/>
        </p:nvSpPr>
        <p:spPr>
          <a:xfrm>
            <a:off x="1463700" y="-131450"/>
            <a:ext cx="7680300" cy="5274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0" name="Google Shape;350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00" y="-131450"/>
            <a:ext cx="9176900" cy="523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6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6"/>
          <p:cNvSpPr txBox="1"/>
          <p:nvPr/>
        </p:nvSpPr>
        <p:spPr>
          <a:xfrm>
            <a:off x="200" y="-138475"/>
            <a:ext cx="91440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0" name="Google Shape;90;p16"/>
          <p:cNvPicPr preferRelativeResize="0"/>
          <p:nvPr/>
        </p:nvPicPr>
        <p:blipFill>
          <a:blip r:embed="rId4" cstate="email">
            <a:alphaModFix/>
          </a:blip>
          <a:stretch>
            <a:fillRect/>
          </a:stretch>
        </p:blipFill>
        <p:spPr>
          <a:xfrm>
            <a:off x="1775775" y="1357975"/>
            <a:ext cx="3673925" cy="367392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6"/>
          <p:cNvSpPr txBox="1"/>
          <p:nvPr/>
        </p:nvSpPr>
        <p:spPr>
          <a:xfrm>
            <a:off x="1607350" y="-48975"/>
            <a:ext cx="7347900" cy="1134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Давление газа зависит от объема этого газа. Если объем газа уменьшается, то давление возрастает. Значит в маленьком объеме, молекулы чаще подходят к стенкам сосуда, чаще соударения, больше давление.</a:t>
            </a:r>
            <a:endParaRPr sz="18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2" name="Google Shape;92;p16"/>
          <p:cNvSpPr txBox="1"/>
          <p:nvPr/>
        </p:nvSpPr>
        <p:spPr>
          <a:xfrm>
            <a:off x="5939525" y="1879825"/>
            <a:ext cx="2449200" cy="1041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V        P</a:t>
            </a:r>
            <a:endParaRPr sz="36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93" name="Google Shape;93;p16"/>
          <p:cNvCxnSpPr/>
          <p:nvPr/>
        </p:nvCxnSpPr>
        <p:spPr>
          <a:xfrm>
            <a:off x="6659025" y="2020650"/>
            <a:ext cx="15300" cy="551100"/>
          </a:xfrm>
          <a:prstGeom prst="straightConnector1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4" name="Google Shape;94;p16"/>
          <p:cNvCxnSpPr/>
          <p:nvPr/>
        </p:nvCxnSpPr>
        <p:spPr>
          <a:xfrm rot="10800000">
            <a:off x="7898950" y="2020650"/>
            <a:ext cx="0" cy="520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5" name="Google Shape;95;p16"/>
          <p:cNvSpPr txBox="1"/>
          <p:nvPr/>
        </p:nvSpPr>
        <p:spPr>
          <a:xfrm>
            <a:off x="5985450" y="3135075"/>
            <a:ext cx="2449200" cy="1041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 b="1">
                <a:latin typeface="Georgia"/>
                <a:ea typeface="Georgia"/>
                <a:cs typeface="Georgia"/>
                <a:sym typeface="Georgia"/>
              </a:rPr>
              <a:t>v </a:t>
            </a:r>
            <a:r>
              <a:rPr lang="ru" sz="3600" b="1">
                <a:latin typeface="Georgia"/>
                <a:ea typeface="Georgia"/>
                <a:cs typeface="Georgia"/>
                <a:sym typeface="Georgia"/>
              </a:rPr>
              <a:t>      P</a:t>
            </a:r>
            <a:endParaRPr sz="3600" b="1"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96" name="Google Shape;96;p16"/>
          <p:cNvCxnSpPr/>
          <p:nvPr/>
        </p:nvCxnSpPr>
        <p:spPr>
          <a:xfrm rot="10800000">
            <a:off x="6704925" y="3379975"/>
            <a:ext cx="0" cy="505200"/>
          </a:xfrm>
          <a:prstGeom prst="straightConnector1">
            <a:avLst/>
          </a:prstGeom>
          <a:noFill/>
          <a:ln w="38100" cap="flat" cmpd="sng">
            <a:solidFill>
              <a:srgbClr val="A64D79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7" name="Google Shape;97;p16"/>
          <p:cNvCxnSpPr/>
          <p:nvPr/>
        </p:nvCxnSpPr>
        <p:spPr>
          <a:xfrm>
            <a:off x="7944875" y="3380025"/>
            <a:ext cx="15300" cy="5052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7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7"/>
          <p:cNvSpPr txBox="1"/>
          <p:nvPr/>
        </p:nvSpPr>
        <p:spPr>
          <a:xfrm>
            <a:off x="0" y="-138475"/>
            <a:ext cx="91443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7"/>
          <p:cNvSpPr txBox="1"/>
          <p:nvPr/>
        </p:nvSpPr>
        <p:spPr>
          <a:xfrm>
            <a:off x="1576725" y="-48975"/>
            <a:ext cx="7378500" cy="11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Давление газа зависит от температуры. Чем выше температура, тем  быстрее двигаются молекулы, чаще подходят к стенкам сосуда и больше число столкновений. Значит больше давление.</a:t>
            </a:r>
            <a:endParaRPr sz="18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5" name="Google Shape;105;p17"/>
          <p:cNvSpPr txBox="1"/>
          <p:nvPr/>
        </p:nvSpPr>
        <p:spPr>
          <a:xfrm>
            <a:off x="6842700" y="1481825"/>
            <a:ext cx="2112300" cy="8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T        P</a:t>
            </a:r>
            <a:endParaRPr sz="3600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106" name="Google Shape;106;p17"/>
          <p:cNvCxnSpPr/>
          <p:nvPr/>
        </p:nvCxnSpPr>
        <p:spPr>
          <a:xfrm rot="10800000">
            <a:off x="7409125" y="1588975"/>
            <a:ext cx="0" cy="535800"/>
          </a:xfrm>
          <a:prstGeom prst="straightConnector1">
            <a:avLst/>
          </a:prstGeom>
          <a:noFill/>
          <a:ln w="38100" cap="flat" cmpd="sng">
            <a:solidFill>
              <a:srgbClr val="99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7" name="Google Shape;107;p17"/>
          <p:cNvCxnSpPr/>
          <p:nvPr/>
        </p:nvCxnSpPr>
        <p:spPr>
          <a:xfrm rot="10800000" flipH="1">
            <a:off x="8557200" y="1604250"/>
            <a:ext cx="15300" cy="5052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8" name="Google Shape;108;p17"/>
          <p:cNvSpPr txBox="1"/>
          <p:nvPr/>
        </p:nvSpPr>
        <p:spPr>
          <a:xfrm>
            <a:off x="6888625" y="2752375"/>
            <a:ext cx="2066400" cy="1255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600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T        P</a:t>
            </a:r>
            <a:endParaRPr sz="3600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109" name="Google Shape;109;p17"/>
          <p:cNvCxnSpPr/>
          <p:nvPr/>
        </p:nvCxnSpPr>
        <p:spPr>
          <a:xfrm>
            <a:off x="7393775" y="2905475"/>
            <a:ext cx="0" cy="535800"/>
          </a:xfrm>
          <a:prstGeom prst="straightConnector1">
            <a:avLst/>
          </a:prstGeom>
          <a:noFill/>
          <a:ln w="38100" cap="flat" cmpd="sng">
            <a:solidFill>
              <a:srgbClr val="741B47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0" name="Google Shape;110;p17"/>
          <p:cNvCxnSpPr/>
          <p:nvPr/>
        </p:nvCxnSpPr>
        <p:spPr>
          <a:xfrm>
            <a:off x="8557200" y="2890150"/>
            <a:ext cx="0" cy="505200"/>
          </a:xfrm>
          <a:prstGeom prst="straightConnector1">
            <a:avLst/>
          </a:prstGeom>
          <a:noFill/>
          <a:ln w="38100" cap="flat" cmpd="sng">
            <a:solidFill>
              <a:srgbClr val="38761D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11" name="Google Shape;111;p17"/>
          <p:cNvPicPr preferRelativeResize="0"/>
          <p:nvPr/>
        </p:nvPicPr>
        <p:blipFill>
          <a:blip r:embed="rId4" cstate="email">
            <a:alphaModFix/>
          </a:blip>
          <a:stretch>
            <a:fillRect/>
          </a:stretch>
        </p:blipFill>
        <p:spPr>
          <a:xfrm>
            <a:off x="1641700" y="1344050"/>
            <a:ext cx="4819650" cy="371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8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8"/>
          <p:cNvSpPr txBox="1"/>
          <p:nvPr/>
        </p:nvSpPr>
        <p:spPr>
          <a:xfrm>
            <a:off x="1463700" y="-131450"/>
            <a:ext cx="7680300" cy="52749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8" name="Google Shape;11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624575"/>
            <a:ext cx="9184301" cy="451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8"/>
          <p:cNvSpPr txBox="1"/>
          <p:nvPr/>
        </p:nvSpPr>
        <p:spPr>
          <a:xfrm>
            <a:off x="1535875" y="-94900"/>
            <a:ext cx="7302000" cy="597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20124D"/>
                </a:solidFill>
                <a:latin typeface="Georgia"/>
                <a:ea typeface="Georgia"/>
                <a:cs typeface="Georgia"/>
                <a:sym typeface="Georgia"/>
              </a:rPr>
              <a:t>Почему пузыри круглые?</a:t>
            </a:r>
            <a:endParaRPr sz="2400" b="1">
              <a:solidFill>
                <a:srgbClr val="20124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9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9"/>
          <p:cNvSpPr txBox="1"/>
          <p:nvPr/>
        </p:nvSpPr>
        <p:spPr>
          <a:xfrm>
            <a:off x="0" y="-150725"/>
            <a:ext cx="9220500" cy="5369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6" name="Google Shape;126;p19"/>
          <p:cNvPicPr preferRelativeResize="0"/>
          <p:nvPr/>
        </p:nvPicPr>
        <p:blipFill>
          <a:blip r:embed="rId4" cstate="email">
            <a:alphaModFix/>
          </a:blip>
          <a:stretch>
            <a:fillRect/>
          </a:stretch>
        </p:blipFill>
        <p:spPr>
          <a:xfrm>
            <a:off x="2983025" y="2291100"/>
            <a:ext cx="4563826" cy="285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9"/>
          <p:cNvPicPr preferRelativeResize="0"/>
          <p:nvPr/>
        </p:nvPicPr>
        <p:blipFill>
          <a:blip r:embed="rId5" cstate="email">
            <a:alphaModFix/>
          </a:blip>
          <a:stretch>
            <a:fillRect/>
          </a:stretch>
        </p:blipFill>
        <p:spPr>
          <a:xfrm>
            <a:off x="5431600" y="-3"/>
            <a:ext cx="3588225" cy="269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9"/>
          <p:cNvPicPr preferRelativeResize="0"/>
          <p:nvPr/>
        </p:nvPicPr>
        <p:blipFill>
          <a:blip r:embed="rId6" cstate="email">
            <a:alphaModFix/>
          </a:blip>
          <a:stretch>
            <a:fillRect/>
          </a:stretch>
        </p:blipFill>
        <p:spPr>
          <a:xfrm>
            <a:off x="1576550" y="0"/>
            <a:ext cx="3750650" cy="269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20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0"/>
          <p:cNvSpPr txBox="1"/>
          <p:nvPr/>
        </p:nvSpPr>
        <p:spPr>
          <a:xfrm>
            <a:off x="-32250" y="-138475"/>
            <a:ext cx="91764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1693000" y="0"/>
            <a:ext cx="6496800" cy="8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5400" b="1">
                <a:solidFill>
                  <a:srgbClr val="990000"/>
                </a:solidFill>
              </a:rPr>
              <a:t>Закон Паскаля</a:t>
            </a:r>
            <a:endParaRPr sz="5400" b="1">
              <a:solidFill>
                <a:srgbClr val="99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6" name="Google Shape;13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85200" y="1069550"/>
            <a:ext cx="3001975" cy="393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0"/>
          <p:cNvPicPr preferRelativeResize="0"/>
          <p:nvPr/>
        </p:nvPicPr>
        <p:blipFill>
          <a:blip r:embed="rId5" cstate="email">
            <a:alphaModFix/>
          </a:blip>
          <a:stretch>
            <a:fillRect/>
          </a:stretch>
        </p:blipFill>
        <p:spPr>
          <a:xfrm>
            <a:off x="1208050" y="1069550"/>
            <a:ext cx="4048075" cy="393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1" descr="Рисунок3.jpg"/>
          <p:cNvPicPr preferRelativeResize="0"/>
          <p:nvPr/>
        </p:nvPicPr>
        <p:blipFill>
          <a:blip r:embed="rId3" cstate="email">
            <a:alphaModFix/>
          </a:blip>
          <a:stretch>
            <a:fillRect/>
          </a:stretch>
        </p:blipFill>
        <p:spPr>
          <a:xfrm>
            <a:off x="0" y="-150725"/>
            <a:ext cx="9144000" cy="529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1"/>
          <p:cNvSpPr txBox="1"/>
          <p:nvPr/>
        </p:nvSpPr>
        <p:spPr>
          <a:xfrm>
            <a:off x="0" y="-150650"/>
            <a:ext cx="9113400" cy="52941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4" name="Google Shape;144;p21"/>
          <p:cNvPicPr preferRelativeResize="0"/>
          <p:nvPr/>
        </p:nvPicPr>
        <p:blipFill>
          <a:blip r:embed="rId4" cstate="email">
            <a:alphaModFix/>
          </a:blip>
          <a:stretch>
            <a:fillRect/>
          </a:stretch>
        </p:blipFill>
        <p:spPr>
          <a:xfrm>
            <a:off x="6035174" y="-1"/>
            <a:ext cx="2909825" cy="355452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1"/>
          <p:cNvSpPr txBox="1"/>
          <p:nvPr/>
        </p:nvSpPr>
        <p:spPr>
          <a:xfrm>
            <a:off x="1699200" y="88775"/>
            <a:ext cx="3980100" cy="28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48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Блез</a:t>
            </a:r>
            <a:endParaRPr sz="48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48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Паскаль</a:t>
            </a:r>
            <a:endParaRPr sz="48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 </a:t>
            </a:r>
            <a:endParaRPr sz="24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(19.06.1623 – 19.08.1662)</a:t>
            </a:r>
            <a:r>
              <a:rPr lang="ru" sz="3200">
                <a:solidFill>
                  <a:schemeClr val="dk1"/>
                </a:solidFill>
              </a:rPr>
              <a:t> </a:t>
            </a:r>
            <a:endParaRPr/>
          </a:p>
        </p:txBody>
      </p:sp>
      <p:sp>
        <p:nvSpPr>
          <p:cNvPr id="146" name="Google Shape;146;p21"/>
          <p:cNvSpPr txBox="1"/>
          <p:nvPr/>
        </p:nvSpPr>
        <p:spPr>
          <a:xfrm>
            <a:off x="1637950" y="3609625"/>
            <a:ext cx="7307100" cy="1454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Французский ученый, автор основного закона гидростатики.</a:t>
            </a:r>
            <a:endParaRPr sz="36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</Words>
  <PresentationFormat>Экран (16:9)</PresentationFormat>
  <Paragraphs>61</Paragraphs>
  <Slides>33</Slides>
  <Notes>33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Simple Light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Ольга</cp:lastModifiedBy>
  <cp:revision>5</cp:revision>
  <dcterms:modified xsi:type="dcterms:W3CDTF">2023-02-07T06:03:04Z</dcterms:modified>
</cp:coreProperties>
</file>