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22341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9940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7351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92883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0901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02483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86889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969399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4207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329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8567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1414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3725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495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8248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965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7227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A5EC4F18-1365-43F1-9534-BFFA7E90DC8C}" type="datetimeFigureOut">
              <a:rPr lang="ru-RU" smtClean="0"/>
              <a:pPr/>
              <a:t>07.02.2023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86C2FB14-6C56-4C38-BB14-7DBAB742E6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58213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oreldraw.com/en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5%D0%BA%D1%82%D0%BE%D1%80%D0%B8%D0%B7%D0%B0%D1%86%D0%B8%D1%8F_(%D0%B3%D1%80%D0%B0%D1%84%D0%B8%D0%BA%D0%B0)" TargetMode="External"/><Relationship Id="rId3" Type="http://schemas.openxmlformats.org/officeDocument/2006/relationships/hyperlink" Target="https://ru.wikipedia.org/wiki/%D0%92%D0%B5%D0%BA%D1%82%D0%BE%D1%80%D0%BD%D0%B0%D1%8F_%D0%B3%D1%80%D0%B0%D1%84%D0%B8%D0%BA%D0%B0" TargetMode="External"/><Relationship Id="rId7" Type="http://schemas.openxmlformats.org/officeDocument/2006/relationships/hyperlink" Target="https://ru.wikipedia.org/w/index.php?title=%D0%A1%D0%BD%D0%B8%D0%BC%D0%BE%D0%BA_%D1%8D%D0%BA%D1%80%D0%B0%D0%BD%D0%B0&amp;action=edit&amp;redlink=1" TargetMode="External"/><Relationship Id="rId2" Type="http://schemas.openxmlformats.org/officeDocument/2006/relationships/hyperlink" Target="https://ru.wikipedia.org/wiki/%D0%93%D1%80%D0%B0%D1%84%D0%B8%D1%87%D0%B5%D1%81%D0%BA%D0%B8%D0%B9_%D1%80%D0%B5%D0%B4%D0%B0%D0%BA%D1%82%D0%BE%D1%8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Photo-Paint" TargetMode="External"/><Relationship Id="rId11" Type="http://schemas.openxmlformats.org/officeDocument/2006/relationships/hyperlink" Target="https://ru.wikipedia.org/wiki/Linux" TargetMode="External"/><Relationship Id="rId5" Type="http://schemas.openxmlformats.org/officeDocument/2006/relationships/hyperlink" Target="https://ru.wikipedia.org/wiki/%D0%9F%D0%B0%D0%BA%D0%B5%D1%82_%D0%BF%D1%80%D0%B8%D0%BA%D0%BB%D0%B0%D0%B4%D0%BD%D1%8B%D1%85_%D0%BF%D1%80%D0%BE%D0%B3%D1%80%D0%B0%D0%BC%D0%BC" TargetMode="External"/><Relationship Id="rId10" Type="http://schemas.openxmlformats.org/officeDocument/2006/relationships/hyperlink" Target="https://ru.wikipedia.org/wiki/MacOS" TargetMode="External"/><Relationship Id="rId4" Type="http://schemas.openxmlformats.org/officeDocument/2006/relationships/hyperlink" Target="https://ru.wikipedia.org/wiki/Corel" TargetMode="External"/><Relationship Id="rId9" Type="http://schemas.openxmlformats.org/officeDocument/2006/relationships/hyperlink" Target="https://ru.wikipedia.org/wiki/Microsoft_Windows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Suite" TargetMode="External"/><Relationship Id="rId2" Type="http://schemas.openxmlformats.org/officeDocument/2006/relationships/hyperlink" Target="https://ru.wikipedia.org/wiki/%D0%9F%D0%B0%D0%BA%D0%B5%D1%82_%D0%BF%D1%80%D0%B8%D0%BA%D0%BB%D0%B0%D0%B4%D0%BD%D1%8B%D1%85_%D0%BF%D1%80%D0%BE%D0%B3%D1%80%D0%B0%D0%BC%D0%B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/index.php?title=Corel_Connect&amp;action=edit&amp;redlink=1" TargetMode="External"/><Relationship Id="rId3" Type="http://schemas.openxmlformats.org/officeDocument/2006/relationships/hyperlink" Target="https://ru.wikipedia.org/w/index.php?title=BenVISTA_PhotoZoom_Pro&amp;action=edit&amp;redlink=1" TargetMode="External"/><Relationship Id="rId7" Type="http://schemas.openxmlformats.org/officeDocument/2006/relationships/hyperlink" Target="https://ru.wikipedia.org/w/index.php?title=CorelDRAW.app&amp;action=edit&amp;redlink=1" TargetMode="External"/><Relationship Id="rId2" Type="http://schemas.openxmlformats.org/officeDocument/2006/relationships/hyperlink" Target="https://ru.wikipedia.org/w/index.php?title=AfterShot_3_HDR&amp;action=edit&amp;redlink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/index.php?title=Corel_Photo%E2%80%90Paint&amp;action=edit&amp;redlink=1" TargetMode="External"/><Relationship Id="rId5" Type="http://schemas.openxmlformats.org/officeDocument/2006/relationships/hyperlink" Target="https://ru.wikipedia.org/w/index.php?title=Corel_Font_Manager&amp;action=edit&amp;redlink=1" TargetMode="External"/><Relationship Id="rId4" Type="http://schemas.openxmlformats.org/officeDocument/2006/relationships/hyperlink" Target="https://ru.wikipedia.org/w/index.php?title=Corel_Capture&amp;action=edit&amp;redlink=1" TargetMode="External"/><Relationship Id="rId9" Type="http://schemas.openxmlformats.org/officeDocument/2006/relationships/hyperlink" Target="https://ru.wikipedia.org/w/index.php?title=Corel_PowerTRACE&amp;action=edit&amp;redlink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Visual_Studio_Tools_for_Applications" TargetMode="External"/><Relationship Id="rId7" Type="http://schemas.openxmlformats.org/officeDocument/2006/relationships/hyperlink" Target="https://ru.wikipedia.org/wiki/Encapsulated_PostScript" TargetMode="External"/><Relationship Id="rId2" Type="http://schemas.openxmlformats.org/officeDocument/2006/relationships/hyperlink" Target="https://ru.wikipedia.org/wiki/Visual_Basic_for_Application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Ghostscript" TargetMode="External"/><Relationship Id="rId5" Type="http://schemas.openxmlformats.org/officeDocument/2006/relationships/hyperlink" Target="https://ru.wikipedia.org/wiki/GNU_General_Public_License" TargetMode="External"/><Relationship Id="rId4" Type="http://schemas.openxmlformats.org/officeDocument/2006/relationships/hyperlink" Target="https://ru.wikipedia.org/wiki/%D0%A8%D1%82%D1%80%D0%B8%D1%85%D0%BE%D0%B2%D0%BE%D0%B9_%D0%BA%D0%BE%D0%B4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29DF46-93D5-240D-C822-9C985F9FA3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CorelDRAW</a:t>
            </a:r>
            <a:endParaRPr lang="ru-RU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AAED236-14F4-0DAE-55C6-F036C26A6C8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Подготовила: мастер </a:t>
            </a:r>
            <a:r>
              <a:rPr lang="ru-RU" dirty="0" err="1" smtClean="0"/>
              <a:t>п\о</a:t>
            </a:r>
            <a:r>
              <a:rPr lang="ru-RU" dirty="0" smtClean="0"/>
              <a:t> Плетнева Юлия Владимировна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Профессия: «Мастер по обработке цифровой информации»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3663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1AEA00-39B4-060A-6B07-9D1A6E1E5F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Какие форматы читает </a:t>
            </a:r>
            <a:r>
              <a:rPr lang="en-US" dirty="0"/>
              <a:t>CorelDraw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5312DF1-A7B0-F5E5-1A56-AA04506990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Разные: и широко распространенные среди обычных пользователей, и очень редкие, которыми пользуются инженеры и монтажеры видео. Вы смело можете открывать в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 файлы следующих типов:</a:t>
            </a: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/>
            </a:r>
            <a:br>
              <a:rPr lang="en-US" b="0" i="0" dirty="0">
                <a:solidFill>
                  <a:schemeClr val="tx1"/>
                </a:solidFill>
                <a:effectLst/>
                <a:latin typeface="CoFo Sans"/>
              </a:rPr>
            </a:b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CorelDRAW (CDR);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формат переносимых документов </a:t>
            </a: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Adobe (PDF);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Adobe Photoshop (PSD);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файлы </a:t>
            </a: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Microsoft Word (DOC, DOCX 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или </a:t>
            </a: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RTF);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Microsoft Publisher (PUB);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изображение (растр) </a:t>
            </a: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TIFF (TIF);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изображение (растр) (</a:t>
            </a: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BMP);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GIF;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JPEG (JPG);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ресурс курсоров (</a:t>
            </a: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CUR);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сжатое растровое изображение вейвлета (</a:t>
            </a: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WI);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библиотека символов </a:t>
            </a:r>
            <a:r>
              <a:rPr lang="en-US" b="0" i="0" dirty="0">
                <a:solidFill>
                  <a:schemeClr val="tx1"/>
                </a:solidFill>
                <a:effectLst/>
                <a:latin typeface="CoFo Sans"/>
              </a:rPr>
              <a:t>Corel (CSL) 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и т.д.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04830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496C69-8C25-2FC4-5F45-6D6A35D02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Где скачать программу?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DD14C1B-C2DA-EA21-EB6F-987E4D77A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Скачать файл для установки графического редактора можно на </a:t>
            </a:r>
            <a:r>
              <a:rPr lang="ru-RU" b="0" i="0" u="none" strike="noStrike" dirty="0">
                <a:solidFill>
                  <a:srgbClr val="E98052"/>
                </a:solidFill>
                <a:effectLst/>
                <a:latin typeface="CoFo Sans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официальном сайте </a:t>
            </a:r>
            <a:r>
              <a:rPr lang="ru-RU" b="0" i="0" u="none" strike="noStrike" dirty="0" err="1">
                <a:solidFill>
                  <a:schemeClr val="tx1"/>
                </a:solidFill>
                <a:effectLst/>
                <a:latin typeface="CoFo Sans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. Существует бесплатная 15-дневная версия — оптимальное решение для тех, кто хочет протестировать новое ПО и не готов тратить на это собственные средства. Если есть желание и далее продолжать работу в редакторе, то придется приобрести подписку. На момент подготовки материала годовая подписка на графический пакет обойдется пользователю в 439 долларов. В сети вы можете встретить бесплатные варианты программы, но они могут содержать вредоносные дополнения и вирусы, а также иметь ограниченный функционал. Не рекомендуем скачивать «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Корел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Дро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» с неофициальных сайтов и файлообменников.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59248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628D846-242E-231A-9B2B-1DDA6C22F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Системные требования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62E7BE-E2DA-A2F1-9CE1-80EF3B8FB8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Как и любой современный графический редактор,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 вполне способен работать на «железе» средней мощности, но, если есть возможность, лучше обновить комплектующие вашего ПК, чтобы обеспечить быструю обработку изображений. Разработчики рекомендуют устанавливать приложение на компьютер со следующими характеристиками:</a:t>
            </a:r>
            <a:br>
              <a:rPr lang="ru-RU" b="0" i="0" dirty="0">
                <a:solidFill>
                  <a:schemeClr val="tx1"/>
                </a:solidFill>
                <a:effectLst/>
                <a:latin typeface="CoFo Sans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ОС — Windows 10 и выше;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оперативная память — не менее 4 ГБ (в идеале — не менее 8 ГБ);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свободное место на HDD — не менее 2,5 ГБ (для размещения установочных файлов);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разрешение экрана — 1280х720, 96 точек на дюйм;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процессор — Intel Core i3/5/7/9 или AMD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Ryzen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 3/5/7/9/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Threadripper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, EPYC;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наличие графического планшета, мультисенсорного экрана и мыши (можно обойтись и последней, но полный комплект значительно облегчит работу дизайнера);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наличие подключения к интернету.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92257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9CA35B7-881E-7268-F92D-BA7C5780E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такое </a:t>
            </a:r>
            <a:r>
              <a:rPr lang="en-US" dirty="0"/>
              <a:t>CorelDRAW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7A7C441-FB0F-C7AE-3A1E-C5B7180897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b="1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—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Графический редактор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графический редактор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Векторная графика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векторной графики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разработанный канадской корпорацией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Corel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Corel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</a:t>
            </a:r>
            <a: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US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Пакет прикладных программ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пакет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также входит редактор растровой графики Corel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Photo-Paint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Photo-Paint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и другие программы — например, для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Снимок экрана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захвата изображений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с экрана — Corel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Capture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. Программа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8" tooltip="Векторизация (графика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векторизации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растровой графики Corel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Trace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до 12 версии входила в пакет как самостоятельная программа.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Текущая версия продукта —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Graphics Suite 2019 — доступна для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9" tooltip="Microsoft Windows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Microsoft Windows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(7; 8; 10) и </a:t>
            </a:r>
            <a:r>
              <a:rPr lang="ru-RU" b="0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0" tooltip="MacOS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macOS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(10.14; 10.13 или 10.12 с последней редакцией). Более ранние версии выпускались также для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11" tooltip="Linux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Linux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(последняя 9-я версия была выпущена в 2000 году).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b="0" i="0" dirty="0"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6497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3D8C1CC-47B5-FAEA-B3C7-3C8B58723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443" y="761999"/>
            <a:ext cx="10353762" cy="970450"/>
          </a:xfrm>
        </p:spPr>
        <p:txBody>
          <a:bodyPr>
            <a:normAutofit fontScale="90000"/>
          </a:bodyPr>
          <a:lstStyle/>
          <a:p>
            <a:r>
              <a:rPr lang="en-US" b="0" i="0" dirty="0">
                <a:solidFill>
                  <a:schemeClr val="tx1"/>
                </a:solidFill>
                <a:effectLst/>
                <a:latin typeface="Linux Libertine"/>
              </a:rPr>
              <a:t>CorelDRAW Graphics Suit</a:t>
            </a:r>
            <a:r>
              <a:rPr lang="ru-RU" dirty="0">
                <a:solidFill>
                  <a:schemeClr val="tx1"/>
                </a:solidFill>
                <a:effectLst/>
                <a:latin typeface="Linux Libertine"/>
              </a:rPr>
              <a:t>е</a:t>
            </a:r>
            <a:r>
              <a:rPr lang="ru-RU" b="0" i="0" dirty="0">
                <a:solidFill>
                  <a:schemeClr val="tx1"/>
                </a:solidFill>
                <a:effectLst/>
                <a:latin typeface="Linux Libertine"/>
              </a:rPr>
              <a:t/>
            </a:r>
            <a:br>
              <a:rPr lang="ru-RU" b="0" i="0" dirty="0">
                <a:solidFill>
                  <a:schemeClr val="tx1"/>
                </a:solidFill>
                <a:effectLst/>
                <a:latin typeface="Linux Libertine"/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447C765-7148-264B-B32D-F4F576BCEE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Начиная с 12-й версии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, «</a:t>
            </a:r>
            <a:r>
              <a:rPr lang="ru-RU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Graphics Suite» — маркетинговое официальное наименование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Пакет прикладных программ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пакета программного обеспечения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для работы с графической информацией, производства компании Corel. До этой версии комплект назывался просто «</a:t>
            </a:r>
            <a:r>
              <a:rPr lang="ru-RU" b="0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», хотя слова «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Suit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Suite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» и «Graphics Suite» впервые появляются на коробках и в документации начиная с версии 9. Комплектация пакета никак не была связана с переименованием.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8220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8437892-59E2-03A6-8200-CEE97F9D4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Основной пакет программ </a:t>
            </a:r>
            <a:r>
              <a:rPr lang="ru-RU" b="1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CorelDRAW</a:t>
            </a:r>
            <a:r>
              <a:rPr lang="ru-RU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Graphics Suite 2019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F890BFD-E498-E116-ABF3-BCE965FC77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E98052"/>
                </a:solidFill>
                <a:effectLst/>
                <a:latin typeface="Arial" panose="020B0604020202020204" pitchFamily="34" charset="0"/>
                <a:hlinkClick r:id="rId2" tooltip="AfterShot 3 HDR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AfterShot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AfterShot 3 HDR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3 HDR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редактирование фотографий в 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RAW‐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формате;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rgbClr val="E98052"/>
                </a:solidFill>
                <a:effectLst/>
                <a:latin typeface="Arial" panose="020B0604020202020204" pitchFamily="34" charset="0"/>
                <a:hlinkClick r:id="rId3" tooltip="BenVISTA PhotoZoom Pro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BenVISTA</a:t>
            </a:r>
            <a:r>
              <a:rPr lang="en-US" b="0" i="0" u="none" strike="noStrike" dirty="0">
                <a:solidFill>
                  <a:srgbClr val="E98052"/>
                </a:solidFill>
                <a:effectLst/>
                <a:latin typeface="Arial" panose="020B0604020202020204" pitchFamily="34" charset="0"/>
                <a:hlinkClick r:id="rId3" tooltip="BenVISTA PhotoZoom Pro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</a:t>
            </a:r>
            <a:r>
              <a:rPr lang="en-US" b="0" i="0" u="none" strike="noStrike" dirty="0" err="1">
                <a:solidFill>
                  <a:srgbClr val="E98052"/>
                </a:solidFill>
                <a:effectLst/>
                <a:latin typeface="Arial" panose="020B0604020202020204" pitchFamily="34" charset="0"/>
                <a:hlinkClick r:id="rId3" tooltip="BenVISTA PhotoZoom Pro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PhotoZoom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BenVISTA PhotoZoom Pro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 Pro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4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плагин для увеличения изображений;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Corel Capture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Corel Capture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2019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захват экрана;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Corel Font Manager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Corel Font Manager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2019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поиск и систематизация шрифтов;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Corel Photo‐Paint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Corel Photo‐Paint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2019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редактирование изображений;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CorelDRAW.app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CorelDRAW.app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разработка графического дизайна в формате онлайн через веб‐браузер.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CorelDRAW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2019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векторная графика и макеты страниц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8" tooltip="Corel Connect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Corel Connect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2019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поиск контента;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9" tooltip="Corel PowerTRACE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Corel </a:t>
            </a:r>
            <a:r>
              <a:rPr lang="en-US" b="0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9" tooltip="Corel PowerTRACE (страница отсутствует)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PowerTRACE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2019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трассировка растровых изображений в векторную графику.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7055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5379CB8-447D-F0A7-C02D-2B9834F283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Вспомогательные приложения, входящие в состав </a:t>
            </a:r>
            <a:r>
              <a:rPr lang="ru-RU" b="1" i="0" dirty="0" err="1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CorelDRAW</a:t>
            </a:r>
            <a:r>
              <a:rPr lang="ru-RU" b="1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Graphics Suite 2019: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82DCF7E-49ED-244B-1AE8-2196C9772E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Microsoft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 tooltip="Visual Basic for Applications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Visual Basic for Applications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7.1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автоматизация задач;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Microsoft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 tooltip="Visual Studio Tools for Applications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Visual Studio Tools for Applications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2015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автоматизация задач и использование прогрессивных макросов;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Мастер штрихкодов — генератор </a:t>
            </a:r>
            <a:r>
              <a:rPr lang="ru-RU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4" tooltip="Штриховой код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штриховых кодов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в стандартных форматах;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Мастер двусторонней печати;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5" tooltip="GNU General Public License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GPL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en-US" b="0" i="0" u="none" strike="noStrike" dirty="0" err="1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6" tooltip="Ghostscript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Ghostscript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— 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улучшенный импорт файлов </a:t>
            </a:r>
            <a:r>
              <a:rPr lang="en-US" b="0" i="0" u="none" strike="noStrike" dirty="0">
                <a:solidFill>
                  <a:schemeClr val="tx1"/>
                </a:solidFill>
                <a:effectLst/>
                <a:latin typeface="Arial" panose="020B0604020202020204" pitchFamily="34" charset="0"/>
                <a:hlinkClick r:id="rId7" tooltip="Encapsulated PostScript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EPS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ru-RU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и </a:t>
            </a:r>
            <a:r>
              <a:rPr lang="en-US" b="0" i="0" dirty="0"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PS.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9152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2173956-3941-AA5A-5069-02CA991E4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Преимущества и недостатки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C86B142-AB16-4227-A233-CBB807DDBA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У любого графического редактора есть свои сильные и слабые стороны.</a:t>
            </a:r>
            <a:br>
              <a:rPr lang="ru-RU" dirty="0"/>
            </a:br>
            <a:r>
              <a:rPr lang="ru-RU" dirty="0"/>
              <a:t>К преимуществам относятся:</a:t>
            </a:r>
            <a:br>
              <a:rPr lang="ru-RU" dirty="0"/>
            </a:b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хорошая база. 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 предоставляет пользователю огромную библиотеку фонов, шрифтов, кистей, заготовок для логотипов и т.д. При необходимости можно использовать файлы от сторонних разработчиков, но на начальном этапе имеющихся в приложении заготовок будет более чем достаточно;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удобный интерфейс. «Фасад» приложения не слишком сложен в освоении. Минимум отвлекающих факторов — фокус внимания смещен только к основным функциям и рабочему полю;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мультиплатформенность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. Программа способна работать с различными операционными системами: Windows, MAC, OS/2, Unix и Linux. Это особенно удобно для дизайнеров, которые не желают менять «железо» и устанавливать виртуальные машины на свой компьютер, чтобы запустить графический редактор;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7781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145C15-A175-C3F3-05F6-CE6EB9762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Недостатки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3A34904-CE59-9B14-5C86-843418D360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наличие ошибок в старых версиях. Разработчики — тоже люди. Мелкие опечатки и изредка неверно функционирующие кнопки либо лечатся обращением в техподдержку (но ответа придется ждать очень долго), либо со временем вызывают привыкание и перестают притягивать к себе внимание;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отсутствие инструментов для создания деловой графики. К сожалению,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 не создан для построения диаграмм и графиков, демонстрирующих экономический рост. Но для этого вовсе не обязательно применять профессиональный графический редактор — иногда достаточно стандартной офисной программы;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растр сложно перевести в вектор. Но это обстоятельство — сложность не только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CorelDRAW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, а всех графических редакторов. Если изображение изначально имеет низкое качество и разрешение и изобилует различными оттенками, то данная задача является </a:t>
            </a:r>
            <a:r>
              <a:rPr lang="ru-RU" b="0" i="0" dirty="0" err="1">
                <a:solidFill>
                  <a:schemeClr val="tx1"/>
                </a:solidFill>
                <a:effectLst/>
                <a:latin typeface="CoFo Sans"/>
              </a:rPr>
              <a:t>сложновыполнимой</a:t>
            </a:r>
            <a:r>
              <a:rPr lang="ru-RU" b="0" i="0" dirty="0">
                <a:solidFill>
                  <a:schemeClr val="tx1"/>
                </a:solidFill>
                <a:effectLst/>
                <a:latin typeface="CoFo Sans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70287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CE40CB0-7748-D7B5-F52B-1313487DD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3078749" cy="970450"/>
          </a:xfrm>
        </p:spPr>
        <p:txBody>
          <a:bodyPr anchor="b">
            <a:normAutofit/>
          </a:bodyPr>
          <a:lstStyle/>
          <a:p>
            <a:pPr algn="l"/>
            <a:r>
              <a:rPr lang="ru-RU" sz="2800"/>
              <a:t>Интерфейс </a:t>
            </a:r>
            <a:r>
              <a:rPr lang="en-US" sz="2800"/>
              <a:t>CorelDRAW</a:t>
            </a:r>
            <a:endParaRPr lang="ru-RU" sz="2800"/>
          </a:p>
        </p:txBody>
      </p:sp>
      <p:sp>
        <p:nvSpPr>
          <p:cNvPr id="4102" name="Content Placeholder 4101">
            <a:extLst>
              <a:ext uri="{FF2B5EF4-FFF2-40B4-BE49-F238E27FC236}">
                <a16:creationId xmlns:a16="http://schemas.microsoft.com/office/drawing/2014/main" xmlns="" id="{E874E895-8E86-62F7-5D58-AFD877E47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3078749" cy="4058751"/>
          </a:xfrm>
        </p:spPr>
        <p:txBody>
          <a:bodyPr anchor="t">
            <a:normAutofit/>
          </a:bodyPr>
          <a:lstStyle/>
          <a:p>
            <a:r>
              <a:rPr lang="ru-RU" sz="1400" b="0" i="0" dirty="0">
                <a:solidFill>
                  <a:schemeClr val="tx1"/>
                </a:solidFill>
                <a:effectLst/>
                <a:latin typeface="CoFo Sans"/>
              </a:rPr>
              <a:t>Программная оболочка этого графического редактора не напугает новичка чем-то сложным: ее рабочий стол похож на аналогичный стол любого офисного приложения. В строке заголовка традиционно находятся кнопки управления окном: «Свернуть», «Открыть», «Закрыть». В строке меню можно найти кнопки классического подменю, которые либо приводят к определенному действию, либо открывают дополнительное диалоговое окно.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4105" name="Picture 4104">
            <a:extLst>
              <a:ext uri="{FF2B5EF4-FFF2-40B4-BE49-F238E27FC236}">
                <a16:creationId xmlns:a16="http://schemas.microsoft.com/office/drawing/2014/main" xmlns="" id="{B536FA4E-0152-4E27-91DA-0FC22D1846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964" r="2807" b="1446"/>
          <a:stretch/>
        </p:blipFill>
        <p:spPr>
          <a:xfrm>
            <a:off x="4552950" y="1"/>
            <a:ext cx="7639050" cy="6858000"/>
          </a:xfrm>
          <a:prstGeom prst="rect">
            <a:avLst/>
          </a:prstGeom>
        </p:spPr>
      </p:pic>
      <p:pic>
        <p:nvPicPr>
          <p:cNvPr id="4098" name="Picture 2" descr="вариант рабочего интерфейса программы CorelDRAW">
            <a:extLst>
              <a:ext uri="{FF2B5EF4-FFF2-40B4-BE49-F238E27FC236}">
                <a16:creationId xmlns:a16="http://schemas.microsoft.com/office/drawing/2014/main" xmlns="" id="{BE3085CB-7857-BD87-FB0A-7EF6C7E9DDF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35152" b="-1"/>
          <a:stretch/>
        </p:blipFill>
        <p:spPr bwMode="auto">
          <a:xfrm>
            <a:off x="4654295" y="10"/>
            <a:ext cx="7537705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2415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80000"/>
                <a:lumMod val="80000"/>
              </a:schemeClr>
              <a:schemeClr val="bg2">
                <a:tint val="98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EDD423B-08A4-13EE-31F0-28EB31D366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95" y="609600"/>
            <a:ext cx="3078749" cy="970450"/>
          </a:xfrm>
        </p:spPr>
        <p:txBody>
          <a:bodyPr anchor="b">
            <a:normAutofit/>
          </a:bodyPr>
          <a:lstStyle/>
          <a:p>
            <a:pPr algn="l"/>
            <a:r>
              <a:rPr lang="ru-RU" sz="2800"/>
              <a:t>Интерфейс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F503BE0-8A96-7448-1457-ACBE59B442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3795" y="1732449"/>
            <a:ext cx="3078749" cy="4058751"/>
          </a:xfrm>
        </p:spPr>
        <p:txBody>
          <a:bodyPr anchor="t"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ru-RU" sz="1400" b="0" i="0">
                <a:effectLst/>
                <a:latin typeface="CoFo Sans"/>
              </a:rPr>
              <a:t>Работа с инструментами начинается на панели графики справа. Здесь расположены цветовая палитра и панель для настройки свойств каждого отдельно взятого инструмента. В правой части окна находится служебная область, в которой можно провести настройку для тех или иных действий. Панель рабочих инструментов находится слева. Сам интерфейс может быть выполнен как в лайтовом светлом оттенке, так и в глубоком темном — здесь каждый волен выбрать тот вариант, который более удобен в работе.</a:t>
            </a:r>
          </a:p>
          <a:p>
            <a:pPr>
              <a:lnSpc>
                <a:spcPct val="90000"/>
              </a:lnSpc>
            </a:pPr>
            <a:r>
              <a:rPr lang="ru-RU" sz="1400"/>
              <a:t/>
            </a:r>
            <a:br>
              <a:rPr lang="ru-RU" sz="1400"/>
            </a:br>
            <a:endParaRPr lang="ru-RU" sz="1400"/>
          </a:p>
        </p:txBody>
      </p:sp>
      <p:sp>
        <p:nvSpPr>
          <p:cNvPr id="5127" name="Rectangle 5126">
            <a:extLst>
              <a:ext uri="{FF2B5EF4-FFF2-40B4-BE49-F238E27FC236}">
                <a16:creationId xmlns:a16="http://schemas.microsoft.com/office/drawing/2014/main" xmlns="" id="{0A22D114-11B7-46ED-94A9-18DC1C977BF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636008" y="965196"/>
            <a:ext cx="6581364" cy="4781641"/>
          </a:xfrm>
          <a:prstGeom prst="rect">
            <a:avLst/>
          </a:prstGeom>
          <a:solidFill>
            <a:schemeClr val="tx1"/>
          </a:solidFill>
          <a:ln w="190500">
            <a:solidFill>
              <a:schemeClr val="tx1">
                <a:alpha val="7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вариант рабочего интерфейса программы CorelDRAW">
            <a:extLst>
              <a:ext uri="{FF2B5EF4-FFF2-40B4-BE49-F238E27FC236}">
                <a16:creationId xmlns:a16="http://schemas.microsoft.com/office/drawing/2014/main" xmlns="" id="{0EE400F0-2D6F-F21F-8651-801D45F7D0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2679" b="-2"/>
          <a:stretch/>
        </p:blipFill>
        <p:spPr bwMode="auto">
          <a:xfrm>
            <a:off x="5120640" y="1438360"/>
            <a:ext cx="5676236" cy="383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83079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ланец">
  <a:themeElements>
    <a:clrScheme name="Сланец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Сланец">
      <a:maj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анец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Сланец</Template>
  <TotalTime>24</TotalTime>
  <Words>307</Words>
  <Application>Microsoft Office PowerPoint</Application>
  <PresentationFormat>Произвольный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Сланец</vt:lpstr>
      <vt:lpstr>CorelDRAW</vt:lpstr>
      <vt:lpstr>Что такое CorelDRAW</vt:lpstr>
      <vt:lpstr>CorelDRAW Graphics Suitе  </vt:lpstr>
      <vt:lpstr>Основной пакет программ CorelDRAW Graphics Suite 2019</vt:lpstr>
      <vt:lpstr>Вспомогательные приложения, входящие в состав CorelDRAW Graphics Suite 2019:</vt:lpstr>
      <vt:lpstr>Преимущества и недостатки </vt:lpstr>
      <vt:lpstr>Недостатки</vt:lpstr>
      <vt:lpstr>Интерфейс CorelDRAW</vt:lpstr>
      <vt:lpstr>Интерфейс </vt:lpstr>
      <vt:lpstr>Какие форматы читает CorelDraw</vt:lpstr>
      <vt:lpstr>Где скачать программу?</vt:lpstr>
      <vt:lpstr>Системные требования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CorelDRAW</dc:title>
  <dc:creator>ПО-121-11 Михайлец Варвара Андреевна</dc:creator>
  <cp:lastModifiedBy>yulya</cp:lastModifiedBy>
  <cp:revision>2</cp:revision>
  <dcterms:created xsi:type="dcterms:W3CDTF">2022-12-20T07:03:26Z</dcterms:created>
  <dcterms:modified xsi:type="dcterms:W3CDTF">2023-02-07T06:05:10Z</dcterms:modified>
</cp:coreProperties>
</file>