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8" r:id="rId3"/>
    <p:sldId id="259" r:id="rId4"/>
    <p:sldId id="260" r:id="rId5"/>
    <p:sldId id="265" r:id="rId6"/>
    <p:sldId id="264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37DF3-BA7D-4615-975A-B850E95BF0B1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A4A9-961D-4037-AC29-E5087719E3D7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6969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37DF3-BA7D-4615-975A-B850E95BF0B1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A4A9-961D-4037-AC29-E5087719E3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656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37DF3-BA7D-4615-975A-B850E95BF0B1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A4A9-961D-4037-AC29-E5087719E3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50239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37DF3-BA7D-4615-975A-B850E95BF0B1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A4A9-961D-4037-AC29-E5087719E3D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836965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37DF3-BA7D-4615-975A-B850E95BF0B1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A4A9-961D-4037-AC29-E5087719E3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46769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37DF3-BA7D-4615-975A-B850E95BF0B1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A4A9-961D-4037-AC29-E5087719E3D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0388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37DF3-BA7D-4615-975A-B850E95BF0B1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A4A9-961D-4037-AC29-E5087719E3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5648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37DF3-BA7D-4615-975A-B850E95BF0B1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A4A9-961D-4037-AC29-E5087719E3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7581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37DF3-BA7D-4615-975A-B850E95BF0B1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A4A9-961D-4037-AC29-E5087719E3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59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37DF3-BA7D-4615-975A-B850E95BF0B1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A4A9-961D-4037-AC29-E5087719E3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930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37DF3-BA7D-4615-975A-B850E95BF0B1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A4A9-961D-4037-AC29-E5087719E3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6721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37DF3-BA7D-4615-975A-B850E95BF0B1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A4A9-961D-4037-AC29-E5087719E3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935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37DF3-BA7D-4615-975A-B850E95BF0B1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A4A9-961D-4037-AC29-E5087719E3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7303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37DF3-BA7D-4615-975A-B850E95BF0B1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A4A9-961D-4037-AC29-E5087719E3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434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37DF3-BA7D-4615-975A-B850E95BF0B1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A4A9-961D-4037-AC29-E5087719E3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990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37DF3-BA7D-4615-975A-B850E95BF0B1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A4A9-961D-4037-AC29-E5087719E3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534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37DF3-BA7D-4615-975A-B850E95BF0B1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2A4A9-961D-4037-AC29-E5087719E3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820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8537DF3-BA7D-4615-975A-B850E95BF0B1}" type="datetimeFigureOut">
              <a:rPr lang="ru-RU" smtClean="0"/>
              <a:t>21.11.2022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762A4A9-961D-4037-AC29-E5087719E3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16487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1" y="685799"/>
            <a:ext cx="11119861" cy="3158068"/>
          </a:xfrm>
        </p:spPr>
        <p:txBody>
          <a:bodyPr/>
          <a:lstStyle/>
          <a:p>
            <a:pPr algn="ctr"/>
            <a:r>
              <a:rPr lang="ru-RU" dirty="0" smtClean="0"/>
              <a:t>Викторина «Законы, которые нас защищают»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90262" y="5095701"/>
            <a:ext cx="4513810" cy="1271847"/>
          </a:xfrm>
        </p:spPr>
        <p:txBody>
          <a:bodyPr/>
          <a:lstStyle/>
          <a:p>
            <a:r>
              <a:rPr lang="ru-RU" dirty="0" smtClean="0"/>
              <a:t>Подготовила: социальный педагог Суслова Т.С.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07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2" y="685800"/>
            <a:ext cx="11227926" cy="1359132"/>
          </a:xfrm>
        </p:spPr>
        <p:txBody>
          <a:bodyPr/>
          <a:lstStyle/>
          <a:p>
            <a:r>
              <a:rPr lang="ru-RU" dirty="0" smtClean="0"/>
              <a:t>1 </a:t>
            </a:r>
            <a:r>
              <a:rPr lang="ru-RU" dirty="0" err="1" smtClean="0"/>
              <a:t>ТУР.Представление</a:t>
            </a:r>
            <a:r>
              <a:rPr lang="ru-RU" dirty="0" smtClean="0"/>
              <a:t> команд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0204" y="2468881"/>
            <a:ext cx="11601796" cy="3316777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Задание: придумать название каждой команде, приветствие и девиз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721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1891" y="685801"/>
            <a:ext cx="11330247" cy="893618"/>
          </a:xfrm>
        </p:spPr>
        <p:txBody>
          <a:bodyPr/>
          <a:lstStyle/>
          <a:p>
            <a:r>
              <a:rPr lang="ru-RU" dirty="0" smtClean="0"/>
              <a:t>2 тур. Кроссворд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2138" y="1679171"/>
            <a:ext cx="11097490" cy="4738254"/>
          </a:xfrm>
        </p:spPr>
        <p:txBody>
          <a:bodyPr>
            <a:normAutofit/>
          </a:bodyPr>
          <a:lstStyle/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sz="16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горизонтали: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Всенародно избранный глава </a:t>
            </a: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государства</a:t>
            </a:r>
          </a:p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Интересы человека, записанные в декларации </a:t>
            </a:r>
            <a:endParaRPr lang="ru-RU" sz="16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ООН 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защищаемые </a:t>
            </a: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государством</a:t>
            </a:r>
          </a:p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Столица нашего </a:t>
            </a: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государства</a:t>
            </a:r>
          </a:p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Государственный символ России </a:t>
            </a:r>
            <a:endParaRPr lang="ru-RU" sz="16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виде двуглавого </a:t>
            </a: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орла</a:t>
            </a:r>
          </a:p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Государственный символ страны, </a:t>
            </a:r>
            <a:endParaRPr lang="ru-RU" sz="16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сопровождаемый 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музыкой</a:t>
            </a: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Основное право человека, которое он теряет, </a:t>
            </a:r>
            <a:endParaRPr lang="ru-RU" sz="16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попадая 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тюрьму</a:t>
            </a: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Человек имеет право не только на труд, но и на … </a:t>
            </a:r>
            <a:b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вертикали: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Общее право всех </a:t>
            </a: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Высший законодательный орган нашей </a:t>
            </a: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страны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Российский </a:t>
            </a:r>
            <a:r>
              <a:rPr lang="ru-RU" sz="16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триколор</a:t>
            </a: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b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11.Основной закон нашей страны. </a:t>
            </a:r>
            <a:b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 Государство, в котором мы живем</a:t>
            </a:r>
            <a:r>
              <a:rPr lang="ru-RU" sz="1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/>
          </a:p>
        </p:txBody>
      </p:sp>
      <p:pic>
        <p:nvPicPr>
          <p:cNvPr id="4" name="Рисунок 3" descr="C:\Users\TEMP\Desktop\Снимок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803" y="1679171"/>
            <a:ext cx="6056804" cy="4738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8835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81891" y="685800"/>
            <a:ext cx="11188931" cy="63592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3 тур. Правовой статус ребенка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7695" y="1321725"/>
            <a:ext cx="11513127" cy="5253642"/>
          </a:xfrm>
        </p:spPr>
        <p:txBody>
          <a:bodyPr>
            <a:normAutofit fontScale="62500" lnSpcReduction="20000"/>
          </a:bodyPr>
          <a:lstStyle/>
          <a:p>
            <a:r>
              <a:rPr lang="ru-RU" sz="25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какого возраста человек:</a:t>
            </a:r>
          </a:p>
          <a:p>
            <a:r>
              <a:rPr lang="ru-RU" sz="25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Становится полностью дееспособным (совершеннолетним) и может своими действиями приобретать любые права </a:t>
            </a:r>
          </a:p>
          <a:p>
            <a:r>
              <a:rPr lang="ru-RU" sz="2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Несет уголовную ответственность за любые преступления </a:t>
            </a:r>
          </a:p>
          <a:p>
            <a:r>
              <a:rPr lang="ru-RU" sz="2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Может быть членом кооператива, акционерного общества </a:t>
            </a:r>
          </a:p>
          <a:p>
            <a:r>
              <a:rPr lang="ru-RU" sz="2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Имеет право на получение паспорта. </a:t>
            </a:r>
          </a:p>
          <a:p>
            <a:r>
              <a:rPr lang="ru-RU" sz="2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Подлежит уголовной ответственности за некоторые преступления (убийство, разбой, кража, вымогательство и др.) </a:t>
            </a:r>
          </a:p>
          <a:p>
            <a:r>
              <a:rPr lang="ru-RU" sz="2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Допускается поступление на работу (на легкий труд не более 4 часов в день) с согласия одного из родителей </a:t>
            </a:r>
          </a:p>
          <a:p>
            <a:r>
              <a:rPr lang="ru-RU" sz="2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Вправе распоряжаться самостоятельно своим заработком, стипендией, иными доходами </a:t>
            </a:r>
          </a:p>
          <a:p>
            <a:r>
              <a:rPr lang="ru-RU" sz="2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Дает согласие на изменение своего имени или фамилии </a:t>
            </a:r>
          </a:p>
          <a:p>
            <a:r>
              <a:rPr lang="ru-RU" sz="2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Вправе самостоятельно заключать мелкие бытовые сделки </a:t>
            </a:r>
          </a:p>
          <a:p>
            <a:r>
              <a:rPr lang="ru-RU" sz="2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Вправе посещать школу </a:t>
            </a:r>
          </a:p>
          <a:p>
            <a:r>
              <a:rPr lang="ru-RU" sz="2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 Имеет право жить и воспитываться в семье, знать своих родителей, получать от них защиту своих прав и законных интересов </a:t>
            </a:r>
          </a:p>
          <a:p>
            <a:r>
              <a:rPr lang="ru-RU" sz="2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 Имеет право на имя, отчество и фамилию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43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5141" y="374074"/>
            <a:ext cx="11272059" cy="922712"/>
          </a:xfrm>
        </p:spPr>
        <p:txBody>
          <a:bodyPr/>
          <a:lstStyle/>
          <a:p>
            <a:r>
              <a:rPr lang="ru-RU" dirty="0"/>
              <a:t>4 тур. Сказочный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077" y="1221972"/>
            <a:ext cx="11272058" cy="5270268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400" b="1" dirty="0" smtClean="0">
                <a:solidFill>
                  <a:schemeClr val="bg1"/>
                </a:solidFill>
              </a:rPr>
              <a:t>1.Схватив </a:t>
            </a:r>
            <a:r>
              <a:rPr lang="ru-RU" sz="1400" b="1" dirty="0">
                <a:solidFill>
                  <a:schemeClr val="bg1"/>
                </a:solidFill>
              </a:rPr>
              <a:t>крысу Шушеру за хвост, Буратино нарушил её право </a:t>
            </a:r>
            <a:r>
              <a:rPr lang="ru-RU" sz="1400" b="1" dirty="0" smtClean="0">
                <a:solidFill>
                  <a:schemeClr val="bg1"/>
                </a:solidFill>
              </a:rPr>
              <a:t>на…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400" b="1" dirty="0" smtClean="0">
                <a:solidFill>
                  <a:schemeClr val="bg1"/>
                </a:solidFill>
              </a:rPr>
              <a:t>2</a:t>
            </a:r>
            <a:r>
              <a:rPr lang="ru-RU" sz="1400" b="1" dirty="0">
                <a:solidFill>
                  <a:schemeClr val="bg1"/>
                </a:solidFill>
              </a:rPr>
              <a:t>. Подарив Буратино азбуку и отправив его в школу, папа Карло надеялся, что Буратино воспользуется своим правом на… </a:t>
            </a:r>
            <a:endParaRPr lang="ru-RU" sz="1400" b="1" dirty="0" smtClean="0">
              <a:solidFill>
                <a:schemeClr val="bg1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400" b="1" dirty="0" smtClean="0">
                <a:solidFill>
                  <a:schemeClr val="bg1"/>
                </a:solidFill>
              </a:rPr>
              <a:t>3</a:t>
            </a:r>
            <a:r>
              <a:rPr lang="ru-RU" sz="1400" b="1" dirty="0">
                <a:solidFill>
                  <a:schemeClr val="bg1"/>
                </a:solidFill>
              </a:rPr>
              <a:t>. Буратино хотел попасть в театр, потому что у него было право на… </a:t>
            </a:r>
            <a:endParaRPr lang="ru-RU" sz="1400" b="1" dirty="0" smtClean="0">
              <a:solidFill>
                <a:schemeClr val="bg1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400" b="1" dirty="0" smtClean="0">
                <a:solidFill>
                  <a:schemeClr val="bg1"/>
                </a:solidFill>
              </a:rPr>
              <a:t>4</a:t>
            </a:r>
            <a:r>
              <a:rPr lang="ru-RU" sz="1400" b="1" dirty="0">
                <a:solidFill>
                  <a:schemeClr val="bg1"/>
                </a:solidFill>
              </a:rPr>
              <a:t>. Напавшие на Буратино кот </a:t>
            </a:r>
            <a:r>
              <a:rPr lang="ru-RU" sz="1400" b="1" dirty="0" err="1">
                <a:solidFill>
                  <a:schemeClr val="bg1"/>
                </a:solidFill>
              </a:rPr>
              <a:t>Базилио</a:t>
            </a:r>
            <a:r>
              <a:rPr lang="ru-RU" sz="1400" b="1" dirty="0">
                <a:solidFill>
                  <a:schemeClr val="bg1"/>
                </a:solidFill>
              </a:rPr>
              <a:t> и лиса Алиса пытались отнять у него деньги, что является покушением на право Буратино… </a:t>
            </a:r>
            <a:endParaRPr lang="ru-RU" sz="1400" b="1" dirty="0" smtClean="0">
              <a:solidFill>
                <a:schemeClr val="bg1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400" b="1" dirty="0" smtClean="0">
                <a:solidFill>
                  <a:schemeClr val="bg1"/>
                </a:solidFill>
              </a:rPr>
              <a:t>5</a:t>
            </a:r>
            <a:r>
              <a:rPr lang="ru-RU" sz="1400" b="1" dirty="0">
                <a:solidFill>
                  <a:schemeClr val="bg1"/>
                </a:solidFill>
              </a:rPr>
              <a:t>. Полицейские, ворвавшиеся в каморку папы Карло, нарушили его право </a:t>
            </a:r>
            <a:r>
              <a:rPr lang="ru-RU" sz="1400" b="1" dirty="0" smtClean="0">
                <a:solidFill>
                  <a:schemeClr val="bg1"/>
                </a:solidFill>
              </a:rPr>
              <a:t>на…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400" b="1" dirty="0" smtClean="0">
                <a:solidFill>
                  <a:schemeClr val="bg1"/>
                </a:solidFill>
              </a:rPr>
              <a:t>6</a:t>
            </a:r>
            <a:r>
              <a:rPr lang="ru-RU" sz="1400" b="1" dirty="0">
                <a:solidFill>
                  <a:schemeClr val="bg1"/>
                </a:solidFill>
              </a:rPr>
              <a:t>. Когда Буратино, лиса Алиса, кот </a:t>
            </a:r>
            <a:r>
              <a:rPr lang="ru-RU" sz="1400" b="1" dirty="0" err="1">
                <a:solidFill>
                  <a:schemeClr val="bg1"/>
                </a:solidFill>
              </a:rPr>
              <a:t>Базилио</a:t>
            </a:r>
            <a:r>
              <a:rPr lang="ru-RU" sz="1400" b="1" dirty="0">
                <a:solidFill>
                  <a:schemeClr val="bg1"/>
                </a:solidFill>
              </a:rPr>
              <a:t> отправились в Страну Дураков, они воспользовались правом на…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400" b="1" dirty="0">
                <a:solidFill>
                  <a:schemeClr val="bg1"/>
                </a:solidFill>
              </a:rPr>
              <a:t>7. В какой сказке личность во всех отношениях серая осуществляет план убийства двух лиц и лишь благодаря своевременному вмешательству общественности всё кончается благополучно? </a:t>
            </a:r>
            <a:br>
              <a:rPr lang="ru-RU" sz="1400" b="1" dirty="0">
                <a:solidFill>
                  <a:schemeClr val="bg1"/>
                </a:solidFill>
              </a:rPr>
            </a:br>
            <a:r>
              <a:rPr lang="ru-RU" sz="1400" b="1" dirty="0">
                <a:solidFill>
                  <a:schemeClr val="bg1"/>
                </a:solidFill>
              </a:rPr>
              <a:t>8. В этой сказке Пушкина должностное лицо грубо нарушило принцип «от каждого по способности, каждому - по труду» и присвоило зарплату труженика. Труженик учинил самосуд, причинив должностному лицу тяжкие телесные повреждения, приведшие к смерти</a:t>
            </a:r>
            <a:r>
              <a:rPr lang="ru-RU" sz="1400" b="1" dirty="0" smtClean="0">
                <a:solidFill>
                  <a:schemeClr val="bg1"/>
                </a:solidFill>
              </a:rPr>
              <a:t>.</a:t>
            </a:r>
            <a:r>
              <a:rPr lang="ru-RU" sz="1400" b="1" dirty="0">
                <a:solidFill>
                  <a:schemeClr val="bg1"/>
                </a:solidFill>
              </a:rPr>
              <a:t/>
            </a:r>
            <a:br>
              <a:rPr lang="ru-RU" sz="1400" b="1" dirty="0">
                <a:solidFill>
                  <a:schemeClr val="bg1"/>
                </a:solidFill>
              </a:rPr>
            </a:br>
            <a:r>
              <a:rPr lang="ru-RU" sz="1400" b="1" dirty="0">
                <a:solidFill>
                  <a:schemeClr val="bg1"/>
                </a:solidFill>
              </a:rPr>
              <a:t>9. Назовите сказку, в которой лицо с дурной репутацией под вывеской милой и обаятельной личности совершило покушение на семь несовершеннолетних душ, но было разоблачено и жестоко наказано. </a:t>
            </a:r>
            <a:br>
              <a:rPr lang="ru-RU" sz="1400" b="1" dirty="0">
                <a:solidFill>
                  <a:schemeClr val="bg1"/>
                </a:solidFill>
              </a:rPr>
            </a:br>
            <a:r>
              <a:rPr lang="ru-RU" sz="1400" b="1" dirty="0">
                <a:solidFill>
                  <a:schemeClr val="bg1"/>
                </a:solidFill>
              </a:rPr>
              <a:t>10. В этой сказке речь идёт о </a:t>
            </a:r>
            <a:r>
              <a:rPr lang="ru-RU" sz="1400" b="1" dirty="0" err="1">
                <a:solidFill>
                  <a:schemeClr val="bg1"/>
                </a:solidFill>
              </a:rPr>
              <a:t>неком</a:t>
            </a:r>
            <a:r>
              <a:rPr lang="ru-RU" sz="1400" b="1" dirty="0">
                <a:solidFill>
                  <a:schemeClr val="bg1"/>
                </a:solidFill>
              </a:rPr>
              <a:t> спортсмене, который без хорошей физической подготовки отправился на соревнования с препятствиями. Хитрость и выдержка позволили ему подойти к самому финишу. Финал трагичен: герой, нарушив правила техники безопасности, погибает. </a:t>
            </a:r>
            <a:br>
              <a:rPr lang="ru-RU" sz="1400" b="1" dirty="0">
                <a:solidFill>
                  <a:schemeClr val="bg1"/>
                </a:solidFill>
              </a:rPr>
            </a:br>
            <a:r>
              <a:rPr lang="ru-RU" sz="1400" b="1" dirty="0">
                <a:solidFill>
                  <a:schemeClr val="bg1"/>
                </a:solidFill>
              </a:rPr>
              <a:t>11. Назовите сказку, где две невестки царя посягают на имущество третьей, крадут одеяние невесты младшего сына царя и сжигают его. </a:t>
            </a:r>
            <a:br>
              <a:rPr lang="ru-RU" sz="1400" b="1" dirty="0">
                <a:solidFill>
                  <a:schemeClr val="bg1"/>
                </a:solidFill>
              </a:rPr>
            </a:br>
            <a:r>
              <a:rPr lang="ru-RU" sz="1400" b="1" dirty="0">
                <a:solidFill>
                  <a:schemeClr val="bg1"/>
                </a:solidFill>
              </a:rPr>
              <a:t>12. В этой сказке добрая птица уступила свою собственность двум лицам, пожелавшим разделить её на части, но сумевшим это сделать. В итоге - богатство было случайно уничтожено мелкой серой личностью. </a:t>
            </a:r>
            <a:endParaRPr lang="ru-RU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47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1" y="685799"/>
            <a:ext cx="10961919" cy="1192877"/>
          </a:xfrm>
        </p:spPr>
        <p:txBody>
          <a:bodyPr/>
          <a:lstStyle/>
          <a:p>
            <a:r>
              <a:rPr lang="ru-RU" dirty="0" smtClean="0"/>
              <a:t>5 тур. Черный ящик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8515" y="1878676"/>
            <a:ext cx="11463251" cy="4114799"/>
          </a:xfrm>
        </p:spPr>
        <p:txBody>
          <a:bodyPr/>
          <a:lstStyle/>
          <a:p>
            <a:r>
              <a:rPr lang="ru-RU" b="1" dirty="0"/>
              <a:t>Вопрос: во время сухого закона в США контрабандисты часто перевозили алкоголь на судах. Перевозили его в ящиках. А в на­шем ящике находится то, чем для безопасности перекладыва­ли бутылки в ящиках. Что это</a:t>
            </a:r>
            <a:r>
              <a:rPr lang="en-US" b="1" dirty="0"/>
              <a:t>?</a:t>
            </a:r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198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2" y="685800"/>
            <a:ext cx="10978544" cy="1433946"/>
          </a:xfrm>
        </p:spPr>
        <p:txBody>
          <a:bodyPr/>
          <a:lstStyle/>
          <a:p>
            <a:r>
              <a:rPr lang="ru-RU" dirty="0"/>
              <a:t>6</a:t>
            </a:r>
            <a:r>
              <a:rPr lang="ru-RU" dirty="0" smtClean="0"/>
              <a:t> тур. Музыкальный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2" y="2119747"/>
            <a:ext cx="11045046" cy="3765664"/>
          </a:xfrm>
        </p:spPr>
        <p:txBody>
          <a:bodyPr/>
          <a:lstStyle/>
          <a:p>
            <a:r>
              <a:rPr lang="ru-RU" b="1" dirty="0" smtClean="0"/>
              <a:t>Задание: прослушать мелодии детских песен и отгадать название песни и о каких правах в них идет речь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503403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6953" y="685800"/>
            <a:ext cx="11097491" cy="1159625"/>
          </a:xfrm>
        </p:spPr>
        <p:txBody>
          <a:bodyPr/>
          <a:lstStyle/>
          <a:p>
            <a:r>
              <a:rPr lang="ru-RU" dirty="0" smtClean="0"/>
              <a:t>Подведение итогов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098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65</TotalTime>
  <Words>273</Words>
  <Application>Microsoft Office PowerPoint</Application>
  <PresentationFormat>Широкоэкранный</PresentationFormat>
  <Paragraphs>42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Century Gothic</vt:lpstr>
      <vt:lpstr>Times New Roman</vt:lpstr>
      <vt:lpstr>Wingdings 3</vt:lpstr>
      <vt:lpstr>Сектор</vt:lpstr>
      <vt:lpstr>Викторина «Законы, которые нас защищают»</vt:lpstr>
      <vt:lpstr>1 ТУР.Представление команд</vt:lpstr>
      <vt:lpstr>2 тур. Кроссворд</vt:lpstr>
      <vt:lpstr>3 тур. Правовой статус ребенка</vt:lpstr>
      <vt:lpstr>4 тур. Сказочный</vt:lpstr>
      <vt:lpstr>5 тур. Черный ящик</vt:lpstr>
      <vt:lpstr>6 тур. Музыкальный</vt:lpstr>
      <vt:lpstr>Подведение итогов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«Законы, которые нас защищают»</dc:title>
  <dc:creator>User</dc:creator>
  <cp:lastModifiedBy>User</cp:lastModifiedBy>
  <cp:revision>5</cp:revision>
  <dcterms:created xsi:type="dcterms:W3CDTF">2022-11-21T09:24:57Z</dcterms:created>
  <dcterms:modified xsi:type="dcterms:W3CDTF">2022-11-21T10:30:51Z</dcterms:modified>
</cp:coreProperties>
</file>