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6" r:id="rId3"/>
    <p:sldId id="260" r:id="rId4"/>
    <p:sldId id="257" r:id="rId5"/>
    <p:sldId id="277" r:id="rId6"/>
    <p:sldId id="259" r:id="rId7"/>
    <p:sldId id="258" r:id="rId8"/>
    <p:sldId id="261" r:id="rId9"/>
    <p:sldId id="262" r:id="rId10"/>
    <p:sldId id="263" r:id="rId11"/>
    <p:sldId id="264" r:id="rId12"/>
    <p:sldId id="265" r:id="rId13"/>
    <p:sldId id="266" r:id="rId14"/>
    <p:sldId id="269" r:id="rId15"/>
    <p:sldId id="267" r:id="rId16"/>
    <p:sldId id="270" r:id="rId17"/>
    <p:sldId id="271" r:id="rId18"/>
    <p:sldId id="278" r:id="rId19"/>
    <p:sldId id="272" r:id="rId20"/>
    <p:sldId id="273" r:id="rId21"/>
    <p:sldId id="274" r:id="rId22"/>
    <p:sldId id="275" r:id="rId23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-54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0BF843-762A-4340-9C60-3A5880D1901F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8BB0B-B758-4712-A5A9-5F7A1075572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9312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38BB0B-B758-4712-A5A9-5F7A10755725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0907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4042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79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457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1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825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5469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844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094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0398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174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20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CDC791-5DC1-4A35-BA86-0C6763068D24}" type="datetimeFigureOut">
              <a:rPr lang="ru-RU" smtClean="0"/>
              <a:t>07.02.2023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661BC-EEA1-47FB-B8ED-5CC55A99702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916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0.jp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0%BD%D1%81%D1%82%D1%80%D1%83%D0%BC%D0%B5%D0%BD%D1%82" TargetMode="External"/><Relationship Id="rId2" Type="http://schemas.openxmlformats.org/officeDocument/2006/relationships/hyperlink" Target="https://ru.wikipedia.org/wiki/%D0%9D%D0%B5%D0%BC%D0%B5%D1%86%D0%BA%D0%B8%D0%B9_%D1%8F%D0%B7%D1%8B%D0%B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hyperlink" Target="https://ru.wikipedia.org/wiki/%D0%9C%D0%B0%D1%82%D0%B5%D1%80%D0%B8%D0%B0%D0%BB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62557" y="2468142"/>
            <a:ext cx="881832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00B0F0"/>
                </a:solidFill>
                <a:latin typeface="a_BodoniNovaBrk" panose="04070803080706020303" pitchFamily="82" charset="-52"/>
              </a:rPr>
              <a:t>Выпиливание</a:t>
            </a:r>
          </a:p>
          <a:p>
            <a:r>
              <a:rPr lang="ru-RU" sz="6600" i="1" dirty="0" smtClean="0">
                <a:solidFill>
                  <a:srgbClr val="00B0F0"/>
                </a:solidFill>
                <a:latin typeface="a_BodoniNovaBrk" panose="04070803080706020303" pitchFamily="82" charset="-52"/>
              </a:rPr>
              <a:t>       </a:t>
            </a:r>
            <a:r>
              <a:rPr lang="ru-RU" sz="6600" i="1" dirty="0" smtClean="0">
                <a:solidFill>
                  <a:srgbClr val="00B0F0"/>
                </a:solidFill>
                <a:latin typeface="a_BodoniNovaBrk" panose="04070803080706020303" pitchFamily="82" charset="-52"/>
              </a:rPr>
              <a:t>         </a:t>
            </a:r>
            <a:r>
              <a:rPr lang="ru-RU" sz="6600" i="1" dirty="0" smtClean="0">
                <a:solidFill>
                  <a:srgbClr val="00B0F0"/>
                </a:solidFill>
                <a:latin typeface="a_BodoniNovaBrk" panose="04070803080706020303" pitchFamily="82" charset="-52"/>
              </a:rPr>
              <a:t>лобзиком.</a:t>
            </a:r>
            <a:endParaRPr lang="ru-RU" sz="6600" i="1" dirty="0">
              <a:solidFill>
                <a:srgbClr val="00B0F0"/>
              </a:solidFill>
              <a:latin typeface="a_BodoniNovaBrk" panose="04070803080706020303" pitchFamily="82" charset="-52"/>
            </a:endParaRPr>
          </a:p>
        </p:txBody>
      </p:sp>
      <p:sp>
        <p:nvSpPr>
          <p:cNvPr id="15" name="Дата 4"/>
          <p:cNvSpPr>
            <a:spLocks noGrp="1"/>
          </p:cNvSpPr>
          <p:nvPr>
            <p:ph type="dt" sz="half" idx="10"/>
          </p:nvPr>
        </p:nvSpPr>
        <p:spPr>
          <a:xfrm>
            <a:off x="5471250" y="359229"/>
            <a:ext cx="3080657" cy="498038"/>
          </a:xfrm>
        </p:spPr>
        <p:txBody>
          <a:bodyPr/>
          <a:lstStyle/>
          <a:p>
            <a:fld id="{3ECB94CF-10F7-4C46-9EBC-305B6BAF2BD1}" type="datetime2">
              <a:rPr lang="ru-RU" sz="1600" i="1" smtClean="0">
                <a:solidFill>
                  <a:schemeClr val="bg1"/>
                </a:solidFill>
              </a:rPr>
              <a:t>вторник, 7 февраля 2023 г.</a:t>
            </a:fld>
            <a:endParaRPr lang="ru-RU" sz="1600" i="1" dirty="0">
              <a:solidFill>
                <a:schemeClr val="bg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988" y="1000620"/>
            <a:ext cx="2254684" cy="152553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06519" y="5118027"/>
            <a:ext cx="320141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i="1" dirty="0" smtClean="0">
                <a:solidFill>
                  <a:prstClr val="white"/>
                </a:solidFill>
              </a:rPr>
              <a:t>Дмитриенко </a:t>
            </a:r>
          </a:p>
          <a:p>
            <a:pPr lvl="0"/>
            <a:r>
              <a:rPr lang="ru-RU" sz="2800" i="1" dirty="0" smtClean="0">
                <a:solidFill>
                  <a:prstClr val="white"/>
                </a:solidFill>
              </a:rPr>
              <a:t>Геннадий</a:t>
            </a:r>
          </a:p>
          <a:p>
            <a:pPr lvl="0"/>
            <a:r>
              <a:rPr lang="ru-RU" sz="2800" i="1" dirty="0" smtClean="0">
                <a:solidFill>
                  <a:prstClr val="white"/>
                </a:solidFill>
              </a:rPr>
              <a:t>Александрович</a:t>
            </a:r>
            <a:endParaRPr lang="ru-RU" sz="2800" i="1" dirty="0">
              <a:solidFill>
                <a:prstClr val="white"/>
              </a:solidFill>
            </a:endParaRPr>
          </a:p>
        </p:txBody>
      </p:sp>
      <p:pic>
        <p:nvPicPr>
          <p:cNvPr id="1028" name="Picture 4" descr="C:\Users\Геннадий\Desktop\Без названия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075" y="337858"/>
            <a:ext cx="2034870" cy="206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Геннадий\Desktop\image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7225" y="1912446"/>
            <a:ext cx="1830822" cy="183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Геннадий\Desktop\images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57" y="3529971"/>
            <a:ext cx="1941816" cy="3087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Геннадий\Desktop\Без названия (1)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957646"/>
            <a:ext cx="2265580" cy="2659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04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Геннадий\Desktop\Без названия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539" y="1642622"/>
            <a:ext cx="4016939" cy="389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Выпиливать что-либо, лучше всего на так называемых </a:t>
            </a:r>
            <a:r>
              <a:rPr lang="ru-RU" sz="32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выпиловочных столи­ках 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— специальных верстачных дощечках. </a:t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ЧТО НАДО ЗНАТЬ О ВЫПИЛИВАНИИ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362" y="4616670"/>
            <a:ext cx="2830883" cy="20041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00416" y="2079322"/>
            <a:ext cx="397075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дощечки укрепляют на краю рабочего стола при помощи шурупов или специальных </a:t>
            </a:r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зажимов —       струбцинок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1932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455101"/>
          </a:xfrm>
        </p:spPr>
        <p:txBody>
          <a:bodyPr>
            <a:noAutofit/>
          </a:bodyPr>
          <a:lstStyle/>
          <a:p>
            <a:pPr algn="just"/>
            <a:r>
              <a:rPr lang="ru-RU" sz="3600" dirty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После того </a:t>
            </a:r>
            <a:r>
              <a:rPr lang="ru-RU" sz="36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как рисунок размещен</a:t>
            </a:r>
            <a:br>
              <a:rPr lang="ru-RU" sz="36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(с учетом древесных пороков) </a:t>
            </a:r>
            <a:r>
              <a:rPr lang="ru-RU" sz="3600" dirty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на фанеру или </a:t>
            </a:r>
            <a:r>
              <a:rPr lang="ru-RU" sz="36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дощечку,</a:t>
            </a:r>
            <a:br>
              <a:rPr lang="ru-RU" sz="36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        </a:t>
            </a:r>
            <a:r>
              <a:rPr lang="ru-RU" sz="3600" dirty="0" smtClean="0">
                <a:solidFill>
                  <a:srgbClr val="92D050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приступают к переводу контуров на заготовку</a:t>
            </a:r>
            <a:r>
              <a:rPr lang="ru-RU" sz="36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bg1"/>
              </a:solidFill>
              <a:latin typeface="Gabriola" panose="04040605051002020D02" pitchFamily="82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82" y="2562982"/>
            <a:ext cx="8995279" cy="361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6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331890" cy="6858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весь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переведен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фанеру или дощечку, во всех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замкнутых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внут­ренних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контурах его 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просверливают</a:t>
            </a:r>
            <a:b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не­большие </a:t>
            </a:r>
            <a:r>
              <a:rPr lang="ru-RU" sz="28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отверстия</a:t>
            </a:r>
            <a:r>
              <a:rPr lang="ru-RU" sz="28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выпили­вают обычно внутренние контуры</a:t>
            </a:r>
            <a:r>
              <a:rPr lang="ru-RU" sz="28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рисунка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 пилку закрепляют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в ниж­нем зажиме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лобзика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верхний, свободный, конец ее продевают в одно из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отверстий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вну­треннего контура и лишь 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закрепляют в верхнем зажиме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0347" y="156575"/>
            <a:ext cx="1956819" cy="18162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071" y="2843409"/>
            <a:ext cx="5561556" cy="197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44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208" y="87682"/>
            <a:ext cx="8868428" cy="1878904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фанеру укладывают на выпило­вочный столик и придерживают ее в процес­се выпиливания левой рукой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не подскакивала. Лобзик берут правой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рукой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рукоятку и, не торопясь, плавно, без рывков двигают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его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 и вниз по вертикали.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841327"/>
            <a:ext cx="7127310" cy="230694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592888" y="4634630"/>
            <a:ext cx="65511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того как в фанере (или дощеч­ке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образуется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пропил, материал левой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рукой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постепенно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подают на себя или пово­рачивают в нужную сторону, но так, чтобы пилка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двигалась</a:t>
            </a:r>
          </a:p>
          <a:p>
            <a:pPr algn="ctr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лишь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вырезе выпиловоч­ного столика</a:t>
            </a:r>
          </a:p>
        </p:txBody>
      </p:sp>
      <p:pic>
        <p:nvPicPr>
          <p:cNvPr id="6" name="Рисунок 5" descr="lobzik-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56" y="4468304"/>
            <a:ext cx="2085715" cy="2105318"/>
          </a:xfrm>
          <a:prstGeom prst="rect">
            <a:avLst/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162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41608"/>
            <a:ext cx="914399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3670" y="363255"/>
            <a:ext cx="627554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при выпиливании пилка подходит к </a:t>
            </a:r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месту разворота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линии рисунка, подача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вперед прекращается.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Про­должая движение лобзиком</a:t>
            </a:r>
          </a:p>
          <a:p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вверх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вниз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выпили­ваемую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фанеру или 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кусочек дерева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мед­ленно поворачивают, пока 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плоскость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по­лотна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пилки</a:t>
            </a:r>
          </a:p>
          <a:p>
            <a:r>
              <a:rPr lang="ru-RU" sz="2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совпадет с направлением новой линии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пропила.</a:t>
            </a:r>
          </a:p>
        </p:txBody>
      </p:sp>
    </p:spTree>
    <p:extLst>
      <p:ext uri="{BB962C8B-B14F-4D97-AF65-F5344CB8AC3E}">
        <p14:creationId xmlns:p14="http://schemas.microsoft.com/office/powerpoint/2010/main" val="306581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>
                <a:solidFill>
                  <a:schemeClr val="bg1"/>
                </a:solidFill>
                <a:latin typeface="Gabriola" panose="04040605051002020D02" pitchFamily="82" charset="0"/>
              </a:rPr>
              <a:t>Выпиленный рисунок зачищается по кромкам и контурам напильниками и над­филями или шлифовочной шкуркой</a:t>
            </a:r>
            <a:r>
              <a:rPr lang="ru-RU" i="1" dirty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260" y="2329842"/>
            <a:ext cx="4346531" cy="167848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99" y="2329841"/>
            <a:ext cx="3828790" cy="1678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655" y="4596608"/>
            <a:ext cx="2680408" cy="20061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80" y="4674152"/>
            <a:ext cx="3185090" cy="192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9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Текущий инструктаж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b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выполнять хорошо подготовленным лобзиком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"заваливать" лобзик во время пиления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Следи, чтобы рука, удерживающая заготовку, не попала под пилку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торопись и не нажимай сильно на пильное полотно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делать резких движений лобзиком при выпиливании, не наклоняться низко над заготовкой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сдувай опилки, по окончании работы применяй щетку-сметку.</a:t>
            </a:r>
            <a: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54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90689"/>
          </a:xfrm>
        </p:spPr>
        <p:txBody>
          <a:bodyPr>
            <a:noAutofit/>
          </a:bodyPr>
          <a:lstStyle/>
          <a:p>
            <a:pPr algn="ctr"/>
            <a:r>
              <a:rPr lang="ru-RU" sz="3000" dirty="0">
                <a:solidFill>
                  <a:schemeClr val="bg1"/>
                </a:solidFill>
              </a:rPr>
              <a:t>Ребята сегодня на уроке мы с вами </a:t>
            </a:r>
            <a:r>
              <a:rPr lang="ru-RU" sz="3000" dirty="0" smtClean="0">
                <a:solidFill>
                  <a:schemeClr val="bg1"/>
                </a:solidFill>
              </a:rPr>
              <a:t>будем выполнять </a:t>
            </a:r>
            <a:r>
              <a:rPr lang="ru-RU" sz="3000" dirty="0">
                <a:solidFill>
                  <a:schemeClr val="bg1"/>
                </a:solidFill>
              </a:rPr>
              <a:t>проект </a:t>
            </a:r>
            <a:r>
              <a:rPr lang="ru-RU" sz="3000" dirty="0" smtClean="0">
                <a:solidFill>
                  <a:schemeClr val="bg1"/>
                </a:solidFill>
              </a:rPr>
              <a:t>«Модель самолета»</a:t>
            </a:r>
            <a:r>
              <a:rPr lang="ru-RU" sz="3000" dirty="0" smtClean="0">
                <a:solidFill>
                  <a:schemeClr val="bg1"/>
                </a:solidFill>
              </a:rPr>
              <a:t/>
            </a:r>
            <a:br>
              <a:rPr lang="ru-RU" sz="30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 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6146" name="Picture 2" descr="C:\Users\Геннадий\Desktop\airplane (5)-7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861" y="1409481"/>
            <a:ext cx="8029727" cy="535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Чертеж для выпиливания </a:t>
            </a:r>
            <a:r>
              <a:rPr lang="ru-RU" dirty="0">
                <a:solidFill>
                  <a:schemeClr val="bg1"/>
                </a:solidFill>
              </a:rPr>
              <a:t>«Модель самолета»</a:t>
            </a:r>
            <a:endParaRPr lang="ru-RU" dirty="0"/>
          </a:p>
        </p:txBody>
      </p:sp>
      <p:pic>
        <p:nvPicPr>
          <p:cNvPr id="7170" name="Picture 2" descr="C:\Users\Геннадий\Desktop\airplane-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042" y="1772252"/>
            <a:ext cx="7031037" cy="4934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754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6492874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Последовательность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выполнения </a:t>
            </a:r>
            <a:r>
              <a:rPr lang="ru-RU" sz="32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листе фанеры размечается копирка, тёмной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стороной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к заготовке.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-Сверху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прикладывается шаблон так, что бы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экономично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разместить рисунок на заготовке.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-Лёгким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нажатием карандаша, обвести по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контуру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(по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шаблону)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-Приступить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выпиливанию проекта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-Обработать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шлифовальной шкуркой края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получившейся</a:t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детали (крупной, мелкой).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Выпиливать сначала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внутренний контур, потом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внешний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 после обработать шкуркой)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-Соединение деталей производим при помощи клея ПВА и  мелких гвоздей.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Разукрасить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изделие.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Убрать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рабочее место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95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учащихся с основными приемами выпиливания ручным лобзиком по внешнему, внутреннему контуру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Ознакомить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со способами заправки и регулировки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лобзика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научить осуществлять окончательную обработку изделия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шлифовальной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шкуркой и надфилем.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Повторить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безопасности труда; 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бережливость в расходовании материалов, аккуратность и точность в работе.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Выполнить 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обучения: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рассказ, беседа, фронтальный опрос, демонстрация наглядных пособий, работа с мультимедийными средствами, практические работы </a:t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комбинированный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урока:</a:t>
            </a: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урок-практикум 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99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3999" cy="6538586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Подведение </a:t>
            </a:r>
            <a:r>
              <a:rPr lang="ru-RU" b="1" dirty="0">
                <a:solidFill>
                  <a:srgbClr val="FF0000"/>
                </a:solidFill>
              </a:rPr>
              <a:t>итогов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Ученики рассматривают малой группой(</a:t>
            </a:r>
            <a:r>
              <a:rPr lang="ru-RU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2 человека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) 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выполненное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изделие соседа.</a:t>
            </a:r>
            <a:b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 Отмечают качество выполненной 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работы,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выявляют </a:t>
            </a: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недостатки и способы их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устранения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555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281" y="427756"/>
            <a:ext cx="7886700" cy="6430244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Закрепление пройденного материала.</a:t>
            </a:r>
            <a:b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  <a:b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u="sng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Домашнее </a:t>
            </a:r>
            <a:r>
              <a:rPr lang="ru-RU" u="sng" dirty="0">
                <a:solidFill>
                  <a:schemeClr val="bg1"/>
                </a:solidFill>
                <a:latin typeface="Comic Sans MS" panose="030F0702030302020204" pitchFamily="66" charset="0"/>
              </a:rPr>
              <a:t>задание. </a:t>
            </a: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i="1" dirty="0" smtClean="0">
                <a:solidFill>
                  <a:srgbClr val="92D050"/>
                </a:solidFill>
                <a:latin typeface="Comic Sans MS" panose="030F0702030302020204" pitchFamily="66" charset="0"/>
              </a:rPr>
              <a:t>Раскрасить </a:t>
            </a:r>
            <a:r>
              <a:rPr lang="ru-RU" i="1" dirty="0">
                <a:solidFill>
                  <a:srgbClr val="92D050"/>
                </a:solidFill>
                <a:latin typeface="Comic Sans MS" panose="030F0702030302020204" pitchFamily="66" charset="0"/>
              </a:rPr>
              <a:t>изделие.</a:t>
            </a:r>
            <a:br>
              <a:rPr lang="ru-RU" i="1" dirty="0">
                <a:solidFill>
                  <a:srgbClr val="92D050"/>
                </a:solidFill>
                <a:latin typeface="Comic Sans MS" panose="030F0702030302020204" pitchFamily="66" charset="0"/>
              </a:rPr>
            </a:br>
            <a: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  <a:t> </a:t>
            </a:r>
            <a:br>
              <a:rPr lang="ru-RU" dirty="0">
                <a:solidFill>
                  <a:schemeClr val="bg1"/>
                </a:solidFill>
                <a:latin typeface="Comic Sans MS" panose="030F0702030302020204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Уборка класса!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10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396847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Спасибо за продуктивную работу.</a:t>
            </a:r>
            <a:endParaRPr lang="ru-RU" sz="8800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851770"/>
            <a:ext cx="7886700" cy="229226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Gabriola" panose="04040605051002020D02" pitchFamily="82" charset="0"/>
              </a:rPr>
              <a:t>Давайте вспомним к</a:t>
            </a:r>
            <a:r>
              <a:rPr lang="ru-RU" sz="48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акие </a:t>
            </a:r>
            <a:r>
              <a:rPr lang="ru-RU" sz="4800" dirty="0">
                <a:solidFill>
                  <a:schemeClr val="bg1"/>
                </a:solidFill>
                <a:latin typeface="Gabriola" panose="04040605051002020D02" pitchFamily="82" charset="0"/>
              </a:rPr>
              <a:t>инструменты </a:t>
            </a:r>
            <a:r>
              <a:rPr lang="ru-RU" sz="48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существуют для </a:t>
            </a:r>
            <a:r>
              <a:rPr lang="ru-RU" dirty="0" smtClean="0">
                <a:solidFill>
                  <a:schemeClr val="bg1"/>
                </a:solidFill>
                <a:latin typeface="Gabriola" panose="04040605051002020D02" pitchFamily="82" charset="0"/>
              </a:rPr>
              <a:t>прямолинейного пиления дерева</a:t>
            </a:r>
            <a:r>
              <a:rPr lang="ru-RU" sz="4800" dirty="0" smtClean="0">
                <a:solidFill>
                  <a:schemeClr val="bg1"/>
                </a:solidFill>
                <a:latin typeface="Gabriola" panose="04040605051002020D02" pitchFamily="82" charset="0"/>
              </a:rPr>
              <a:t>?</a:t>
            </a:r>
            <a:r>
              <a:rPr lang="ru-RU" sz="4800" dirty="0">
                <a:solidFill>
                  <a:schemeClr val="bg1"/>
                </a:solidFill>
                <a:latin typeface="Gabriola" panose="04040605051002020D02" pitchFamily="82" charset="0"/>
              </a:rPr>
              <a:t/>
            </a:r>
            <a:br>
              <a:rPr lang="ru-RU" sz="4800" dirty="0">
                <a:solidFill>
                  <a:schemeClr val="bg1"/>
                </a:solidFill>
                <a:latin typeface="Gabriola" panose="04040605051002020D02" pitchFamily="82" charset="0"/>
              </a:rPr>
            </a:br>
            <a:endParaRPr lang="ru-RU" dirty="0">
              <a:latin typeface="Gabriola" panose="04040605051002020D02" pitchFamily="82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570" y="2993721"/>
            <a:ext cx="3782860" cy="3695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0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33501">
            <a:off x="7388743" y="5796210"/>
            <a:ext cx="1630025" cy="9341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2450" y="185055"/>
            <a:ext cx="8441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i="1" dirty="0" smtClean="0">
                <a:solidFill>
                  <a:schemeClr val="bg1"/>
                </a:solidFill>
                <a:latin typeface="Gabriola" panose="04040605051002020D02" pitchFamily="82" charset="0"/>
              </a:rPr>
              <a:t>Повторение пройденного</a:t>
            </a:r>
            <a:endParaRPr lang="ru-RU" sz="7200" i="1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598714" y="3651274"/>
            <a:ext cx="2057400" cy="365125"/>
          </a:xfrm>
        </p:spPr>
        <p:txBody>
          <a:bodyPr/>
          <a:lstStyle/>
          <a:p>
            <a:fld id="{318661BC-EEA1-47FB-B8ED-5CC55A99702A}" type="slidenum">
              <a:rPr lang="ru-RU" smtClean="0"/>
              <a:t>4</a:t>
            </a:fld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598714" y="1164766"/>
            <a:ext cx="8240486" cy="544286"/>
          </a:xfrm>
          <a:custGeom>
            <a:avLst/>
            <a:gdLst>
              <a:gd name="connsiteX0" fmla="*/ 0 w 8240486"/>
              <a:gd name="connsiteY0" fmla="*/ 0 h 544286"/>
              <a:gd name="connsiteX1" fmla="*/ 7195457 w 8240486"/>
              <a:gd name="connsiteY1" fmla="*/ 54429 h 544286"/>
              <a:gd name="connsiteX2" fmla="*/ 8240486 w 8240486"/>
              <a:gd name="connsiteY2" fmla="*/ 544286 h 54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240486" h="544286">
                <a:moveTo>
                  <a:pt x="0" y="0"/>
                </a:moveTo>
                <a:lnTo>
                  <a:pt x="7195457" y="54429"/>
                </a:lnTo>
                <a:cubicBezTo>
                  <a:pt x="8568871" y="145143"/>
                  <a:pt x="8120743" y="449943"/>
                  <a:pt x="8240486" y="544286"/>
                </a:cubicBezTo>
              </a:path>
            </a:pathLst>
          </a:cu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765433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34" y="1765433"/>
            <a:ext cx="8779592" cy="107538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63688"/>
            <a:ext cx="2879833" cy="247364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364" y="3786572"/>
            <a:ext cx="2616716" cy="26167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510" y="3651274"/>
            <a:ext cx="2414690" cy="16848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39916" y="1916482"/>
            <a:ext cx="4735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Двуручная пила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2450" y="3651274"/>
            <a:ext cx="23273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Ножовка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15161" y="4535422"/>
            <a:ext cx="249946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Ножовка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металлу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508850" y="4831085"/>
            <a:ext cx="22461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Садовая пила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98714" y="143690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0400" y="308140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2000" y="347359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305639" y="326606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591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Каким инструментом можно выпиливать Узоры?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298510"/>
            <a:ext cx="914399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Ло́бзик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(от 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Немецкий язык"/>
              </a:rPr>
              <a:t>нем.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Laubsäge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 — 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Инструмент"/>
              </a:rPr>
              <a:t>инструмент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для криволинейного распиливания 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tooltip="Материал"/>
              </a:rPr>
              <a:t>материалов</a:t>
            </a: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050" name="Picture 2" descr="C:\Users\Геннадий\Desktop\5163669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733036" y="1800877"/>
            <a:ext cx="3677924" cy="331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3242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6"/>
            <a:ext cx="91440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Фигурной резки чаще всего применяют</a:t>
            </a:r>
            <a:b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ручную пилу «Лобзик».</a:t>
            </a:r>
            <a:b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bg1"/>
              </a:solidFill>
              <a:latin typeface="Gabriola" panose="04040605051002020D02" pitchFamily="82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144" y="1478071"/>
            <a:ext cx="7735712" cy="49494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0" y="630059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92D050"/>
                </a:solidFill>
                <a:latin typeface="Gabriola" panose="04040605051002020D02" pitchFamily="82" charset="0"/>
              </a:rPr>
              <a:t>Минимальный набор инструментов для выпиливания</a:t>
            </a:r>
            <a:endParaRPr lang="ru-RU" sz="4000" b="1" dirty="0">
              <a:solidFill>
                <a:srgbClr val="92D050"/>
              </a:solidFill>
              <a:latin typeface="Gabriola" panose="04040605051002020D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330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00208"/>
            <a:ext cx="9244208" cy="1790897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Г</a:t>
            </a:r>
            <a:r>
              <a:rPr lang="ru-RU" sz="40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де </a:t>
            </a:r>
            <a:r>
              <a:rPr lang="ru-RU" sz="4000" dirty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еще, </a:t>
            </a:r>
            <a:r>
              <a:rPr lang="ru-RU" sz="40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ВЫ встречались </a:t>
            </a:r>
            <a:r>
              <a:rPr lang="ru-RU" sz="4000" dirty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с изделиями, выполненными </a:t>
            </a:r>
            <a:r>
              <a:rPr lang="ru-RU" sz="40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лобзиком</a:t>
            </a:r>
            <a:r>
              <a:rPr lang="en-US" sz="4000" dirty="0" smtClean="0">
                <a:solidFill>
                  <a:schemeClr val="bg1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?</a:t>
            </a:r>
            <a:endParaRPr lang="ru-RU" sz="4000" dirty="0">
              <a:solidFill>
                <a:schemeClr val="bg1"/>
              </a:solidFill>
              <a:latin typeface="Gabriola" panose="04040605051002020D02" pitchFamily="82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191" y="1552380"/>
            <a:ext cx="4051125" cy="4970624"/>
          </a:xfrm>
          <a:prstGeom prst="rect">
            <a:avLst/>
          </a:prstGeom>
        </p:spPr>
      </p:pic>
      <p:pic>
        <p:nvPicPr>
          <p:cNvPr id="3074" name="Picture 2" descr="C:\Users\Геннадий\Desktop\images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14" y="1458913"/>
            <a:ext cx="3337404" cy="249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Геннадий\Desktop\images (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616" y="4158640"/>
            <a:ext cx="3821123" cy="2542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966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>
                <a:solidFill>
                  <a:schemeClr val="bg1"/>
                </a:solidFill>
                <a:latin typeface="Gabriola" panose="04040605051002020D02" pitchFamily="82" charset="0"/>
              </a:rPr>
              <a:t>Что </a:t>
            </a:r>
            <a:r>
              <a:rPr lang="ru-RU" u="sng" dirty="0" smtClean="0">
                <a:solidFill>
                  <a:schemeClr val="bg1"/>
                </a:solidFill>
                <a:latin typeface="Gabriola" panose="04040605051002020D02" pitchFamily="82" charset="0"/>
              </a:rPr>
              <a:t> </a:t>
            </a:r>
            <a:r>
              <a:rPr lang="ru-RU" u="sng" dirty="0">
                <a:solidFill>
                  <a:schemeClr val="bg1"/>
                </a:solidFill>
                <a:latin typeface="Gabriola" panose="04040605051002020D02" pitchFamily="82" charset="0"/>
              </a:rPr>
              <a:t>надо знать </a:t>
            </a:r>
            <a:r>
              <a:rPr lang="ru-RU" u="sng" dirty="0" smtClean="0">
                <a:solidFill>
                  <a:schemeClr val="bg1"/>
                </a:solidFill>
                <a:latin typeface="Gabriola" panose="04040605051002020D02" pitchFamily="82" charset="0"/>
              </a:rPr>
              <a:t>о </a:t>
            </a:r>
            <a:r>
              <a:rPr lang="ru-RU" u="sng" dirty="0">
                <a:solidFill>
                  <a:schemeClr val="bg1"/>
                </a:solidFill>
                <a:latin typeface="Gabriola" panose="04040605051002020D02" pitchFamily="82" charset="0"/>
              </a:rPr>
              <a:t>выпиливании</a:t>
            </a:r>
            <a:r>
              <a:rPr lang="ru-RU" u="sng" dirty="0" smtClean="0">
                <a:solidFill>
                  <a:schemeClr val="bg1"/>
                </a:solidFill>
                <a:latin typeface="Gabriola" panose="04040605051002020D02" pitchFamily="82" charset="0"/>
              </a:rPr>
              <a:t>?</a:t>
            </a:r>
            <a:endParaRPr lang="ru-RU" u="sng" dirty="0">
              <a:solidFill>
                <a:schemeClr val="bg1"/>
              </a:solidFill>
              <a:latin typeface="Gabriola" panose="04040605051002020D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416" y="1878904"/>
            <a:ext cx="868053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Лобзик это - Легкие деревянные или метал­лические П-образные </a:t>
            </a:r>
            <a:r>
              <a:rPr lang="ru-RU" sz="2400" u="sng" dirty="0" smtClean="0">
                <a:solidFill>
                  <a:schemeClr val="bg1"/>
                </a:solidFill>
              </a:rPr>
              <a:t>рамки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На концах этих рамок имеются </a:t>
            </a:r>
            <a:r>
              <a:rPr lang="ru-RU" sz="2400" u="sng" dirty="0" smtClean="0">
                <a:solidFill>
                  <a:schemeClr val="bg1"/>
                </a:solidFill>
              </a:rPr>
              <a:t>винтовые зажимы</a:t>
            </a:r>
            <a:r>
              <a:rPr lang="ru-RU" sz="2400" dirty="0" smtClean="0">
                <a:solidFill>
                  <a:schemeClr val="bg1"/>
                </a:solidFill>
              </a:rPr>
              <a:t>, в кото­рых укрепляют пилки.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u="sng" dirty="0" smtClean="0">
                <a:solidFill>
                  <a:schemeClr val="bg1"/>
                </a:solidFill>
              </a:rPr>
              <a:t>Пилки</a:t>
            </a:r>
            <a:r>
              <a:rPr lang="ru-RU" sz="2400" dirty="0" smtClean="0">
                <a:solidFill>
                  <a:schemeClr val="bg1"/>
                </a:solidFill>
              </a:rPr>
              <a:t> для лобзи­ков - это очень узкие тонкие стальные полоски с мелкими насечками-зубьями на од­ной из кромок.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</a:rPr>
              <a:t>Пилки разделяются по номе­рам - толщине и ширине полотна и круп­ности зубьев, а также по назначению, для работы по дереву и пилки для работы по металлу</a:t>
            </a:r>
            <a:endParaRPr lang="ru-RU" sz="2400" dirty="0" smtClean="0"/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35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Пилку в лобзике надо закреплять так, чтобы зубья ее были направлены книзу, </a:t>
            </a:r>
            <a:r>
              <a:rPr lang="ru-RU" sz="4000" b="1" i="1" dirty="0" smtClean="0">
                <a:solidFill>
                  <a:srgbClr val="FF0000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Gabriola" panose="04040605051002020D02" pitchFamily="82" charset="0"/>
                <a:cs typeface="Times New Roman" panose="02020603050405020304" pitchFamily="18" charset="0"/>
              </a:rPr>
              <a:t>к ручке</a:t>
            </a:r>
            <a:r>
              <a:rPr lang="ru-RU" sz="4000" b="1" i="1" dirty="0">
                <a:solidFill>
                  <a:srgbClr val="FF0000"/>
                </a:solidFill>
                <a:latin typeface="Gabriola" panose="04040605051002020D02" pitchFamily="82" charset="0"/>
              </a:rPr>
              <a:t>.</a:t>
            </a:r>
            <a:endParaRPr lang="ru-RU" sz="4000" dirty="0">
              <a:latin typeface="Gabriola" panose="04040605051002020D02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104373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chemeClr val="bg1"/>
                </a:solidFill>
              </a:rPr>
              <a:t>Пилку закрепляют в лобзике сначала в нижнем зажиме, у </a:t>
            </a:r>
            <a:r>
              <a:rPr lang="ru-RU" sz="2400" dirty="0" smtClean="0">
                <a:solidFill>
                  <a:schemeClr val="bg1"/>
                </a:solidFill>
              </a:rPr>
              <a:t>ручки</a:t>
            </a:r>
            <a:r>
              <a:rPr lang="ru-RU" sz="2400" dirty="0">
                <a:solidFill>
                  <a:schemeClr val="bg1"/>
                </a:solidFill>
              </a:rPr>
              <a:t>.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chemeClr val="bg1"/>
                </a:solidFill>
              </a:rPr>
              <a:t>З</a:t>
            </a:r>
            <a:r>
              <a:rPr lang="ru-RU" sz="2400" dirty="0" smtClean="0">
                <a:solidFill>
                  <a:schemeClr val="bg1"/>
                </a:solidFill>
              </a:rPr>
              <a:t>атем </a:t>
            </a:r>
            <a:r>
              <a:rPr lang="ru-RU" sz="2400" dirty="0">
                <a:solidFill>
                  <a:schemeClr val="bg1"/>
                </a:solidFill>
              </a:rPr>
              <a:t>слегка на­жимают на лобзик грудью </a:t>
            </a:r>
            <a:r>
              <a:rPr lang="ru-RU" sz="2400" dirty="0" smtClean="0">
                <a:solidFill>
                  <a:schemeClr val="bg1"/>
                </a:solidFill>
              </a:rPr>
              <a:t>и закрепляют </a:t>
            </a:r>
            <a:r>
              <a:rPr lang="ru-RU" sz="2400" dirty="0">
                <a:solidFill>
                  <a:schemeClr val="bg1"/>
                </a:solidFill>
              </a:rPr>
              <a:t>дру­гой конец пилки в верхнем винтовом зажи­ме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>
                <a:solidFill>
                  <a:schemeClr val="bg1"/>
                </a:solidFill>
              </a:rPr>
              <a:t>Закрепив пилку в верхнем зажиме, на­жим на дужку лобзика ослабляют постепен­но</a:t>
            </a:r>
            <a:r>
              <a:rPr lang="ru-RU" sz="3200" dirty="0">
                <a:solidFill>
                  <a:schemeClr val="bg1"/>
                </a:solidFill>
              </a:rPr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" y="6112701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У некоторых лобзиков натяжение пилки осуществляется специальными винтами, позволяющими регулировать силу натя­жения.</a:t>
            </a:r>
          </a:p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 descr="C:\Users\Геннадий\Desktop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7424" y="4166476"/>
            <a:ext cx="6025562" cy="2065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404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4f5bcf3944871a652614e69494c0aa9be8541cbc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795</TotalTime>
  <Words>403</Words>
  <Application>Microsoft Office PowerPoint</Application>
  <PresentationFormat>Экран (4:3)</PresentationFormat>
  <Paragraphs>66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Цель:  Познакомить учащихся с основными приемами выпиливания ручным лобзиком по внешнему, внутреннему контуру.  Задачи: - Ознакомить учащихся со способами заправки и регулировки    лобзика; научить осуществлять окончательную обработку изделия  шлифовальной шкуркой и надфилем. - Повторить правила безопасности труда;  - Воспитывать бережливость в расходовании материалов, аккуратность и точность в работе. - Выполнить  проект.  Методы обучения: рассказ, беседа, фронтальный опрос, демонстрация наглядных пособий, работа с мультимедийными средствами, практические работы    Тип урока: комбинированный    Вид урока: урок-практикум  </vt:lpstr>
      <vt:lpstr>Давайте вспомним какие инструменты существуют для прямолинейного пиления дерева? </vt:lpstr>
      <vt:lpstr>Презентация PowerPoint</vt:lpstr>
      <vt:lpstr>Каким инструментом можно выпиливать Узоры?</vt:lpstr>
      <vt:lpstr>Для Фигурной резки чаще всего применяют  ручную пилу «Лобзик». </vt:lpstr>
      <vt:lpstr>Где еще, ВЫ встречались с изделиями, выполненными лобзиком?</vt:lpstr>
      <vt:lpstr>Что  надо знать о выпиливании?</vt:lpstr>
      <vt:lpstr>Пилку в лобзике надо закреплять так, чтобы зубья ее были направлены книзу,  к ручке.</vt:lpstr>
      <vt:lpstr>Выпиливать что-либо, лучше всего на так называемых выпиловочных столи­ках — специальных верстачных дощечках.  </vt:lpstr>
      <vt:lpstr>После того как рисунок размещен (с учетом древесных пороков) на фанеру или дощечку,          приступают к переводу контуров на заготовку.</vt:lpstr>
      <vt:lpstr>Когда весь рисунок, переведен на фанеру или дощечку, во всех замкнутых внут­ренних контурах его просверливают не­большие отверстия.  Сначала выпили­вают обычно внутренние контуры рисунка.         Для этого пилку закрепляют сначала в ниж­нем зажиме лобзика,    а верхний, свободный, конец ее продевают в одно из отверстий   вну­треннего контура и лишь затем закрепляют в верхнем зажиме. </vt:lpstr>
      <vt:lpstr>Затем фанеру укладывают на выпило­вочный столик и придерживают ее в процес­се выпиливания левой рукой, чтобы она не подскакивала. Лобзик берут правой рукой за рукоятку и, не торопясь, плавно, без рывков двигают  его вверх и вниз по вертикали. </vt:lpstr>
      <vt:lpstr>Презентация PowerPoint</vt:lpstr>
      <vt:lpstr>Выпиленный рисунок зачищается по кромкам и контурам напильниками и над­филями или шлифовочной шкуркой.</vt:lpstr>
      <vt:lpstr>                 Текущий инструктаж !!!  Работу выполнять хорошо подготовленным лобзиком.  Не "заваливать" лобзик во время пиления!  Следи, чтобы рука, удерживающая заготовку, не попала под пилку!  Не торопись и не нажимай сильно на пильное полотно.  Не делать резких движений лобзиком при выпиливании, не наклоняться низко над заготовкой.  Не сдувай опилки, по окончании работы применяй щетку-сметку. </vt:lpstr>
      <vt:lpstr>Ребята сегодня на уроке мы с вами будем выполнять проект «Модель самолета»  </vt:lpstr>
      <vt:lpstr>Чертеж для выпиливания «Модель самолета»</vt:lpstr>
      <vt:lpstr>       Последовательность выполнения работы. -На листе фанеры размечается копирка, тёмной стороной                                                                            к заготовке. -Сверху прикладывается шаблон так, что бы экономично                                           разместить рисунок на заготовке. -Лёгким нажатием карандаша, обвести по контуру                                                                             (по шаблону) -Приступить к выпиливанию проекта.  -Обработать шлифовальной шкуркой края получившейся                                                        детали (крупной, мелкой). -Выпиливать сначала внутренний контур, потом                                  внешний. ( после обработать шкуркой) -Соединение деталей производим при помощи клея ПВА и  мелких гвоздей. -Разукрасить изделие. -Убрать рабочее место. </vt:lpstr>
      <vt:lpstr>                  Подведение итогов.    Ученики рассматривают малой группой(2 человека) выполненное изделие соседа.   Отмечают качество выполненной работы,  выявляют недостатки и способы их устранения.</vt:lpstr>
      <vt:lpstr>Закрепление пройденного материала.   Домашнее задание.   Раскрасить изделие.   Уборка класса! </vt:lpstr>
      <vt:lpstr>Спасибо за продуктивную работу.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Пользователь Windows</cp:lastModifiedBy>
  <cp:revision>54</cp:revision>
  <dcterms:created xsi:type="dcterms:W3CDTF">2013-02-18T09:49:30Z</dcterms:created>
  <dcterms:modified xsi:type="dcterms:W3CDTF">2023-02-07T04:02:14Z</dcterms:modified>
</cp:coreProperties>
</file>