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78"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0" r:id="rId19"/>
    <p:sldId id="273" r:id="rId20"/>
    <p:sldId id="274" r:id="rId21"/>
    <p:sldId id="279"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16" y="-7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0D555C-844F-4158-A089-49CC535E401A}" type="datetimeFigureOut">
              <a:rPr lang="ru-RU" smtClean="0"/>
              <a:t>07.02.2023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FDA566-03CA-4107-9C3E-6DC0FB11B9CD}" type="slidenum">
              <a:rPr lang="ru-RU" smtClean="0"/>
              <a:t>‹#›</a:t>
            </a:fld>
            <a:endParaRPr lang="ru-RU"/>
          </a:p>
        </p:txBody>
      </p:sp>
    </p:spTree>
    <p:extLst>
      <p:ext uri="{BB962C8B-B14F-4D97-AF65-F5344CB8AC3E}">
        <p14:creationId xmlns:p14="http://schemas.microsoft.com/office/powerpoint/2010/main" val="1626084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20FDA566-03CA-4107-9C3E-6DC0FB11B9CD}" type="slidenum">
              <a:rPr lang="ru-RU" smtClean="0"/>
              <a:t>8</a:t>
            </a:fld>
            <a:endParaRPr lang="ru-RU"/>
          </a:p>
        </p:txBody>
      </p:sp>
    </p:spTree>
    <p:extLst>
      <p:ext uri="{BB962C8B-B14F-4D97-AF65-F5344CB8AC3E}">
        <p14:creationId xmlns:p14="http://schemas.microsoft.com/office/powerpoint/2010/main" val="2957367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07.02.2023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07.02.2023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07.02.2023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07.02.2023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07.02.2023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07.02.2023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07.02.2023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07.02.2023</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059831" y="5052545"/>
            <a:ext cx="5477395" cy="1472799"/>
          </a:xfrm>
        </p:spPr>
        <p:txBody>
          <a:bodyPr>
            <a:normAutofit/>
          </a:bodyPr>
          <a:lstStyle/>
          <a:p>
            <a:pPr algn="r"/>
            <a:r>
              <a:rPr lang="ru-RU" sz="1600" dirty="0" smtClean="0"/>
              <a:t>Автор: Яковлева Светлана Владимировна </a:t>
            </a:r>
          </a:p>
          <a:p>
            <a:pPr algn="r"/>
            <a:r>
              <a:rPr lang="ru-RU" sz="1600" dirty="0" smtClean="0"/>
              <a:t>учитель –дефектолог </a:t>
            </a:r>
          </a:p>
          <a:p>
            <a:pPr algn="r"/>
            <a:r>
              <a:rPr lang="ru-RU" sz="1600" dirty="0" smtClean="0"/>
              <a:t>2022 год</a:t>
            </a:r>
            <a:endParaRPr lang="ru-RU" sz="1600" dirty="0"/>
          </a:p>
        </p:txBody>
      </p:sp>
      <p:sp>
        <p:nvSpPr>
          <p:cNvPr id="3" name="Заголовок 2"/>
          <p:cNvSpPr>
            <a:spLocks noGrp="1"/>
          </p:cNvSpPr>
          <p:nvPr>
            <p:ph type="ctrTitle"/>
          </p:nvPr>
        </p:nvSpPr>
        <p:spPr>
          <a:xfrm>
            <a:off x="1043608" y="1844825"/>
            <a:ext cx="7344816" cy="1800200"/>
          </a:xfrm>
        </p:spPr>
        <p:txBody>
          <a:bodyPr/>
          <a:lstStyle/>
          <a:p>
            <a:pPr algn="ctr"/>
            <a:r>
              <a:rPr lang="ru-RU" sz="4800" dirty="0" smtClean="0">
                <a:solidFill>
                  <a:srgbClr val="0070C0"/>
                </a:solidFill>
                <a:effectLst/>
                <a:latin typeface="Times New Roman"/>
                <a:ea typeface="Times New Roman"/>
                <a:cs typeface="Times New Roman"/>
              </a:rPr>
              <a:t>Проект</a:t>
            </a:r>
            <a:r>
              <a:rPr lang="ru-RU" sz="4800" dirty="0" smtClean="0">
                <a:solidFill>
                  <a:srgbClr val="0070C0"/>
                </a:solidFill>
                <a:effectLst/>
                <a:latin typeface="Calibri"/>
                <a:ea typeface="Times New Roman"/>
                <a:cs typeface="Times New Roman"/>
              </a:rPr>
              <a:t/>
            </a:r>
            <a:br>
              <a:rPr lang="ru-RU" sz="4800" dirty="0" smtClean="0">
                <a:solidFill>
                  <a:srgbClr val="0070C0"/>
                </a:solidFill>
                <a:effectLst/>
                <a:latin typeface="Calibri"/>
                <a:ea typeface="Times New Roman"/>
                <a:cs typeface="Times New Roman"/>
              </a:rPr>
            </a:br>
            <a:r>
              <a:rPr lang="ru-RU" sz="4800" dirty="0" smtClean="0">
                <a:solidFill>
                  <a:srgbClr val="0070C0"/>
                </a:solidFill>
                <a:effectLst/>
                <a:latin typeface="Times New Roman"/>
                <a:ea typeface="Times New Roman"/>
                <a:cs typeface="Times New Roman"/>
              </a:rPr>
              <a:t>«</a:t>
            </a:r>
            <a:r>
              <a:rPr lang="ru-RU" sz="4800" dirty="0">
                <a:solidFill>
                  <a:srgbClr val="0070C0"/>
                </a:solidFill>
                <a:effectLst/>
                <a:latin typeface="Times New Roman"/>
                <a:ea typeface="Times New Roman"/>
                <a:cs typeface="Times New Roman"/>
              </a:rPr>
              <a:t>Эти </a:t>
            </a:r>
            <a:r>
              <a:rPr lang="ru-RU" sz="4800" dirty="0" smtClean="0">
                <a:solidFill>
                  <a:srgbClr val="0070C0"/>
                </a:solidFill>
                <a:effectLst/>
                <a:latin typeface="Times New Roman"/>
                <a:ea typeface="Times New Roman"/>
                <a:cs typeface="Times New Roman"/>
              </a:rPr>
              <a:t>чудо-снежинки</a:t>
            </a:r>
            <a:r>
              <a:rPr lang="ru-RU" sz="4800" dirty="0">
                <a:solidFill>
                  <a:srgbClr val="0070C0"/>
                </a:solidFill>
                <a:effectLst/>
                <a:latin typeface="Times New Roman"/>
                <a:ea typeface="Times New Roman"/>
                <a:cs typeface="Times New Roman"/>
              </a:rPr>
              <a:t>»</a:t>
            </a:r>
            <a:r>
              <a:rPr lang="ru-RU" sz="4800" dirty="0">
                <a:solidFill>
                  <a:srgbClr val="0070C0"/>
                </a:solidFill>
                <a:effectLst/>
                <a:latin typeface="Calibri"/>
                <a:ea typeface="Calibri"/>
                <a:cs typeface="Times New Roman"/>
              </a:rPr>
              <a:t/>
            </a:r>
            <a:br>
              <a:rPr lang="ru-RU" sz="4800" dirty="0">
                <a:solidFill>
                  <a:srgbClr val="0070C0"/>
                </a:solidFill>
                <a:effectLst/>
                <a:latin typeface="Calibri"/>
                <a:ea typeface="Calibri"/>
                <a:cs typeface="Times New Roman"/>
              </a:rPr>
            </a:b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404664"/>
            <a:ext cx="180020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2280" y="453357"/>
            <a:ext cx="1804987" cy="180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76" y="4149080"/>
            <a:ext cx="2241995" cy="224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81833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173416" cy="5505792"/>
          </a:xfrm>
        </p:spPr>
        <p:txBody>
          <a:bodyPr>
            <a:normAutofit fontScale="85000" lnSpcReduction="20000"/>
          </a:bodyPr>
          <a:lstStyle/>
          <a:p>
            <a:pPr>
              <a:lnSpc>
                <a:spcPct val="115000"/>
              </a:lnSpc>
              <a:spcAft>
                <a:spcPts val="0"/>
              </a:spcAft>
            </a:pPr>
            <a:r>
              <a:rPr lang="ru-RU" sz="2400" b="1" dirty="0">
                <a:solidFill>
                  <a:srgbClr val="000000"/>
                </a:solidFill>
                <a:latin typeface="Times New Roman"/>
                <a:ea typeface="Times New Roman"/>
                <a:cs typeface="Times New Roman"/>
              </a:rPr>
              <a:t>4.1. Снежинки из бумаги своими руками</a:t>
            </a:r>
            <a:endParaRPr lang="ru-RU" sz="2000" dirty="0">
              <a:latin typeface="Calibri"/>
              <a:ea typeface="Calibri"/>
              <a:cs typeface="Times New Roman"/>
            </a:endParaRPr>
          </a:p>
          <a:p>
            <a:pPr>
              <a:lnSpc>
                <a:spcPct val="115000"/>
              </a:lnSpc>
              <a:spcAft>
                <a:spcPts val="1500"/>
              </a:spcAft>
            </a:pPr>
            <a:r>
              <a:rPr lang="ru-RU" sz="2400" dirty="0">
                <a:solidFill>
                  <a:srgbClr val="000000"/>
                </a:solidFill>
                <a:latin typeface="Times New Roman"/>
                <a:ea typeface="Times New Roman"/>
                <a:cs typeface="Times New Roman"/>
              </a:rPr>
              <a:t> </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Бумагу для вырезания снежинок можно брать офисную, цветную, бумагу для детского творчества, бумагу для оригами.</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Обыкновенными канцелярскими ножницами удобно вырезать относительно крупные участки узора, например, по краю снежинки.</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Для вырезания мелких деталей и сложных узоров лучше использовать парикмахерские ножницы и маникюрные ножницы.</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Итак, бумага и ножницы выбраны, теперь можно приступить к первому этапу изготовления снежинок — складыванию бумаги. Чтобы получить шестиугольную заготовку, из которой впоследствии будет изготавливаться снежинка, вырежьте из листа бумаги квадрат нужного размера.</a:t>
            </a:r>
            <a:endParaRPr lang="ru-RU" sz="2000" dirty="0">
              <a:latin typeface="Calibri"/>
              <a:ea typeface="Calibri"/>
              <a:cs typeface="Times New Roman"/>
            </a:endParaRPr>
          </a:p>
          <a:p>
            <a:endParaRPr lang="ru-RU" dirty="0"/>
          </a:p>
        </p:txBody>
      </p:sp>
    </p:spTree>
    <p:extLst>
      <p:ext uri="{BB962C8B-B14F-4D97-AF65-F5344CB8AC3E}">
        <p14:creationId xmlns:p14="http://schemas.microsoft.com/office/powerpoint/2010/main" val="34256670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476672"/>
            <a:ext cx="7920880" cy="5976664"/>
          </a:xfrm>
        </p:spPr>
        <p:txBody>
          <a:bodyPr>
            <a:normAutofit/>
          </a:bodyPr>
          <a:lstStyle/>
          <a:p>
            <a:pPr>
              <a:lnSpc>
                <a:spcPct val="115000"/>
              </a:lnSpc>
              <a:spcAft>
                <a:spcPts val="0"/>
              </a:spcAft>
            </a:pPr>
            <a:r>
              <a:rPr lang="ru-RU" sz="2400" b="1" dirty="0">
                <a:solidFill>
                  <a:srgbClr val="000000"/>
                </a:solidFill>
                <a:latin typeface="Times New Roman"/>
                <a:ea typeface="Times New Roman"/>
                <a:cs typeface="Times New Roman"/>
              </a:rPr>
              <a:t>4.2. Как получить квадраты разных</a:t>
            </a:r>
            <a:r>
              <a:rPr lang="ru-RU" sz="2400" dirty="0">
                <a:solidFill>
                  <a:srgbClr val="000000"/>
                </a:solidFill>
                <a:latin typeface="Times New Roman"/>
                <a:ea typeface="Times New Roman"/>
                <a:cs typeface="Times New Roman"/>
              </a:rPr>
              <a:t> </a:t>
            </a:r>
            <a:r>
              <a:rPr lang="ru-RU" sz="2400" b="1" dirty="0">
                <a:solidFill>
                  <a:srgbClr val="000000"/>
                </a:solidFill>
                <a:latin typeface="Times New Roman"/>
                <a:ea typeface="Times New Roman"/>
                <a:cs typeface="Times New Roman"/>
              </a:rPr>
              <a:t>размеров из листа формата А4</a:t>
            </a:r>
            <a:endParaRPr lang="ru-RU" sz="2000" dirty="0">
              <a:latin typeface="Calibri"/>
              <a:ea typeface="Calibri"/>
              <a:cs typeface="Times New Roman"/>
            </a:endParaRPr>
          </a:p>
          <a:p>
            <a:pPr algn="ctr">
              <a:lnSpc>
                <a:spcPct val="115000"/>
              </a:lnSpc>
              <a:spcAft>
                <a:spcPts val="0"/>
              </a:spcAft>
            </a:pPr>
            <a:r>
              <a:rPr lang="ru-RU" sz="2400" dirty="0">
                <a:solidFill>
                  <a:srgbClr val="000000"/>
                </a:solidFill>
                <a:latin typeface="Times New Roman"/>
                <a:ea typeface="Times New Roman"/>
                <a:cs typeface="Times New Roman"/>
              </a:rPr>
              <a:t> </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1. Сложите лист бумаги произвольным образом, но так, чтобы одна часть была больше другой, а затем разрежьте по намеченной линии.</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2. Большую часть листа сложите по биссектрисе.</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3. Отрежьте лишнюю бумагу— получился квадрат.</a:t>
            </a:r>
            <a:endParaRPr lang="ru-RU" sz="2000" dirty="0">
              <a:latin typeface="Calibri"/>
              <a:ea typeface="Calibri"/>
              <a:cs typeface="Times New Roman"/>
            </a:endParaRPr>
          </a:p>
          <a:p>
            <a:endParaRPr lang="ru-RU" dirty="0"/>
          </a:p>
        </p:txBody>
      </p:sp>
      <p:pic>
        <p:nvPicPr>
          <p:cNvPr id="4" name="Рисунок 3" descr="https://fsd.videouroki.net/html/2018/10/16/v_5bc628840bb8f/99721432_1.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4293096"/>
            <a:ext cx="2376264" cy="2209800"/>
          </a:xfrm>
          <a:prstGeom prst="rect">
            <a:avLst/>
          </a:prstGeom>
          <a:noFill/>
          <a:ln>
            <a:noFill/>
          </a:ln>
        </p:spPr>
      </p:pic>
    </p:spTree>
    <p:extLst>
      <p:ext uri="{BB962C8B-B14F-4D97-AF65-F5344CB8AC3E}">
        <p14:creationId xmlns:p14="http://schemas.microsoft.com/office/powerpoint/2010/main" val="2372986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476672"/>
            <a:ext cx="8064896" cy="5976664"/>
          </a:xfrm>
        </p:spPr>
        <p:txBody>
          <a:bodyPr>
            <a:normAutofit fontScale="85000" lnSpcReduction="20000"/>
          </a:bodyPr>
          <a:lstStyle/>
          <a:p>
            <a:pPr algn="just">
              <a:lnSpc>
                <a:spcPct val="115000"/>
              </a:lnSpc>
              <a:spcAft>
                <a:spcPts val="0"/>
              </a:spcAft>
            </a:pPr>
            <a:r>
              <a:rPr lang="ru-RU" sz="2400" dirty="0">
                <a:latin typeface="Times New Roman"/>
                <a:ea typeface="Calibri"/>
                <a:cs typeface="Times New Roman"/>
              </a:rPr>
              <a:t>4. Заготовка для большой снежинки готова.</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5. Повторите действия 2-3 с меньшей частью листа, оставшейся после 1 пункта</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6. Получилась заготовка для средней снежинки.</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7. С обрезком, </a:t>
            </a:r>
            <a:r>
              <a:rPr lang="ru-RU" sz="2400" dirty="0">
                <a:latin typeface="Times New Roman" pitchFamily="18" charset="0"/>
                <a:ea typeface="Calibri"/>
                <a:cs typeface="Times New Roman" pitchFamily="18" charset="0"/>
              </a:rPr>
              <a:t>оставшимся</a:t>
            </a:r>
            <a:r>
              <a:rPr lang="ru-RU" sz="2400" dirty="0">
                <a:latin typeface="Times New Roman"/>
                <a:ea typeface="Calibri"/>
                <a:cs typeface="Times New Roman"/>
              </a:rPr>
              <a:t> после действия пункта 6, повторите действия пунктов </a:t>
            </a:r>
            <a:r>
              <a:rPr lang="ru-RU" sz="2400" dirty="0" smtClean="0">
                <a:latin typeface="Times New Roman"/>
                <a:ea typeface="Calibri"/>
                <a:cs typeface="Times New Roman"/>
              </a:rPr>
              <a:t>2-3</a:t>
            </a:r>
          </a:p>
          <a:p>
            <a:pPr>
              <a:lnSpc>
                <a:spcPct val="115000"/>
              </a:lnSpc>
              <a:spcAft>
                <a:spcPts val="0"/>
              </a:spcAft>
            </a:pPr>
            <a:endParaRPr lang="ru-RU" sz="2400" dirty="0">
              <a:latin typeface="Times New Roman"/>
              <a:ea typeface="Calibri"/>
              <a:cs typeface="Times New Roman"/>
            </a:endParaRPr>
          </a:p>
          <a:p>
            <a:pPr>
              <a:lnSpc>
                <a:spcPct val="115000"/>
              </a:lnSpc>
              <a:spcAft>
                <a:spcPts val="0"/>
              </a:spcAft>
            </a:pPr>
            <a:endParaRPr lang="ru-RU" sz="2400" dirty="0" smtClean="0">
              <a:latin typeface="Times New Roman"/>
              <a:ea typeface="Calibri"/>
              <a:cs typeface="Times New Roman"/>
            </a:endParaRPr>
          </a:p>
          <a:p>
            <a:pPr>
              <a:lnSpc>
                <a:spcPct val="115000"/>
              </a:lnSpc>
              <a:spcAft>
                <a:spcPts val="0"/>
              </a:spcAft>
            </a:pPr>
            <a:endParaRPr lang="ru-RU" sz="2400" dirty="0">
              <a:latin typeface="Times New Roman"/>
              <a:ea typeface="Calibri"/>
              <a:cs typeface="Times New Roman"/>
            </a:endParaRPr>
          </a:p>
          <a:p>
            <a:pPr>
              <a:lnSpc>
                <a:spcPct val="115000"/>
              </a:lnSpc>
              <a:spcAft>
                <a:spcPts val="0"/>
              </a:spcAft>
            </a:pPr>
            <a:endParaRPr lang="ru-RU" sz="2000" dirty="0">
              <a:latin typeface="Calibri"/>
              <a:ea typeface="Calibri"/>
              <a:cs typeface="Times New Roman"/>
            </a:endParaRPr>
          </a:p>
          <a:p>
            <a:pPr algn="just">
              <a:lnSpc>
                <a:spcPct val="115000"/>
              </a:lnSpc>
              <a:spcAft>
                <a:spcPts val="1500"/>
              </a:spcAft>
            </a:pPr>
            <a:r>
              <a:rPr lang="ru-RU" sz="2400" dirty="0">
                <a:solidFill>
                  <a:srgbClr val="000000"/>
                </a:solidFill>
                <a:latin typeface="Times New Roman" pitchFamily="18" charset="0"/>
                <a:ea typeface="Times New Roman"/>
                <a:cs typeface="Times New Roman" pitchFamily="18" charset="0"/>
              </a:rPr>
              <a:t>8. Получилась заготовка для маленькой снежинки. Таким образом, из одного листа формата А4 можно сделать заготовки для трех снежинок разного размера.</a:t>
            </a:r>
            <a:endParaRPr lang="ru-RU" sz="2000" dirty="0">
              <a:latin typeface="Times New Roman" pitchFamily="18" charset="0"/>
              <a:ea typeface="Calibri"/>
              <a:cs typeface="Times New Roman" pitchFamily="18" charset="0"/>
            </a:endParaRPr>
          </a:p>
          <a:p>
            <a:pPr algn="just">
              <a:lnSpc>
                <a:spcPct val="115000"/>
              </a:lnSpc>
              <a:spcAft>
                <a:spcPts val="1500"/>
              </a:spcAft>
            </a:pPr>
            <a:r>
              <a:rPr lang="ru-RU" sz="2400" dirty="0">
                <a:solidFill>
                  <a:srgbClr val="000000"/>
                </a:solidFill>
                <a:latin typeface="Times New Roman" pitchFamily="18" charset="0"/>
                <a:ea typeface="Times New Roman"/>
                <a:cs typeface="Times New Roman" pitchFamily="18" charset="0"/>
              </a:rPr>
              <a:t>Размеры заготовок могут немного отличаться. Они зависят оттого, как был сложен исходный лист в пункте 1. Кроме того большую снежинку можно получить, вырезав квадрат из целого листа формата А4.</a:t>
            </a:r>
            <a:endParaRPr lang="ru-RU" sz="2000" dirty="0">
              <a:latin typeface="Times New Roman" pitchFamily="18" charset="0"/>
              <a:ea typeface="Calibri"/>
              <a:cs typeface="Times New Roman" pitchFamily="18" charset="0"/>
            </a:endParaRPr>
          </a:p>
          <a:p>
            <a:endParaRPr lang="ru-RU" dirty="0"/>
          </a:p>
        </p:txBody>
      </p:sp>
      <p:pic>
        <p:nvPicPr>
          <p:cNvPr id="4" name="Рисунок 3" descr="https://fsd.videouroki.net/html/2018/10/16/v_5bc628840bb8f/99721432_2.jpeg"/>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204864"/>
            <a:ext cx="1440160" cy="1584176"/>
          </a:xfrm>
          <a:prstGeom prst="rect">
            <a:avLst/>
          </a:prstGeom>
          <a:noFill/>
          <a:ln>
            <a:noFill/>
          </a:ln>
        </p:spPr>
      </p:pic>
    </p:spTree>
    <p:extLst>
      <p:ext uri="{BB962C8B-B14F-4D97-AF65-F5344CB8AC3E}">
        <p14:creationId xmlns:p14="http://schemas.microsoft.com/office/powerpoint/2010/main" val="36077154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332656"/>
            <a:ext cx="8280920" cy="6336704"/>
          </a:xfrm>
        </p:spPr>
        <p:txBody>
          <a:bodyPr>
            <a:normAutofit/>
          </a:bodyPr>
          <a:lstStyle/>
          <a:p>
            <a:pPr lvl="1" algn="just">
              <a:lnSpc>
                <a:spcPct val="115000"/>
              </a:lnSpc>
              <a:spcAft>
                <a:spcPts val="0"/>
              </a:spcAft>
            </a:pPr>
            <a:r>
              <a:rPr lang="ru-RU" b="1" dirty="0">
                <a:solidFill>
                  <a:srgbClr val="000000"/>
                </a:solidFill>
                <a:latin typeface="Times New Roman" pitchFamily="18" charset="0"/>
                <a:ea typeface="Times New Roman"/>
                <a:cs typeface="Times New Roman" pitchFamily="18" charset="0"/>
              </a:rPr>
              <a:t>4.3. Как сложить из квадрата</a:t>
            </a:r>
            <a:r>
              <a:rPr lang="ru-RU" dirty="0">
                <a:solidFill>
                  <a:srgbClr val="000000"/>
                </a:solidFill>
                <a:latin typeface="Times New Roman" pitchFamily="18" charset="0"/>
                <a:ea typeface="Times New Roman"/>
                <a:cs typeface="Times New Roman" pitchFamily="18" charset="0"/>
              </a:rPr>
              <a:t> </a:t>
            </a:r>
            <a:r>
              <a:rPr lang="ru-RU" b="1" dirty="0">
                <a:solidFill>
                  <a:srgbClr val="000000"/>
                </a:solidFill>
                <a:latin typeface="Times New Roman" pitchFamily="18" charset="0"/>
                <a:ea typeface="Times New Roman"/>
                <a:cs typeface="Times New Roman" pitchFamily="18" charset="0"/>
              </a:rPr>
              <a:t>шестиугольную </a:t>
            </a:r>
            <a:r>
              <a:rPr lang="ru-RU" b="1" dirty="0" smtClean="0">
                <a:solidFill>
                  <a:srgbClr val="000000"/>
                </a:solidFill>
                <a:latin typeface="Times New Roman" pitchFamily="18" charset="0"/>
                <a:ea typeface="Times New Roman"/>
                <a:cs typeface="Times New Roman" pitchFamily="18" charset="0"/>
              </a:rPr>
              <a:t>заготовку</a:t>
            </a:r>
          </a:p>
          <a:p>
            <a:pPr lvl="1" algn="just">
              <a:lnSpc>
                <a:spcPct val="115000"/>
              </a:lnSpc>
              <a:spcAft>
                <a:spcPts val="0"/>
              </a:spcAft>
            </a:pPr>
            <a:endParaRPr lang="ru-RU" sz="1800" dirty="0">
              <a:latin typeface="Times New Roman" pitchFamily="18" charset="0"/>
              <a:ea typeface="Calibri"/>
              <a:cs typeface="Times New Roman" pitchFamily="18" charset="0"/>
            </a:endParaRPr>
          </a:p>
          <a:p>
            <a:pPr lvl="1" algn="just">
              <a:lnSpc>
                <a:spcPct val="115000"/>
              </a:lnSpc>
              <a:spcAft>
                <a:spcPts val="1500"/>
              </a:spcAft>
            </a:pPr>
            <a:r>
              <a:rPr lang="ru-RU" sz="1700" dirty="0">
                <a:solidFill>
                  <a:srgbClr val="000000"/>
                </a:solidFill>
                <a:latin typeface="Times New Roman" pitchFamily="18" charset="0"/>
                <a:ea typeface="Times New Roman"/>
                <a:cs typeface="Times New Roman" pitchFamily="18" charset="0"/>
              </a:rPr>
              <a:t>И</a:t>
            </a:r>
            <a:r>
              <a:rPr lang="ru-RU" sz="1700" dirty="0" smtClean="0">
                <a:solidFill>
                  <a:srgbClr val="000000"/>
                </a:solidFill>
                <a:latin typeface="Times New Roman" pitchFamily="18" charset="0"/>
                <a:ea typeface="Times New Roman"/>
                <a:cs typeface="Times New Roman" pitchFamily="18" charset="0"/>
              </a:rPr>
              <a:t>з </a:t>
            </a:r>
            <a:r>
              <a:rPr lang="ru-RU" sz="1700" dirty="0">
                <a:solidFill>
                  <a:srgbClr val="000000"/>
                </a:solidFill>
                <a:latin typeface="Times New Roman" pitchFamily="18" charset="0"/>
                <a:ea typeface="Times New Roman"/>
                <a:cs typeface="Times New Roman" pitchFamily="18" charset="0"/>
              </a:rPr>
              <a:t>квадрата нам надо сложить правильный треугольник (в развернутом виде — шестиугольник), из которого будет вырезаться снежинка.</a:t>
            </a:r>
            <a:endParaRPr lang="ru-RU" sz="1700" dirty="0">
              <a:latin typeface="Times New Roman" pitchFamily="18" charset="0"/>
              <a:ea typeface="Calibri"/>
              <a:cs typeface="Times New Roman" pitchFamily="18" charset="0"/>
            </a:endParaRPr>
          </a:p>
          <a:p>
            <a:pPr algn="just">
              <a:lnSpc>
                <a:spcPct val="115000"/>
              </a:lnSpc>
              <a:spcAft>
                <a:spcPts val="0"/>
              </a:spcAft>
            </a:pPr>
            <a:r>
              <a:rPr lang="ru-RU" sz="1900" b="1" dirty="0">
                <a:latin typeface="Times New Roman" pitchFamily="18" charset="0"/>
                <a:ea typeface="Calibri"/>
                <a:cs typeface="Times New Roman" pitchFamily="18" charset="0"/>
              </a:rPr>
              <a:t>Способ №1</a:t>
            </a:r>
            <a:endParaRPr lang="ru-RU" sz="1900" dirty="0">
              <a:latin typeface="Times New Roman" pitchFamily="18" charset="0"/>
              <a:ea typeface="Calibri"/>
              <a:cs typeface="Times New Roman" pitchFamily="18" charset="0"/>
            </a:endParaRPr>
          </a:p>
          <a:p>
            <a:pPr algn="just">
              <a:lnSpc>
                <a:spcPct val="115000"/>
              </a:lnSpc>
              <a:spcAft>
                <a:spcPts val="0"/>
              </a:spcAft>
            </a:pPr>
            <a:r>
              <a:rPr lang="ru-RU" sz="1900" dirty="0">
                <a:latin typeface="Times New Roman" pitchFamily="18" charset="0"/>
                <a:ea typeface="Calibri"/>
                <a:cs typeface="Times New Roman" pitchFamily="18" charset="0"/>
              </a:rPr>
              <a:t>1. Сложите квадрат пополам.</a:t>
            </a:r>
          </a:p>
          <a:p>
            <a:pPr algn="just">
              <a:lnSpc>
                <a:spcPct val="115000"/>
              </a:lnSpc>
              <a:spcAft>
                <a:spcPts val="0"/>
              </a:spcAft>
            </a:pPr>
            <a:r>
              <a:rPr lang="ru-RU" sz="1900" dirty="0">
                <a:latin typeface="Times New Roman" pitchFamily="18" charset="0"/>
                <a:ea typeface="Calibri"/>
                <a:cs typeface="Times New Roman" pitchFamily="18" charset="0"/>
              </a:rPr>
              <a:t>2. Затем сложите лист «на глазок» так, чтобы углы, указанные на схеме 3 были равны.</a:t>
            </a:r>
          </a:p>
          <a:p>
            <a:pPr algn="just">
              <a:lnSpc>
                <a:spcPct val="115000"/>
              </a:lnSpc>
              <a:spcAft>
                <a:spcPts val="0"/>
              </a:spcAft>
            </a:pPr>
            <a:r>
              <a:rPr lang="ru-RU" sz="1900" dirty="0">
                <a:latin typeface="Times New Roman" pitchFamily="18" charset="0"/>
                <a:ea typeface="Calibri"/>
                <a:cs typeface="Times New Roman" pitchFamily="18" charset="0"/>
              </a:rPr>
              <a:t>3. Переверните заготовку на другую сторону.</a:t>
            </a:r>
          </a:p>
          <a:p>
            <a:pPr algn="just">
              <a:lnSpc>
                <a:spcPct val="115000"/>
              </a:lnSpc>
              <a:spcAft>
                <a:spcPts val="0"/>
              </a:spcAft>
            </a:pPr>
            <a:r>
              <a:rPr lang="ru-RU" sz="1900" dirty="0">
                <a:latin typeface="Times New Roman" pitchFamily="18" charset="0"/>
                <a:ea typeface="Calibri"/>
                <a:cs typeface="Times New Roman" pitchFamily="18" charset="0"/>
              </a:rPr>
              <a:t>4. Сгиб должен проходить вдоль края заготовки, отогнутого в пункте 2 слоя, а верхний край должен совпасть с левым сгибом.</a:t>
            </a:r>
          </a:p>
          <a:p>
            <a:pPr algn="just">
              <a:lnSpc>
                <a:spcPct val="115000"/>
              </a:lnSpc>
              <a:spcAft>
                <a:spcPts val="0"/>
              </a:spcAft>
            </a:pPr>
            <a:r>
              <a:rPr lang="ru-RU" sz="1900" dirty="0">
                <a:latin typeface="Times New Roman" pitchFamily="18" charset="0"/>
                <a:ea typeface="Calibri"/>
                <a:cs typeface="Times New Roman" pitchFamily="18" charset="0"/>
              </a:rPr>
              <a:t>5. Ровно отрежьте лишнюю бумагу.</a:t>
            </a:r>
          </a:p>
          <a:p>
            <a:endParaRPr lang="ru-RU" dirty="0"/>
          </a:p>
        </p:txBody>
      </p:sp>
      <p:pic>
        <p:nvPicPr>
          <p:cNvPr id="5" name="Рисунок 4" descr="https://fsd.videouroki.net/html/2018/10/16/v_5bc628840bb8f/99721432_3.jpeg"/>
          <p:cNvPicPr/>
          <p:nvPr/>
        </p:nvPicPr>
        <p:blipFill>
          <a:blip r:embed="rId2">
            <a:extLst>
              <a:ext uri="{28A0092B-C50C-407E-A947-70E740481C1C}">
                <a14:useLocalDpi xmlns:a14="http://schemas.microsoft.com/office/drawing/2010/main" val="0"/>
              </a:ext>
            </a:extLst>
          </a:blip>
          <a:srcRect/>
          <a:stretch>
            <a:fillRect/>
          </a:stretch>
        </p:blipFill>
        <p:spPr bwMode="auto">
          <a:xfrm>
            <a:off x="5292080" y="4581128"/>
            <a:ext cx="2808312" cy="2088232"/>
          </a:xfrm>
          <a:prstGeom prst="rect">
            <a:avLst/>
          </a:prstGeom>
          <a:noFill/>
          <a:ln>
            <a:noFill/>
          </a:ln>
        </p:spPr>
      </p:pic>
    </p:spTree>
    <p:extLst>
      <p:ext uri="{BB962C8B-B14F-4D97-AF65-F5344CB8AC3E}">
        <p14:creationId xmlns:p14="http://schemas.microsoft.com/office/powerpoint/2010/main" val="22314372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7317432" cy="5865832"/>
          </a:xfrm>
        </p:spPr>
        <p:txBody>
          <a:bodyPr>
            <a:normAutofit/>
          </a:bodyPr>
          <a:lstStyle/>
          <a:p>
            <a:pPr algn="just">
              <a:lnSpc>
                <a:spcPct val="115000"/>
              </a:lnSpc>
              <a:spcAft>
                <a:spcPts val="0"/>
              </a:spcAft>
            </a:pPr>
            <a:r>
              <a:rPr lang="ru-RU" sz="2000" b="1" dirty="0">
                <a:latin typeface="Times New Roman"/>
                <a:ea typeface="Calibri"/>
                <a:cs typeface="Times New Roman"/>
              </a:rPr>
              <a:t>Способ №</a:t>
            </a:r>
            <a:r>
              <a:rPr lang="ru-RU" sz="2000" b="1" dirty="0" smtClean="0">
                <a:latin typeface="Times New Roman"/>
                <a:ea typeface="Calibri"/>
                <a:cs typeface="Times New Roman"/>
              </a:rPr>
              <a:t>2</a:t>
            </a:r>
          </a:p>
          <a:p>
            <a:pPr algn="just">
              <a:lnSpc>
                <a:spcPct val="115000"/>
              </a:lnSpc>
              <a:spcAft>
                <a:spcPts val="0"/>
              </a:spcAft>
            </a:pPr>
            <a:endParaRPr lang="ru-RU" sz="2000" b="1" dirty="0">
              <a:latin typeface="Calibri"/>
              <a:ea typeface="Calibri"/>
              <a:cs typeface="Times New Roman"/>
            </a:endParaRPr>
          </a:p>
          <a:p>
            <a:pPr algn="just">
              <a:lnSpc>
                <a:spcPct val="115000"/>
              </a:lnSpc>
              <a:spcAft>
                <a:spcPts val="0"/>
              </a:spcAft>
            </a:pPr>
            <a:r>
              <a:rPr lang="ru-RU" sz="2000" dirty="0" smtClean="0">
                <a:latin typeface="Times New Roman"/>
                <a:ea typeface="Calibri"/>
                <a:cs typeface="Times New Roman"/>
              </a:rPr>
              <a:t>1.Сложите </a:t>
            </a:r>
            <a:r>
              <a:rPr lang="ru-RU" sz="2000" dirty="0">
                <a:latin typeface="Times New Roman"/>
                <a:ea typeface="Calibri"/>
                <a:cs typeface="Times New Roman"/>
              </a:rPr>
              <a:t>квадрат по диагонали.</a:t>
            </a:r>
            <a:endParaRPr lang="ru-RU" sz="2000" dirty="0">
              <a:latin typeface="Calibri"/>
              <a:ea typeface="Calibri"/>
              <a:cs typeface="Times New Roman"/>
            </a:endParaRPr>
          </a:p>
          <a:p>
            <a:pPr algn="just">
              <a:lnSpc>
                <a:spcPct val="115000"/>
              </a:lnSpc>
              <a:spcAft>
                <a:spcPts val="0"/>
              </a:spcAft>
            </a:pPr>
            <a:r>
              <a:rPr lang="ru-RU" sz="2000" dirty="0" smtClean="0">
                <a:latin typeface="Times New Roman"/>
                <a:ea typeface="Calibri"/>
                <a:cs typeface="Times New Roman"/>
              </a:rPr>
              <a:t>2.Наметьте </a:t>
            </a:r>
            <a:r>
              <a:rPr lang="ru-RU" sz="2000" dirty="0">
                <a:latin typeface="Times New Roman"/>
                <a:ea typeface="Calibri"/>
                <a:cs typeface="Times New Roman"/>
              </a:rPr>
              <a:t>середину катета получившегося треугольника (боковой стороны).</a:t>
            </a:r>
            <a:endParaRPr lang="ru-RU" sz="2000" dirty="0">
              <a:latin typeface="Calibri"/>
              <a:ea typeface="Calibri"/>
              <a:cs typeface="Times New Roman"/>
            </a:endParaRPr>
          </a:p>
          <a:p>
            <a:pPr algn="just">
              <a:lnSpc>
                <a:spcPct val="115000"/>
              </a:lnSpc>
              <a:spcAft>
                <a:spcPts val="0"/>
              </a:spcAft>
            </a:pPr>
            <a:r>
              <a:rPr lang="ru-RU" sz="2000" dirty="0">
                <a:latin typeface="Times New Roman"/>
                <a:ea typeface="Calibri"/>
                <a:cs typeface="Times New Roman"/>
              </a:rPr>
              <a:t>3. </a:t>
            </a:r>
            <a:r>
              <a:rPr lang="ru-RU" sz="2000" dirty="0" smtClean="0">
                <a:latin typeface="Times New Roman"/>
                <a:ea typeface="Calibri"/>
                <a:cs typeface="Times New Roman"/>
              </a:rPr>
              <a:t>Соедините </a:t>
            </a:r>
            <a:r>
              <a:rPr lang="ru-RU" sz="2000" dirty="0">
                <a:latin typeface="Times New Roman"/>
                <a:ea typeface="Calibri"/>
                <a:cs typeface="Times New Roman"/>
              </a:rPr>
              <a:t>вершину (прямой угол) треугольника с намеченной серединой катета. Наметьте линию сгиба и опять разверните заготовку до треугольника.</a:t>
            </a:r>
            <a:endParaRPr lang="ru-RU" sz="2000" dirty="0">
              <a:latin typeface="Calibri"/>
              <a:ea typeface="Calibri"/>
              <a:cs typeface="Times New Roman"/>
            </a:endParaRPr>
          </a:p>
          <a:p>
            <a:endParaRPr lang="ru-RU" dirty="0"/>
          </a:p>
        </p:txBody>
      </p:sp>
      <p:pic>
        <p:nvPicPr>
          <p:cNvPr id="4" name="Рисунок 3" descr="https://fsd.videouroki.net/html/2018/10/16/v_5bc628840bb8f/99721432_4.jpeg"/>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149080"/>
            <a:ext cx="2880320" cy="2448272"/>
          </a:xfrm>
          <a:prstGeom prst="rect">
            <a:avLst/>
          </a:prstGeom>
          <a:noFill/>
          <a:ln>
            <a:noFill/>
          </a:ln>
        </p:spPr>
      </p:pic>
    </p:spTree>
    <p:extLst>
      <p:ext uri="{BB962C8B-B14F-4D97-AF65-F5344CB8AC3E}">
        <p14:creationId xmlns:p14="http://schemas.microsoft.com/office/powerpoint/2010/main" val="3472195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764704"/>
            <a:ext cx="7920880" cy="5112568"/>
          </a:xfrm>
        </p:spPr>
        <p:txBody>
          <a:bodyPr>
            <a:normAutofit/>
          </a:bodyPr>
          <a:lstStyle/>
          <a:p>
            <a:pPr algn="just">
              <a:lnSpc>
                <a:spcPct val="115000"/>
              </a:lnSpc>
              <a:spcAft>
                <a:spcPts val="0"/>
              </a:spcAft>
            </a:pPr>
            <a:r>
              <a:rPr lang="ru-RU" sz="1800" dirty="0" smtClean="0">
                <a:latin typeface="Times New Roman"/>
                <a:ea typeface="Calibri"/>
                <a:cs typeface="Times New Roman"/>
              </a:rPr>
              <a:t>4.</a:t>
            </a:r>
            <a:r>
              <a:rPr lang="ru-RU" sz="2000" dirty="0" smtClean="0">
                <a:latin typeface="Times New Roman"/>
                <a:ea typeface="Calibri"/>
                <a:cs typeface="Times New Roman"/>
              </a:rPr>
              <a:t>Теперь </a:t>
            </a:r>
            <a:r>
              <a:rPr lang="ru-RU" sz="2000" dirty="0">
                <a:latin typeface="Times New Roman"/>
                <a:ea typeface="Calibri"/>
                <a:cs typeface="Times New Roman"/>
              </a:rPr>
              <a:t>наметьте середину основания треугольника.</a:t>
            </a:r>
            <a:endParaRPr lang="ru-RU" sz="2000" dirty="0">
              <a:latin typeface="Calibri"/>
              <a:ea typeface="Calibri"/>
              <a:cs typeface="Times New Roman"/>
            </a:endParaRPr>
          </a:p>
          <a:p>
            <a:pPr algn="just">
              <a:lnSpc>
                <a:spcPct val="115000"/>
              </a:lnSpc>
              <a:spcAft>
                <a:spcPts val="0"/>
              </a:spcAft>
            </a:pPr>
            <a:r>
              <a:rPr lang="ru-RU" sz="2000" dirty="0" smtClean="0">
                <a:latin typeface="Times New Roman"/>
                <a:ea typeface="Calibri"/>
                <a:cs typeface="Times New Roman"/>
              </a:rPr>
              <a:t>5.Соедините </a:t>
            </a:r>
            <a:r>
              <a:rPr lang="ru-RU" sz="2000" dirty="0">
                <a:latin typeface="Times New Roman"/>
                <a:ea typeface="Calibri"/>
                <a:cs typeface="Times New Roman"/>
              </a:rPr>
              <a:t>середину катета с точкой, лежащей на линии разметки, полученной в пункте 3. Линия сгиба должна проходить через середину основания треугольника.</a:t>
            </a:r>
            <a:endParaRPr lang="ru-RU" sz="2000" dirty="0">
              <a:latin typeface="Calibri"/>
              <a:ea typeface="Calibri"/>
              <a:cs typeface="Times New Roman"/>
            </a:endParaRPr>
          </a:p>
          <a:p>
            <a:pPr algn="just">
              <a:lnSpc>
                <a:spcPct val="115000"/>
              </a:lnSpc>
              <a:spcAft>
                <a:spcPts val="0"/>
              </a:spcAft>
            </a:pPr>
            <a:r>
              <a:rPr lang="ru-RU" sz="2000" dirty="0" smtClean="0">
                <a:latin typeface="Times New Roman"/>
                <a:ea typeface="Calibri"/>
                <a:cs typeface="Times New Roman"/>
              </a:rPr>
              <a:t>6.Соедините </a:t>
            </a:r>
            <a:r>
              <a:rPr lang="ru-RU" sz="2000" dirty="0">
                <a:latin typeface="Times New Roman"/>
                <a:ea typeface="Calibri"/>
                <a:cs typeface="Times New Roman"/>
              </a:rPr>
              <a:t>основание треугольника с линией сгиба, полученной в пункте </a:t>
            </a:r>
            <a:endParaRPr lang="ru-RU" sz="2000" dirty="0">
              <a:latin typeface="Calibri"/>
              <a:ea typeface="Calibri"/>
              <a:cs typeface="Times New Roman"/>
            </a:endParaRPr>
          </a:p>
          <a:p>
            <a:pPr algn="just">
              <a:lnSpc>
                <a:spcPct val="115000"/>
              </a:lnSpc>
              <a:spcAft>
                <a:spcPts val="0"/>
              </a:spcAft>
            </a:pPr>
            <a:r>
              <a:rPr lang="ru-RU" sz="2000" dirty="0">
                <a:latin typeface="Times New Roman"/>
                <a:ea typeface="Calibri"/>
                <a:cs typeface="Times New Roman"/>
              </a:rPr>
              <a:t>7. Отрежьте лишнюю бумагу по указанной линии.</a:t>
            </a:r>
            <a:endParaRPr lang="ru-RU" sz="2000" dirty="0">
              <a:latin typeface="Calibri"/>
              <a:ea typeface="Calibri"/>
              <a:cs typeface="Times New Roman"/>
            </a:endParaRPr>
          </a:p>
          <a:p>
            <a:pPr algn="just">
              <a:lnSpc>
                <a:spcPct val="115000"/>
              </a:lnSpc>
              <a:spcAft>
                <a:spcPts val="0"/>
              </a:spcAft>
            </a:pPr>
            <a:endParaRPr lang="ru-RU" sz="1800" b="1" dirty="0" smtClean="0">
              <a:solidFill>
                <a:srgbClr val="000000"/>
              </a:solidFill>
              <a:latin typeface="Times New Roman"/>
              <a:ea typeface="Times New Roman"/>
              <a:cs typeface="Times New Roman"/>
            </a:endParaRPr>
          </a:p>
          <a:p>
            <a:pPr algn="just">
              <a:lnSpc>
                <a:spcPct val="115000"/>
              </a:lnSpc>
              <a:spcAft>
                <a:spcPts val="0"/>
              </a:spcAft>
            </a:pPr>
            <a:endParaRPr lang="ru-RU" sz="1800" b="1" dirty="0">
              <a:solidFill>
                <a:srgbClr val="000000"/>
              </a:solidFill>
              <a:latin typeface="Times New Roman"/>
              <a:ea typeface="Times New Roman"/>
              <a:cs typeface="Times New Roman"/>
            </a:endParaRPr>
          </a:p>
          <a:p>
            <a:pPr algn="just">
              <a:lnSpc>
                <a:spcPct val="115000"/>
              </a:lnSpc>
              <a:spcAft>
                <a:spcPts val="0"/>
              </a:spcAft>
            </a:pPr>
            <a:endParaRPr lang="ru-RU" sz="1800" b="1" dirty="0" smtClean="0">
              <a:solidFill>
                <a:srgbClr val="000000"/>
              </a:solidFill>
              <a:latin typeface="Times New Roman"/>
              <a:ea typeface="Times New Roman"/>
              <a:cs typeface="Times New Roman"/>
            </a:endParaRPr>
          </a:p>
          <a:p>
            <a:pPr algn="just">
              <a:lnSpc>
                <a:spcPct val="115000"/>
              </a:lnSpc>
              <a:spcAft>
                <a:spcPts val="0"/>
              </a:spcAft>
            </a:pPr>
            <a:endParaRPr lang="ru-RU" sz="1800" b="1" dirty="0">
              <a:solidFill>
                <a:srgbClr val="000000"/>
              </a:solidFill>
              <a:latin typeface="Times New Roman"/>
              <a:ea typeface="Times New Roman"/>
              <a:cs typeface="Times New Roman"/>
            </a:endParaRPr>
          </a:p>
          <a:p>
            <a:pPr algn="just">
              <a:lnSpc>
                <a:spcPct val="115000"/>
              </a:lnSpc>
              <a:spcAft>
                <a:spcPts val="0"/>
              </a:spcAft>
            </a:pPr>
            <a:endParaRPr lang="ru-RU" sz="1800" b="1" dirty="0" smtClean="0">
              <a:solidFill>
                <a:srgbClr val="000000"/>
              </a:solidFill>
              <a:latin typeface="Times New Roman"/>
              <a:ea typeface="Times New Roman"/>
              <a:cs typeface="Times New Roman"/>
            </a:endParaRPr>
          </a:p>
          <a:p>
            <a:endParaRPr lang="ru-RU" dirty="0"/>
          </a:p>
        </p:txBody>
      </p:sp>
      <p:pic>
        <p:nvPicPr>
          <p:cNvPr id="4" name="Рисунок 3" descr="https://fsd.videouroki.net/html/2018/10/16/v_5bc628840bb8f/99721432_5.jpe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3573016"/>
            <a:ext cx="2592288" cy="2592288"/>
          </a:xfrm>
          <a:prstGeom prst="rect">
            <a:avLst/>
          </a:prstGeom>
          <a:noFill/>
          <a:ln>
            <a:noFill/>
          </a:ln>
        </p:spPr>
      </p:pic>
    </p:spTree>
    <p:extLst>
      <p:ext uri="{BB962C8B-B14F-4D97-AF65-F5344CB8AC3E}">
        <p14:creationId xmlns:p14="http://schemas.microsoft.com/office/powerpoint/2010/main" val="2255292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496944" cy="6192688"/>
          </a:xfrm>
        </p:spPr>
        <p:txBody>
          <a:bodyPr>
            <a:normAutofit fontScale="85000" lnSpcReduction="20000"/>
          </a:bodyPr>
          <a:lstStyle/>
          <a:p>
            <a:pPr algn="just">
              <a:lnSpc>
                <a:spcPct val="115000"/>
              </a:lnSpc>
              <a:spcAft>
                <a:spcPts val="0"/>
              </a:spcAft>
            </a:pPr>
            <a:r>
              <a:rPr lang="ru-RU" sz="1800" b="1" dirty="0">
                <a:solidFill>
                  <a:srgbClr val="000000"/>
                </a:solidFill>
                <a:latin typeface="Times New Roman"/>
                <a:ea typeface="Times New Roman"/>
                <a:cs typeface="Times New Roman"/>
              </a:rPr>
              <a:t>4.4. Вырезаем снежинку</a:t>
            </a:r>
            <a:endParaRPr lang="ru-RU" sz="1800" dirty="0">
              <a:latin typeface="Calibri"/>
              <a:ea typeface="Calibri"/>
              <a:cs typeface="Times New Roman"/>
            </a:endParaRPr>
          </a:p>
          <a:p>
            <a:pPr algn="just">
              <a:lnSpc>
                <a:spcPct val="115000"/>
              </a:lnSpc>
              <a:spcAft>
                <a:spcPts val="1500"/>
              </a:spcAft>
            </a:pPr>
            <a:r>
              <a:rPr lang="ru-RU" sz="1700" dirty="0">
                <a:solidFill>
                  <a:srgbClr val="000000"/>
                </a:solidFill>
                <a:latin typeface="Times New Roman"/>
                <a:ea typeface="Times New Roman"/>
                <a:cs typeface="Times New Roman"/>
              </a:rPr>
              <a:t>1. Полученный одним из предложенных выше способов правильный треугольник (в развернутом виде шестиугольник) сложите пополам. Все действия выполняйте очень точно, чтобы потом ножницами не прорезать сложенные криво слои бумаги. Проследите, чтобы обведенная в кружок вершинка (см. схему) оказалась в центре будущей снежинки</a:t>
            </a:r>
            <a:r>
              <a:rPr lang="ru-RU" sz="1700" dirty="0" smtClean="0">
                <a:solidFill>
                  <a:srgbClr val="000000"/>
                </a:solidFill>
                <a:latin typeface="Times New Roman"/>
                <a:ea typeface="Times New Roman"/>
                <a:cs typeface="Times New Roman"/>
              </a:rPr>
              <a:t>.</a:t>
            </a:r>
          </a:p>
          <a:p>
            <a:pPr marL="45720" indent="0" algn="just">
              <a:lnSpc>
                <a:spcPct val="115000"/>
              </a:lnSpc>
              <a:spcAft>
                <a:spcPts val="1500"/>
              </a:spcAft>
              <a:buNone/>
            </a:pPr>
            <a:endParaRPr lang="ru-RU" sz="1700" dirty="0" smtClean="0">
              <a:latin typeface="Calibri"/>
              <a:ea typeface="Calibri"/>
              <a:cs typeface="Times New Roman"/>
            </a:endParaRPr>
          </a:p>
          <a:p>
            <a:pPr marL="45720" indent="0" algn="just">
              <a:lnSpc>
                <a:spcPct val="115000"/>
              </a:lnSpc>
              <a:spcAft>
                <a:spcPts val="1500"/>
              </a:spcAft>
              <a:buNone/>
            </a:pPr>
            <a:endParaRPr lang="ru-RU" sz="1700" smtClean="0">
              <a:latin typeface="Calibri"/>
              <a:ea typeface="Calibri"/>
              <a:cs typeface="Times New Roman"/>
            </a:endParaRPr>
          </a:p>
          <a:p>
            <a:pPr marL="45720" indent="0" algn="just">
              <a:lnSpc>
                <a:spcPct val="115000"/>
              </a:lnSpc>
              <a:spcAft>
                <a:spcPts val="1500"/>
              </a:spcAft>
              <a:buNone/>
            </a:pPr>
            <a:endParaRPr lang="ru-RU" sz="1700" dirty="0" smtClean="0">
              <a:latin typeface="Calibri"/>
              <a:ea typeface="Calibri"/>
              <a:cs typeface="Times New Roman"/>
            </a:endParaRPr>
          </a:p>
          <a:p>
            <a:pPr algn="just">
              <a:lnSpc>
                <a:spcPct val="115000"/>
              </a:lnSpc>
              <a:spcAft>
                <a:spcPts val="1500"/>
              </a:spcAft>
            </a:pPr>
            <a:r>
              <a:rPr lang="ru-RU" sz="1700" dirty="0" smtClean="0">
                <a:solidFill>
                  <a:srgbClr val="000000"/>
                </a:solidFill>
                <a:latin typeface="Times New Roman"/>
                <a:ea typeface="Times New Roman"/>
                <a:cs typeface="Times New Roman"/>
              </a:rPr>
              <a:t>2. Приступайте к вырезанию. На схемах ярко-розовым цветом обозначены участки бумаги, которые надо удалить. Сперва сформируйте внешний край снежинки. Для этого вырежьте узор на верхней стороне заготовки</a:t>
            </a:r>
            <a:r>
              <a:rPr lang="ru-RU" sz="1700" dirty="0">
                <a:solidFill>
                  <a:srgbClr val="000000"/>
                </a:solidFill>
                <a:latin typeface="Times New Roman"/>
                <a:ea typeface="Times New Roman"/>
                <a:cs typeface="Times New Roman"/>
              </a:rPr>
              <a:t>, как показано на схеме.</a:t>
            </a:r>
            <a:endParaRPr lang="ru-RU" sz="1700" dirty="0">
              <a:latin typeface="Calibri"/>
              <a:ea typeface="Calibri"/>
              <a:cs typeface="Times New Roman"/>
            </a:endParaRPr>
          </a:p>
          <a:p>
            <a:pPr algn="just">
              <a:lnSpc>
                <a:spcPct val="115000"/>
              </a:lnSpc>
              <a:spcAft>
                <a:spcPts val="1500"/>
              </a:spcAft>
            </a:pPr>
            <a:r>
              <a:rPr lang="ru-RU" sz="1700" dirty="0">
                <a:solidFill>
                  <a:srgbClr val="000000"/>
                </a:solidFill>
                <a:latin typeface="Times New Roman"/>
                <a:ea typeface="Times New Roman"/>
                <a:cs typeface="Times New Roman"/>
              </a:rPr>
              <a:t>3. Затем вырежьте узор по обеим боковым сторонам заготовки. Последними вырезаются мелкие элементы внутри заготовки и около острого угла</a:t>
            </a:r>
            <a:r>
              <a:rPr lang="ru-RU" sz="1700" dirty="0" smtClean="0">
                <a:solidFill>
                  <a:srgbClr val="000000"/>
                </a:solidFill>
                <a:latin typeface="Times New Roman"/>
                <a:ea typeface="Times New Roman"/>
                <a:cs typeface="Times New Roman"/>
              </a:rPr>
              <a:t>.</a:t>
            </a:r>
          </a:p>
          <a:p>
            <a:pPr marL="45720" indent="0" algn="just">
              <a:lnSpc>
                <a:spcPct val="115000"/>
              </a:lnSpc>
              <a:spcAft>
                <a:spcPts val="1500"/>
              </a:spcAft>
              <a:buNone/>
            </a:pPr>
            <a:endParaRPr lang="ru-RU" sz="1700" dirty="0" smtClean="0">
              <a:latin typeface="Calibri"/>
              <a:ea typeface="Calibri"/>
              <a:cs typeface="Times New Roman"/>
            </a:endParaRPr>
          </a:p>
          <a:p>
            <a:pPr marL="45720" indent="0" algn="just">
              <a:lnSpc>
                <a:spcPct val="115000"/>
              </a:lnSpc>
              <a:spcAft>
                <a:spcPts val="1500"/>
              </a:spcAft>
              <a:buNone/>
            </a:pPr>
            <a:endParaRPr lang="ru-RU" sz="1700" dirty="0" smtClean="0">
              <a:latin typeface="Calibri"/>
              <a:ea typeface="Calibri"/>
              <a:cs typeface="Times New Roman"/>
            </a:endParaRPr>
          </a:p>
          <a:p>
            <a:pPr marL="45720" indent="0" algn="just">
              <a:lnSpc>
                <a:spcPct val="115000"/>
              </a:lnSpc>
              <a:spcAft>
                <a:spcPts val="1500"/>
              </a:spcAft>
              <a:buNone/>
            </a:pPr>
            <a:endParaRPr lang="ru-RU" sz="1700" dirty="0">
              <a:latin typeface="Calibri"/>
              <a:ea typeface="Calibri"/>
              <a:cs typeface="Times New Roman"/>
            </a:endParaRPr>
          </a:p>
          <a:p>
            <a:pPr algn="just">
              <a:lnSpc>
                <a:spcPct val="115000"/>
              </a:lnSpc>
              <a:spcAft>
                <a:spcPts val="1500"/>
              </a:spcAft>
            </a:pPr>
            <a:r>
              <a:rPr lang="ru-RU" sz="1700" dirty="0">
                <a:solidFill>
                  <a:srgbClr val="000000"/>
                </a:solidFill>
                <a:latin typeface="Times New Roman"/>
                <a:ea typeface="Times New Roman"/>
                <a:cs typeface="Times New Roman"/>
              </a:rPr>
              <a:t>4. Снежинка готова, осталось только ее аккуратно развернуть.</a:t>
            </a:r>
            <a:endParaRPr lang="ru-RU" sz="1700" dirty="0">
              <a:latin typeface="Calibri"/>
              <a:ea typeface="Calibri"/>
              <a:cs typeface="Times New Roman"/>
            </a:endParaRPr>
          </a:p>
          <a:p>
            <a:endParaRPr lang="ru-RU" sz="1400" dirty="0"/>
          </a:p>
        </p:txBody>
      </p:sp>
      <p:pic>
        <p:nvPicPr>
          <p:cNvPr id="4" name="Рисунок 3" descr="https://fsd.videouroki.net/html/2018/10/16/v_5bc628840bb8f/99721432_6.jpeg"/>
          <p:cNvPicPr/>
          <p:nvPr/>
        </p:nvPicPr>
        <p:blipFill>
          <a:blip r:embed="rId2">
            <a:extLst>
              <a:ext uri="{28A0092B-C50C-407E-A947-70E740481C1C}">
                <a14:useLocalDpi xmlns:a14="http://schemas.microsoft.com/office/drawing/2010/main" val="0"/>
              </a:ext>
            </a:extLst>
          </a:blip>
          <a:srcRect/>
          <a:stretch>
            <a:fillRect/>
          </a:stretch>
        </p:blipFill>
        <p:spPr bwMode="auto">
          <a:xfrm>
            <a:off x="3563888" y="1556792"/>
            <a:ext cx="2376264" cy="1296144"/>
          </a:xfrm>
          <a:prstGeom prst="rect">
            <a:avLst/>
          </a:prstGeom>
          <a:noFill/>
          <a:ln>
            <a:noFill/>
          </a:ln>
        </p:spPr>
      </p:pic>
      <p:pic>
        <p:nvPicPr>
          <p:cNvPr id="5" name="Рисунок 4" descr="https://fsd.videouroki.net/html/2018/10/16/v_5bc628840bb8f/99721432_7.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19872" y="4488701"/>
            <a:ext cx="2088232" cy="1112769"/>
          </a:xfrm>
          <a:prstGeom prst="rect">
            <a:avLst/>
          </a:prstGeom>
          <a:noFill/>
          <a:ln>
            <a:noFill/>
          </a:ln>
        </p:spPr>
      </p:pic>
      <p:pic>
        <p:nvPicPr>
          <p:cNvPr id="6" name="Рисунок 5" descr="https://fsd.videouroki.net/html/2018/10/16/v_5bc628840bb8f/99721432_8.jpe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32240" y="5064550"/>
            <a:ext cx="1294961" cy="1236151"/>
          </a:xfrm>
          <a:prstGeom prst="rect">
            <a:avLst/>
          </a:prstGeom>
          <a:noFill/>
          <a:ln>
            <a:noFill/>
          </a:ln>
        </p:spPr>
      </p:pic>
    </p:spTree>
    <p:extLst>
      <p:ext uri="{BB962C8B-B14F-4D97-AF65-F5344CB8AC3E}">
        <p14:creationId xmlns:p14="http://schemas.microsoft.com/office/powerpoint/2010/main" val="27059477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p:txBody>
          <a:bodyPr/>
          <a:lstStyle/>
          <a:p>
            <a:pPr>
              <a:lnSpc>
                <a:spcPct val="115000"/>
              </a:lnSpc>
              <a:spcAft>
                <a:spcPts val="0"/>
              </a:spcAft>
            </a:pPr>
            <a:r>
              <a:rPr lang="ru-RU" sz="2400" b="1" dirty="0">
                <a:solidFill>
                  <a:srgbClr val="000000"/>
                </a:solidFill>
                <a:latin typeface="Times New Roman"/>
                <a:ea typeface="Times New Roman"/>
                <a:cs typeface="Times New Roman"/>
              </a:rPr>
              <a:t>4.5. Снежинки. Схемы</a:t>
            </a:r>
            <a:endParaRPr lang="ru-RU" sz="2000" dirty="0">
              <a:latin typeface="Calibri"/>
              <a:ea typeface="Calibri"/>
              <a:cs typeface="Times New Roman"/>
            </a:endParaRPr>
          </a:p>
          <a:p>
            <a:endParaRPr lang="ru-RU" dirty="0"/>
          </a:p>
        </p:txBody>
      </p:sp>
      <p:pic>
        <p:nvPicPr>
          <p:cNvPr id="4" name="Рисунок 3" descr="https://fsd.videouroki.net/html/2018/10/16/v_5bc628840bb8f/99721432_9.jpeg"/>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516840"/>
            <a:ext cx="2808312" cy="1008112"/>
          </a:xfrm>
          <a:prstGeom prst="rect">
            <a:avLst/>
          </a:prstGeom>
          <a:noFill/>
          <a:ln>
            <a:noFill/>
          </a:ln>
        </p:spPr>
      </p:pic>
      <p:pic>
        <p:nvPicPr>
          <p:cNvPr id="5" name="Рисунок 4" descr="https://fsd.videouroki.net/html/2018/10/16/v_5bc628840bb8f/99721432_10.jpe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36095" y="1385972"/>
            <a:ext cx="2448271" cy="1228116"/>
          </a:xfrm>
          <a:prstGeom prst="rect">
            <a:avLst/>
          </a:prstGeom>
          <a:noFill/>
          <a:ln>
            <a:noFill/>
          </a:ln>
        </p:spPr>
      </p:pic>
      <p:pic>
        <p:nvPicPr>
          <p:cNvPr id="6" name="Рисунок 5" descr="https://fsd.videouroki.net/html/2018/10/16/v_5bc628840bb8f/99721432_11.jpeg"/>
          <p:cNvPicPr/>
          <p:nvPr/>
        </p:nvPicPr>
        <p:blipFill>
          <a:blip r:embed="rId4">
            <a:extLst>
              <a:ext uri="{28A0092B-C50C-407E-A947-70E740481C1C}">
                <a14:useLocalDpi xmlns:a14="http://schemas.microsoft.com/office/drawing/2010/main" val="0"/>
              </a:ext>
            </a:extLst>
          </a:blip>
          <a:srcRect/>
          <a:stretch>
            <a:fillRect/>
          </a:stretch>
        </p:blipFill>
        <p:spPr bwMode="auto">
          <a:xfrm>
            <a:off x="1583668" y="3004825"/>
            <a:ext cx="2700300" cy="1008112"/>
          </a:xfrm>
          <a:prstGeom prst="rect">
            <a:avLst/>
          </a:prstGeom>
          <a:noFill/>
          <a:ln>
            <a:noFill/>
          </a:ln>
        </p:spPr>
      </p:pic>
      <p:pic>
        <p:nvPicPr>
          <p:cNvPr id="7" name="Рисунок 6" descr="https://fsd.videouroki.net/html/2018/10/16/v_5bc628840bb8f/99721432_12.jpe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80112" y="3004825"/>
            <a:ext cx="2304255" cy="1136382"/>
          </a:xfrm>
          <a:prstGeom prst="rect">
            <a:avLst/>
          </a:prstGeom>
          <a:noFill/>
          <a:ln>
            <a:noFill/>
          </a:ln>
        </p:spPr>
      </p:pic>
      <p:pic>
        <p:nvPicPr>
          <p:cNvPr id="8" name="Рисунок 7" descr="https://fsd.videouroki.net/html/2018/10/16/v_5bc628840bb8f/99721432_13.jpe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47864" y="4437112"/>
            <a:ext cx="2592288" cy="1944216"/>
          </a:xfrm>
          <a:prstGeom prst="rect">
            <a:avLst/>
          </a:prstGeom>
          <a:noFill/>
          <a:ln>
            <a:noFill/>
          </a:ln>
        </p:spPr>
      </p:pic>
    </p:spTree>
    <p:extLst>
      <p:ext uri="{BB962C8B-B14F-4D97-AF65-F5344CB8AC3E}">
        <p14:creationId xmlns:p14="http://schemas.microsoft.com/office/powerpoint/2010/main" val="12752980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Светлана\Desktop\дети фото\IMG_003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323528" y="1052736"/>
            <a:ext cx="4248472" cy="381642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564904"/>
            <a:ext cx="3744416" cy="338437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0205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620688"/>
            <a:ext cx="7632848" cy="5472608"/>
          </a:xfrm>
        </p:spPr>
        <p:txBody>
          <a:bodyPr>
            <a:normAutofit fontScale="92500" lnSpcReduction="10000"/>
          </a:bodyPr>
          <a:lstStyle/>
          <a:p>
            <a:pPr algn="ctr">
              <a:lnSpc>
                <a:spcPct val="115000"/>
              </a:lnSpc>
              <a:spcAft>
                <a:spcPts val="0"/>
              </a:spcAft>
            </a:pPr>
            <a:r>
              <a:rPr lang="ru-RU" sz="2400" b="1" dirty="0">
                <a:solidFill>
                  <a:srgbClr val="000000"/>
                </a:solidFill>
                <a:latin typeface="Times New Roman"/>
                <a:ea typeface="Times New Roman"/>
                <a:cs typeface="Times New Roman"/>
              </a:rPr>
              <a:t>Заключение.</a:t>
            </a:r>
            <a:endParaRPr lang="ru-RU" sz="2000" dirty="0">
              <a:latin typeface="Calibri"/>
              <a:ea typeface="Calibri"/>
              <a:cs typeface="Times New Roman"/>
            </a:endParaRPr>
          </a:p>
          <a:p>
            <a:pPr marL="45720" indent="0" algn="just">
              <a:lnSpc>
                <a:spcPct val="115000"/>
              </a:lnSpc>
              <a:spcAft>
                <a:spcPts val="0"/>
              </a:spcAft>
              <a:buNone/>
            </a:pPr>
            <a:r>
              <a:rPr lang="ru-RU" sz="2400" dirty="0">
                <a:solidFill>
                  <a:srgbClr val="000000"/>
                </a:solidFill>
                <a:latin typeface="Times New Roman"/>
                <a:ea typeface="Times New Roman"/>
                <a:cs typeface="Times New Roman"/>
              </a:rPr>
              <a:t> </a:t>
            </a:r>
            <a:endParaRPr lang="ru-RU" sz="2000" dirty="0">
              <a:latin typeface="Calibri"/>
              <a:ea typeface="Calibri"/>
              <a:cs typeface="Times New Roman"/>
            </a:endParaRPr>
          </a:p>
          <a:p>
            <a:pPr algn="just">
              <a:lnSpc>
                <a:spcPct val="115000"/>
              </a:lnSpc>
              <a:spcAft>
                <a:spcPts val="1500"/>
              </a:spcAft>
            </a:pPr>
            <a:r>
              <a:rPr lang="ru-RU" sz="2400" dirty="0">
                <a:solidFill>
                  <a:srgbClr val="000000"/>
                </a:solidFill>
                <a:latin typeface="Times New Roman"/>
                <a:ea typeface="Times New Roman"/>
                <a:cs typeface="Times New Roman"/>
              </a:rPr>
              <a:t>Теперь мы можем сделать вывод о том, что вырезать снежинку удивительной красоты возможно. Такая техника вырезания существует уже очень давно и используется нами каждый год перед новогодними праздниками особенно.</a:t>
            </a:r>
            <a:endParaRPr lang="ru-RU" sz="2000" dirty="0">
              <a:latin typeface="Calibri"/>
              <a:ea typeface="Calibri"/>
              <a:cs typeface="Times New Roman"/>
            </a:endParaRPr>
          </a:p>
          <a:p>
            <a:pPr>
              <a:lnSpc>
                <a:spcPct val="115000"/>
              </a:lnSpc>
              <a:spcAft>
                <a:spcPts val="0"/>
              </a:spcAft>
            </a:pPr>
            <a:r>
              <a:rPr lang="ru-RU" sz="2400" dirty="0">
                <a:latin typeface="Times New Roman"/>
                <a:ea typeface="Calibri"/>
                <a:cs typeface="Times New Roman"/>
              </a:rPr>
              <a:t>Итак, делаем вывод:</a:t>
            </a:r>
            <a:endParaRPr lang="ru-RU" sz="2000" dirty="0">
              <a:latin typeface="Calibri"/>
              <a:ea typeface="Calibri"/>
              <a:cs typeface="Times New Roman"/>
            </a:endParaRPr>
          </a:p>
          <a:p>
            <a:pPr>
              <a:lnSpc>
                <a:spcPct val="115000"/>
              </a:lnSpc>
              <a:spcAft>
                <a:spcPts val="0"/>
              </a:spcAft>
            </a:pPr>
            <a:r>
              <a:rPr lang="ru-RU" sz="2400" dirty="0" smtClean="0">
                <a:latin typeface="Times New Roman"/>
                <a:ea typeface="Calibri"/>
                <a:cs typeface="Times New Roman"/>
              </a:rPr>
              <a:t>сегодня </a:t>
            </a:r>
            <a:r>
              <a:rPr lang="ru-RU" sz="2400" dirty="0" err="1">
                <a:latin typeface="Times New Roman"/>
                <a:ea typeface="Calibri"/>
                <a:cs typeface="Times New Roman"/>
              </a:rPr>
              <a:t>вытынанка</a:t>
            </a:r>
            <a:r>
              <a:rPr lang="ru-RU" sz="2400" dirty="0">
                <a:latin typeface="Times New Roman"/>
                <a:ea typeface="Calibri"/>
                <a:cs typeface="Times New Roman"/>
              </a:rPr>
              <a:t> все так же популярна и актуальна;</a:t>
            </a:r>
            <a:endParaRPr lang="ru-RU" sz="2000" dirty="0">
              <a:latin typeface="Calibri"/>
              <a:ea typeface="Calibri"/>
              <a:cs typeface="Times New Roman"/>
            </a:endParaRPr>
          </a:p>
          <a:p>
            <a:pPr>
              <a:lnSpc>
                <a:spcPct val="115000"/>
              </a:lnSpc>
              <a:spcAft>
                <a:spcPts val="0"/>
              </a:spcAft>
            </a:pPr>
            <a:r>
              <a:rPr lang="ru-RU" sz="2400" dirty="0" smtClean="0">
                <a:latin typeface="Times New Roman"/>
                <a:ea typeface="Calibri"/>
                <a:cs typeface="Times New Roman"/>
              </a:rPr>
              <a:t>у </a:t>
            </a:r>
            <a:r>
              <a:rPr lang="ru-RU" sz="2400" dirty="0">
                <a:latin typeface="Times New Roman"/>
                <a:ea typeface="Calibri"/>
                <a:cs typeface="Times New Roman"/>
              </a:rPr>
              <a:t>снежинки должно быть обязательно 6 лучиков;</a:t>
            </a:r>
            <a:endParaRPr lang="ru-RU" sz="2000" dirty="0">
              <a:latin typeface="Calibri"/>
              <a:ea typeface="Calibri"/>
              <a:cs typeface="Times New Roman"/>
            </a:endParaRPr>
          </a:p>
          <a:p>
            <a:pPr>
              <a:lnSpc>
                <a:spcPct val="115000"/>
              </a:lnSpc>
              <a:spcAft>
                <a:spcPts val="0"/>
              </a:spcAft>
            </a:pPr>
            <a:r>
              <a:rPr lang="ru-RU" sz="2400" dirty="0" smtClean="0">
                <a:latin typeface="Times New Roman"/>
                <a:ea typeface="Calibri"/>
                <a:cs typeface="Times New Roman"/>
              </a:rPr>
              <a:t>создавая </a:t>
            </a:r>
            <a:r>
              <a:rPr lang="ru-RU" sz="2400" dirty="0">
                <a:latin typeface="Times New Roman"/>
                <a:ea typeface="Calibri"/>
                <a:cs typeface="Times New Roman"/>
              </a:rPr>
              <a:t>свои маленькие шедевры, мы учимся творить и фантазировать, а значит, постигаем прекрасное, опираясь на красоту природы.</a:t>
            </a:r>
            <a:endParaRPr lang="ru-RU" sz="2000" dirty="0">
              <a:latin typeface="Calibri"/>
              <a:ea typeface="Calibri"/>
              <a:cs typeface="Times New Roman"/>
            </a:endParaRPr>
          </a:p>
          <a:p>
            <a:endParaRPr lang="ru-RU"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4228" y="116632"/>
            <a:ext cx="1169352" cy="1169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637413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332656"/>
            <a:ext cx="1728192" cy="1728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Объект 2"/>
          <p:cNvSpPr>
            <a:spLocks noGrp="1"/>
          </p:cNvSpPr>
          <p:nvPr>
            <p:ph sz="quarter" idx="13"/>
          </p:nvPr>
        </p:nvSpPr>
        <p:spPr>
          <a:xfrm>
            <a:off x="1143000" y="731520"/>
            <a:ext cx="7173416" cy="5361776"/>
          </a:xfrm>
        </p:spPr>
        <p:txBody>
          <a:bodyPr>
            <a:normAutofit fontScale="92500" lnSpcReduction="10000"/>
          </a:bodyPr>
          <a:lstStyle/>
          <a:p>
            <a:pPr marL="45720" indent="0">
              <a:lnSpc>
                <a:spcPct val="150000"/>
              </a:lnSpc>
              <a:spcAft>
                <a:spcPts val="0"/>
              </a:spcAft>
              <a:buNone/>
            </a:pPr>
            <a:r>
              <a:rPr lang="ru-RU" sz="2400" dirty="0">
                <a:solidFill>
                  <a:srgbClr val="000000"/>
                </a:solidFill>
                <a:latin typeface="Times New Roman"/>
                <a:ea typeface="Times New Roman"/>
                <a:cs typeface="Times New Roman"/>
              </a:rPr>
              <a:t> </a:t>
            </a:r>
            <a:endParaRPr lang="ru-RU" sz="2000" dirty="0">
              <a:latin typeface="Calibri"/>
              <a:ea typeface="Calibri"/>
              <a:cs typeface="Times New Roman"/>
            </a:endParaRPr>
          </a:p>
          <a:p>
            <a:pPr lvl="0">
              <a:lnSpc>
                <a:spcPct val="150000"/>
              </a:lnSpc>
              <a:spcAft>
                <a:spcPts val="0"/>
              </a:spcAft>
              <a:buClr>
                <a:srgbClr val="9D90A0">
                  <a:lumMod val="75000"/>
                </a:srgbClr>
              </a:buClr>
            </a:pPr>
            <a:r>
              <a:rPr lang="ru-RU" sz="2100" b="1" dirty="0">
                <a:solidFill>
                  <a:srgbClr val="000000"/>
                </a:solidFill>
                <a:latin typeface="Times New Roman"/>
                <a:ea typeface="Times New Roman"/>
                <a:cs typeface="Times New Roman"/>
              </a:rPr>
              <a:t>Тип проекта:</a:t>
            </a:r>
            <a:r>
              <a:rPr lang="ru-RU" sz="2100" dirty="0">
                <a:solidFill>
                  <a:srgbClr val="000000"/>
                </a:solidFill>
                <a:latin typeface="Times New Roman"/>
                <a:ea typeface="Times New Roman"/>
                <a:cs typeface="Times New Roman"/>
              </a:rPr>
              <a:t> творческий.</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b="1" dirty="0">
                <a:solidFill>
                  <a:srgbClr val="000000"/>
                </a:solidFill>
                <a:latin typeface="Times New Roman"/>
                <a:ea typeface="Times New Roman"/>
                <a:cs typeface="Times New Roman"/>
              </a:rPr>
              <a:t>Объект исследования: </a:t>
            </a:r>
            <a:r>
              <a:rPr lang="ru-RU" sz="2100" dirty="0">
                <a:solidFill>
                  <a:srgbClr val="000000"/>
                </a:solidFill>
                <a:latin typeface="Times New Roman"/>
                <a:ea typeface="Times New Roman"/>
                <a:cs typeface="Times New Roman"/>
              </a:rPr>
              <a:t>снежинки.</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b="1" dirty="0">
                <a:solidFill>
                  <a:srgbClr val="000000"/>
                </a:solidFill>
                <a:latin typeface="Times New Roman"/>
                <a:ea typeface="Times New Roman"/>
                <a:cs typeface="Times New Roman"/>
              </a:rPr>
              <a:t>Предмет исследования:</a:t>
            </a:r>
            <a:endParaRPr lang="ru-RU" sz="2100" dirty="0">
              <a:solidFill>
                <a:prstClr val="black">
                  <a:lumMod val="75000"/>
                  <a:lumOff val="25000"/>
                </a:prstClr>
              </a:solidFill>
              <a:latin typeface="Calibri"/>
              <a:ea typeface="Calibri"/>
              <a:cs typeface="Times New Roman"/>
            </a:endParaRPr>
          </a:p>
          <a:p>
            <a:pPr lvl="0">
              <a:lnSpc>
                <a:spcPct val="150000"/>
              </a:lnSpc>
              <a:spcAft>
                <a:spcPts val="1500"/>
              </a:spcAft>
              <a:buClr>
                <a:srgbClr val="9D90A0">
                  <a:lumMod val="75000"/>
                </a:srgbClr>
              </a:buClr>
            </a:pPr>
            <a:r>
              <a:rPr lang="ru-RU" sz="2100" dirty="0">
                <a:solidFill>
                  <a:srgbClr val="000000"/>
                </a:solidFill>
                <a:latin typeface="Times New Roman"/>
                <a:ea typeface="Times New Roman"/>
                <a:cs typeface="Times New Roman"/>
              </a:rPr>
              <a:t>Тайна рождения снежинок из бумаги.</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b="1" dirty="0">
                <a:solidFill>
                  <a:srgbClr val="000000"/>
                </a:solidFill>
                <a:latin typeface="Times New Roman"/>
                <a:ea typeface="Times New Roman"/>
                <a:cs typeface="Times New Roman"/>
              </a:rPr>
              <a:t>Гипотеза : </a:t>
            </a:r>
            <a:r>
              <a:rPr lang="ru-RU" sz="2100" b="1" i="1" dirty="0">
                <a:solidFill>
                  <a:srgbClr val="000000"/>
                </a:solidFill>
                <a:latin typeface="Times New Roman"/>
                <a:ea typeface="Times New Roman"/>
                <a:cs typeface="Times New Roman"/>
              </a:rPr>
              <a:t>Можно ли вырезать снежинку удивительной красоты?</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b="1" dirty="0">
                <a:solidFill>
                  <a:srgbClr val="000000"/>
                </a:solidFill>
                <a:latin typeface="Times New Roman"/>
                <a:ea typeface="Times New Roman"/>
                <a:cs typeface="Times New Roman"/>
              </a:rPr>
              <a:t>Проблемные вопросы:</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dirty="0">
                <a:solidFill>
                  <a:prstClr val="black">
                    <a:lumMod val="75000"/>
                    <a:lumOff val="25000"/>
                  </a:prstClr>
                </a:solidFill>
                <a:latin typeface="Times New Roman"/>
                <a:ea typeface="Calibri"/>
                <a:cs typeface="Times New Roman"/>
              </a:rPr>
              <a:t>-Откуда появилась традиция вырезания снежинок?</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dirty="0">
                <a:solidFill>
                  <a:prstClr val="black">
                    <a:lumMod val="75000"/>
                    <a:lumOff val="25000"/>
                  </a:prstClr>
                </a:solidFill>
                <a:latin typeface="Times New Roman"/>
                <a:ea typeface="Calibri"/>
                <a:cs typeface="Times New Roman"/>
              </a:rPr>
              <a:t>-Какие бывают снежинки?</a:t>
            </a:r>
            <a:endParaRPr lang="ru-RU" sz="2100" dirty="0">
              <a:solidFill>
                <a:prstClr val="black">
                  <a:lumMod val="75000"/>
                  <a:lumOff val="25000"/>
                </a:prstClr>
              </a:solidFill>
              <a:latin typeface="Calibri"/>
              <a:ea typeface="Calibri"/>
              <a:cs typeface="Times New Roman"/>
            </a:endParaRPr>
          </a:p>
          <a:p>
            <a:pPr lvl="0">
              <a:lnSpc>
                <a:spcPct val="150000"/>
              </a:lnSpc>
              <a:spcAft>
                <a:spcPts val="0"/>
              </a:spcAft>
              <a:buClr>
                <a:srgbClr val="9D90A0">
                  <a:lumMod val="75000"/>
                </a:srgbClr>
              </a:buClr>
            </a:pPr>
            <a:r>
              <a:rPr lang="ru-RU" sz="2100" dirty="0">
                <a:solidFill>
                  <a:prstClr val="black">
                    <a:lumMod val="75000"/>
                    <a:lumOff val="25000"/>
                  </a:prstClr>
                </a:solidFill>
                <a:latin typeface="Times New Roman"/>
                <a:ea typeface="Calibri"/>
                <a:cs typeface="Times New Roman"/>
              </a:rPr>
              <a:t>-Как вырезать снежинку удивительной красоты?</a:t>
            </a:r>
            <a:endParaRPr lang="ru-RU" sz="2100" dirty="0">
              <a:solidFill>
                <a:prstClr val="black">
                  <a:lumMod val="75000"/>
                  <a:lumOff val="25000"/>
                </a:prstClr>
              </a:solidFill>
              <a:latin typeface="Calibri"/>
              <a:ea typeface="Calibri"/>
              <a:cs typeface="Times New Roman"/>
            </a:endParaRPr>
          </a:p>
          <a:p>
            <a:endParaRPr lang="ru-RU" dirty="0"/>
          </a:p>
        </p:txBody>
      </p:sp>
    </p:spTree>
    <p:extLst>
      <p:ext uri="{BB962C8B-B14F-4D97-AF65-F5344CB8AC3E}">
        <p14:creationId xmlns:p14="http://schemas.microsoft.com/office/powerpoint/2010/main" val="2165621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755576" y="476672"/>
            <a:ext cx="7416824" cy="5832648"/>
          </a:xfrm>
        </p:spPr>
        <p:txBody>
          <a:bodyPr>
            <a:normAutofit fontScale="62500" lnSpcReduction="20000"/>
          </a:bodyPr>
          <a:lstStyle/>
          <a:p>
            <a:pPr algn="just">
              <a:lnSpc>
                <a:spcPct val="115000"/>
              </a:lnSpc>
              <a:spcAft>
                <a:spcPts val="0"/>
              </a:spcAft>
            </a:pPr>
            <a:r>
              <a:rPr lang="ru-RU" sz="2400" b="1" dirty="0">
                <a:latin typeface="Times New Roman"/>
                <a:ea typeface="Calibri"/>
                <a:cs typeface="Times New Roman"/>
              </a:rPr>
              <a:t>Интересные факты:</a:t>
            </a:r>
            <a:endParaRPr lang="ru-RU" sz="2000" b="1"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Предполагается, что в одном кубическом метре снега находится 350 миллионов снежинок.</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Более половины населения земного шара никогда не видело снега, разве только на фотографиях.</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В языке эскимосов для наименования снега существует больше 20 слов. В якутском языке — около 70.</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Снег белый, потому что снежинки — это кристаллы, которые отражают весь спектр света, который мы видим как белый.</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В разных местах выпадает «свой» снег. В Прибалтике и центральных областях России часто идет снег в виде крупных, сложной формы разветвленных снежинок, иногда мохнатых хлопьев.</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В Сибири снежные хлопья достигали 30 сантиметров в диаметре. Такие гиганты могут выпадать только при полном безветрии. При низкой температуре и сильном ветре снежинки сталкиваются в воздухе, крошатся и падают на землю в виде обломков. При морозе в 40 градусов зарождающиеся кристаллики льда выпадают в виде « алмазной пыли». В Якутии в ясную морозную погоду выпадают тоненькие ледяные иголки.</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По мнению ученых, каждая снежинка является плоской линзой, преобразующей свет и меняющейся под действием света, приходящего от других снежинок. Падающий снег накапливает и как-то преобразует поступающую в него из окружающего мира информацию.</a:t>
            </a:r>
            <a:endParaRPr lang="ru-RU" sz="20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Шестиугольная форма снежинок объясняется молекулярным строением воды, а вот на вопрос, почему снежинки плоские, пока ответа так и не найдено.</a:t>
            </a:r>
            <a:endParaRPr lang="ru-RU" sz="2000" dirty="0">
              <a:latin typeface="Calibri"/>
              <a:ea typeface="Calibri"/>
              <a:cs typeface="Times New Roman"/>
            </a:endParaRPr>
          </a:p>
          <a:p>
            <a:endParaRPr lang="ru-RU" dirty="0"/>
          </a:p>
        </p:txBody>
      </p:sp>
    </p:spTree>
    <p:extLst>
      <p:ext uri="{BB962C8B-B14F-4D97-AF65-F5344CB8AC3E}">
        <p14:creationId xmlns:p14="http://schemas.microsoft.com/office/powerpoint/2010/main" val="31490076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467544" y="1340768"/>
            <a:ext cx="8352927" cy="3600400"/>
          </a:xfrm>
        </p:spPr>
        <p:txBody>
          <a:bodyPr/>
          <a:lstStyle/>
          <a:p>
            <a:r>
              <a:rPr lang="ru-RU" dirty="0" smtClean="0"/>
              <a:t>Спасибо за внимание!</a:t>
            </a:r>
            <a:endParaRPr lang="ru-RU"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2708920"/>
            <a:ext cx="3312368"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4854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836712"/>
            <a:ext cx="7416824" cy="5400600"/>
          </a:xfrm>
        </p:spPr>
        <p:txBody>
          <a:bodyPr/>
          <a:lstStyle/>
          <a:p>
            <a:pPr marL="228600" lvl="0" indent="-182880" algn="l">
              <a:lnSpc>
                <a:spcPct val="150000"/>
              </a:lnSpc>
              <a:spcBef>
                <a:spcPct val="20000"/>
              </a:spcBef>
            </a:pPr>
            <a:r>
              <a:rPr lang="ru-RU" sz="2000" dirty="0">
                <a:solidFill>
                  <a:srgbClr val="000000"/>
                </a:solidFill>
                <a:effectLst/>
                <a:latin typeface="Times New Roman"/>
                <a:ea typeface="Times New Roman"/>
                <a:cs typeface="Times New Roman"/>
              </a:rPr>
              <a:t>Виды деятельности:</a:t>
            </a:r>
            <a:r>
              <a:rPr lang="ru-RU" sz="2000" dirty="0">
                <a:solidFill>
                  <a:prstClr val="black">
                    <a:lumMod val="75000"/>
                    <a:lumOff val="25000"/>
                  </a:prstClr>
                </a:solidFill>
                <a:effectLst/>
                <a:latin typeface="Calibri"/>
                <a:ea typeface="Calibri"/>
                <a:cs typeface="Times New Roman"/>
              </a:rPr>
              <a:t/>
            </a:r>
            <a:br>
              <a:rPr lang="ru-RU" sz="2000" dirty="0">
                <a:solidFill>
                  <a:prstClr val="black">
                    <a:lumMod val="75000"/>
                    <a:lumOff val="25000"/>
                  </a:prstClr>
                </a:solidFill>
                <a:effectLst/>
                <a:latin typeface="Calibri"/>
                <a:ea typeface="Calibri"/>
                <a:cs typeface="Times New Roman"/>
              </a:rPr>
            </a:br>
            <a:r>
              <a:rPr lang="ru-RU" sz="2000" dirty="0">
                <a:solidFill>
                  <a:prstClr val="black">
                    <a:lumMod val="75000"/>
                    <a:lumOff val="25000"/>
                  </a:prstClr>
                </a:solidFill>
                <a:effectLst/>
                <a:latin typeface="Times New Roman"/>
                <a:ea typeface="Calibri"/>
                <a:cs typeface="Times New Roman"/>
              </a:rPr>
              <a:t>- </a:t>
            </a:r>
            <a:r>
              <a:rPr lang="ru-RU" sz="2000" b="0" dirty="0">
                <a:solidFill>
                  <a:prstClr val="black">
                    <a:lumMod val="75000"/>
                    <a:lumOff val="25000"/>
                  </a:prstClr>
                </a:solidFill>
                <a:effectLst/>
                <a:latin typeface="Times New Roman"/>
                <a:ea typeface="Calibri"/>
                <a:cs typeface="Times New Roman"/>
              </a:rPr>
              <a:t>познавательно-исследовательская</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b="0" dirty="0">
                <a:solidFill>
                  <a:prstClr val="black">
                    <a:lumMod val="75000"/>
                    <a:lumOff val="25000"/>
                  </a:prstClr>
                </a:solidFill>
                <a:effectLst/>
                <a:latin typeface="Times New Roman"/>
                <a:ea typeface="Calibri"/>
                <a:cs typeface="Times New Roman"/>
              </a:rPr>
              <a:t>- коммуникативная</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b="0" dirty="0">
                <a:solidFill>
                  <a:prstClr val="black">
                    <a:lumMod val="75000"/>
                    <a:lumOff val="25000"/>
                  </a:prstClr>
                </a:solidFill>
                <a:effectLst/>
                <a:latin typeface="Times New Roman"/>
                <a:ea typeface="Calibri"/>
                <a:cs typeface="Times New Roman"/>
              </a:rPr>
              <a:t>- игровая</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b="0" dirty="0">
                <a:solidFill>
                  <a:prstClr val="black">
                    <a:lumMod val="75000"/>
                    <a:lumOff val="25000"/>
                  </a:prstClr>
                </a:solidFill>
                <a:effectLst/>
                <a:latin typeface="Times New Roman"/>
                <a:ea typeface="Calibri"/>
                <a:cs typeface="Times New Roman"/>
              </a:rPr>
              <a:t>- продуктивная.</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dirty="0">
                <a:solidFill>
                  <a:srgbClr val="000000"/>
                </a:solidFill>
                <a:effectLst/>
                <a:latin typeface="Times New Roman"/>
                <a:ea typeface="Times New Roman"/>
                <a:cs typeface="Times New Roman"/>
              </a:rPr>
              <a:t>Оборудование:</a:t>
            </a:r>
            <a:r>
              <a:rPr lang="ru-RU" sz="2000" b="0" dirty="0">
                <a:solidFill>
                  <a:srgbClr val="000000"/>
                </a:solidFill>
                <a:effectLst/>
                <a:latin typeface="Times New Roman"/>
                <a:ea typeface="Times New Roman"/>
                <a:cs typeface="Times New Roman"/>
              </a:rPr>
              <a:t> ноутбук, схемы, снежинка из мишуры, картинки с изображением снежинок, салфетки.</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dirty="0">
                <a:solidFill>
                  <a:srgbClr val="000000"/>
                </a:solidFill>
                <a:effectLst/>
                <a:latin typeface="Times New Roman"/>
                <a:ea typeface="Times New Roman"/>
                <a:cs typeface="Times New Roman"/>
              </a:rPr>
              <a:t>Словарная работа:</a:t>
            </a:r>
            <a:r>
              <a:rPr lang="ru-RU" sz="2000" b="0" dirty="0">
                <a:solidFill>
                  <a:srgbClr val="000000"/>
                </a:solidFill>
                <a:effectLst/>
                <a:latin typeface="Times New Roman"/>
                <a:ea typeface="Times New Roman"/>
                <a:cs typeface="Times New Roman"/>
              </a:rPr>
              <a:t> снежинка, </a:t>
            </a:r>
            <a:r>
              <a:rPr lang="ru-RU" sz="2000" b="0" dirty="0" err="1">
                <a:solidFill>
                  <a:srgbClr val="000000"/>
                </a:solidFill>
                <a:effectLst/>
                <a:latin typeface="Times New Roman"/>
                <a:ea typeface="Times New Roman"/>
                <a:cs typeface="Times New Roman"/>
              </a:rPr>
              <a:t>вытынанка</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dirty="0">
                <a:solidFill>
                  <a:srgbClr val="000000"/>
                </a:solidFill>
                <a:effectLst/>
                <a:latin typeface="Times New Roman"/>
                <a:ea typeface="Times New Roman"/>
                <a:cs typeface="Times New Roman"/>
              </a:rPr>
              <a:t>Авторы и исполнители:</a:t>
            </a:r>
            <a:r>
              <a:rPr lang="ru-RU" sz="2000" b="0" dirty="0">
                <a:solidFill>
                  <a:srgbClr val="000000"/>
                </a:solidFill>
                <a:effectLst/>
                <a:latin typeface="Times New Roman"/>
                <a:ea typeface="Times New Roman"/>
                <a:cs typeface="Times New Roman"/>
              </a:rPr>
              <a:t> Яковлева С.В.</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dirty="0">
                <a:solidFill>
                  <a:srgbClr val="000000"/>
                </a:solidFill>
                <a:effectLst/>
                <a:latin typeface="Times New Roman"/>
                <a:ea typeface="Times New Roman"/>
                <a:cs typeface="Times New Roman"/>
              </a:rPr>
              <a:t>Руководитель: </a:t>
            </a:r>
            <a:r>
              <a:rPr lang="ru-RU" sz="2000" b="0" dirty="0">
                <a:solidFill>
                  <a:srgbClr val="000000"/>
                </a:solidFill>
                <a:effectLst/>
                <a:latin typeface="Times New Roman"/>
                <a:ea typeface="Times New Roman"/>
                <a:cs typeface="Times New Roman"/>
              </a:rPr>
              <a:t>Яковлева Светлана Владимировна</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r>
              <a:rPr lang="ru-RU" sz="2000" dirty="0">
                <a:solidFill>
                  <a:srgbClr val="000000"/>
                </a:solidFill>
                <a:effectLst/>
                <a:latin typeface="Times New Roman"/>
                <a:ea typeface="Times New Roman"/>
                <a:cs typeface="Times New Roman"/>
              </a:rPr>
              <a:t>Сроки реализации:</a:t>
            </a:r>
            <a:r>
              <a:rPr lang="ru-RU" sz="2000" b="0" dirty="0">
                <a:solidFill>
                  <a:srgbClr val="000000"/>
                </a:solidFill>
                <a:effectLst/>
                <a:latin typeface="Times New Roman"/>
                <a:ea typeface="Times New Roman"/>
                <a:cs typeface="Times New Roman"/>
              </a:rPr>
              <a:t> ноябрь-декабрь 2021год.</a:t>
            </a:r>
            <a:r>
              <a:rPr lang="ru-RU" sz="2000" b="0" dirty="0">
                <a:solidFill>
                  <a:prstClr val="black">
                    <a:lumMod val="75000"/>
                    <a:lumOff val="25000"/>
                  </a:prstClr>
                </a:solidFill>
                <a:effectLst/>
                <a:latin typeface="Calibri"/>
                <a:ea typeface="Calibri"/>
                <a:cs typeface="Times New Roman"/>
              </a:rPr>
              <a:t/>
            </a:r>
            <a:br>
              <a:rPr lang="ru-RU" sz="2000" b="0" dirty="0">
                <a:solidFill>
                  <a:prstClr val="black">
                    <a:lumMod val="75000"/>
                    <a:lumOff val="25000"/>
                  </a:prstClr>
                </a:solidFill>
                <a:effectLst/>
                <a:latin typeface="Calibri"/>
                <a:ea typeface="Calibri"/>
                <a:cs typeface="Times New Roman"/>
              </a:rPr>
            </a:br>
            <a:endParaRPr lang="ru-RU" sz="20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24128" y="188640"/>
            <a:ext cx="2160240" cy="2431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9770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827584" y="404664"/>
            <a:ext cx="7848872" cy="5904656"/>
          </a:xfrm>
        </p:spPr>
        <p:txBody>
          <a:bodyPr>
            <a:normAutofit fontScale="62500" lnSpcReduction="20000"/>
          </a:bodyPr>
          <a:lstStyle/>
          <a:p>
            <a:pPr marL="45720" indent="0" algn="just">
              <a:lnSpc>
                <a:spcPct val="115000"/>
              </a:lnSpc>
              <a:spcAft>
                <a:spcPts val="1500"/>
              </a:spcAft>
              <a:buNone/>
            </a:pPr>
            <a:r>
              <a:rPr lang="ru-RU" sz="2900" dirty="0" smtClean="0">
                <a:solidFill>
                  <a:srgbClr val="000000"/>
                </a:solidFill>
                <a:latin typeface="Times New Roman"/>
                <a:ea typeface="Times New Roman"/>
                <a:cs typeface="Times New Roman"/>
              </a:rPr>
              <a:t>	Мы</a:t>
            </a:r>
            <a:r>
              <a:rPr lang="ru-RU" sz="2900" dirty="0">
                <a:solidFill>
                  <a:srgbClr val="000000"/>
                </a:solidFill>
                <a:latin typeface="Times New Roman"/>
                <a:ea typeface="Times New Roman"/>
                <a:cs typeface="Times New Roman"/>
              </a:rPr>
              <a:t>, дети, любим зимние забавы. Особенно нам нравится играть в снежки. Снег всегда притягивает нас: ведь он такой чистый, белый, сверкающий, блестящий. И снежинки, из которых он состоит, так прекрасны! Как же хочется сохранить эту красоту!</a:t>
            </a:r>
            <a:endParaRPr lang="ru-RU" sz="2900" dirty="0">
              <a:latin typeface="Calibri"/>
              <a:ea typeface="Calibri"/>
              <a:cs typeface="Times New Roman"/>
            </a:endParaRPr>
          </a:p>
          <a:p>
            <a:pPr marL="45720" indent="0" algn="just">
              <a:lnSpc>
                <a:spcPct val="115000"/>
              </a:lnSpc>
              <a:spcAft>
                <a:spcPts val="1500"/>
              </a:spcAft>
              <a:buNone/>
            </a:pPr>
            <a:r>
              <a:rPr lang="ru-RU" sz="2900" dirty="0" smtClean="0">
                <a:solidFill>
                  <a:srgbClr val="000000"/>
                </a:solidFill>
                <a:latin typeface="Times New Roman"/>
                <a:ea typeface="Times New Roman"/>
                <a:cs typeface="Times New Roman"/>
              </a:rPr>
              <a:t>	Мне </a:t>
            </a:r>
            <a:r>
              <a:rPr lang="ru-RU" sz="2900" dirty="0">
                <a:solidFill>
                  <a:srgbClr val="000000"/>
                </a:solidFill>
                <a:latin typeface="Times New Roman"/>
                <a:ea typeface="Times New Roman"/>
                <a:cs typeface="Times New Roman"/>
              </a:rPr>
              <a:t>очень понравилась идея создания снежинки удивительной красоты. И вот я занялся исследованием…</a:t>
            </a:r>
            <a:endParaRPr lang="ru-RU" sz="2900" dirty="0">
              <a:latin typeface="Calibri"/>
              <a:ea typeface="Calibri"/>
              <a:cs typeface="Times New Roman"/>
            </a:endParaRPr>
          </a:p>
          <a:p>
            <a:pPr algn="just">
              <a:lnSpc>
                <a:spcPct val="115000"/>
              </a:lnSpc>
              <a:spcAft>
                <a:spcPts val="0"/>
              </a:spcAft>
            </a:pPr>
            <a:r>
              <a:rPr lang="ru-RU" sz="2900" b="1" dirty="0">
                <a:solidFill>
                  <a:srgbClr val="000000"/>
                </a:solidFill>
                <a:latin typeface="Times New Roman"/>
                <a:ea typeface="Times New Roman"/>
                <a:cs typeface="Times New Roman"/>
              </a:rPr>
              <a:t>1.1. Цель проекта:</a:t>
            </a:r>
            <a:endParaRPr lang="ru-RU" sz="2900" dirty="0">
              <a:latin typeface="Calibri"/>
              <a:ea typeface="Calibri"/>
              <a:cs typeface="Times New Roman"/>
            </a:endParaRPr>
          </a:p>
          <a:p>
            <a:pPr marL="45720" indent="0" algn="just">
              <a:lnSpc>
                <a:spcPct val="115000"/>
              </a:lnSpc>
              <a:spcAft>
                <a:spcPts val="0"/>
              </a:spcAft>
              <a:buNone/>
            </a:pPr>
            <a:r>
              <a:rPr lang="ru-RU" sz="2900" dirty="0" smtClean="0">
                <a:latin typeface="Times New Roman"/>
                <a:ea typeface="Calibri"/>
                <a:cs typeface="Times New Roman"/>
              </a:rPr>
              <a:t>	Узнать</a:t>
            </a:r>
            <a:r>
              <a:rPr lang="ru-RU" sz="2900" dirty="0">
                <a:latin typeface="Times New Roman"/>
                <a:ea typeface="Calibri"/>
                <a:cs typeface="Times New Roman"/>
              </a:rPr>
              <a:t>, как вырезать снежинку удивительной красоты.</a:t>
            </a:r>
            <a:endParaRPr lang="ru-RU" sz="2900" dirty="0">
              <a:latin typeface="Calibri"/>
              <a:ea typeface="Calibri"/>
              <a:cs typeface="Times New Roman"/>
            </a:endParaRPr>
          </a:p>
          <a:p>
            <a:pPr algn="just">
              <a:lnSpc>
                <a:spcPct val="115000"/>
              </a:lnSpc>
              <a:spcAft>
                <a:spcPts val="0"/>
              </a:spcAft>
            </a:pPr>
            <a:r>
              <a:rPr lang="ru-RU" sz="2900" b="1" dirty="0">
                <a:latin typeface="Times New Roman"/>
                <a:ea typeface="Calibri"/>
                <a:cs typeface="Times New Roman"/>
              </a:rPr>
              <a:t>1.2. Задачи:</a:t>
            </a:r>
            <a:endParaRPr lang="ru-RU" sz="2900" dirty="0">
              <a:latin typeface="Calibri"/>
              <a:ea typeface="Calibri"/>
              <a:cs typeface="Times New Roman"/>
            </a:endParaRPr>
          </a:p>
          <a:p>
            <a:pPr lvl="1" algn="just">
              <a:lnSpc>
                <a:spcPct val="115000"/>
              </a:lnSpc>
              <a:spcAft>
                <a:spcPts val="0"/>
              </a:spcAft>
            </a:pPr>
            <a:r>
              <a:rPr lang="ru-RU" sz="2700" dirty="0" smtClean="0">
                <a:latin typeface="Times New Roman"/>
                <a:ea typeface="Calibri"/>
                <a:cs typeface="Times New Roman"/>
              </a:rPr>
              <a:t>Получить </a:t>
            </a:r>
            <a:r>
              <a:rPr lang="ru-RU" sz="2700" dirty="0">
                <a:latin typeface="Times New Roman"/>
                <a:ea typeface="Calibri"/>
                <a:cs typeface="Times New Roman"/>
              </a:rPr>
              <a:t>полную информацию о традиции и технике вырезания снежинок, используя различные источники информации.</a:t>
            </a:r>
            <a:endParaRPr lang="ru-RU" sz="2700" dirty="0">
              <a:latin typeface="Calibri"/>
              <a:ea typeface="Calibri"/>
              <a:cs typeface="Times New Roman"/>
            </a:endParaRPr>
          </a:p>
          <a:p>
            <a:pPr lvl="1" algn="just">
              <a:lnSpc>
                <a:spcPct val="115000"/>
              </a:lnSpc>
              <a:spcAft>
                <a:spcPts val="0"/>
              </a:spcAft>
            </a:pPr>
            <a:r>
              <a:rPr lang="ru-RU" sz="2700" dirty="0" smtClean="0">
                <a:latin typeface="Times New Roman"/>
                <a:ea typeface="Calibri"/>
                <a:cs typeface="Times New Roman"/>
              </a:rPr>
              <a:t>Научиться </a:t>
            </a:r>
            <a:r>
              <a:rPr lang="ru-RU" sz="2700" dirty="0">
                <a:latin typeface="Times New Roman"/>
                <a:ea typeface="Calibri"/>
                <a:cs typeface="Times New Roman"/>
              </a:rPr>
              <a:t>анализировать, отбирать, сравнивать и классифицировать полученную информацию.</a:t>
            </a:r>
            <a:endParaRPr lang="ru-RU" sz="2700" dirty="0">
              <a:latin typeface="Calibri"/>
              <a:ea typeface="Calibri"/>
              <a:cs typeface="Times New Roman"/>
            </a:endParaRPr>
          </a:p>
          <a:p>
            <a:pPr lvl="1" algn="just">
              <a:lnSpc>
                <a:spcPct val="115000"/>
              </a:lnSpc>
              <a:spcAft>
                <a:spcPts val="0"/>
              </a:spcAft>
            </a:pPr>
            <a:r>
              <a:rPr lang="ru-RU" sz="2700" dirty="0" smtClean="0">
                <a:latin typeface="Times New Roman"/>
                <a:ea typeface="Calibri"/>
                <a:cs typeface="Times New Roman"/>
              </a:rPr>
              <a:t>Развивать </a:t>
            </a:r>
            <a:r>
              <a:rPr lang="ru-RU" sz="2700" dirty="0">
                <a:latin typeface="Times New Roman"/>
                <a:ea typeface="Calibri"/>
                <a:cs typeface="Times New Roman"/>
              </a:rPr>
              <a:t>мышление, интерес к зимним явлениям природы</a:t>
            </a:r>
            <a:endParaRPr lang="ru-RU" sz="2700" dirty="0">
              <a:latin typeface="Calibri"/>
              <a:ea typeface="Calibri"/>
              <a:cs typeface="Times New Roman"/>
            </a:endParaRPr>
          </a:p>
          <a:p>
            <a:pPr lvl="1" algn="just">
              <a:lnSpc>
                <a:spcPct val="115000"/>
              </a:lnSpc>
              <a:spcAft>
                <a:spcPts val="0"/>
              </a:spcAft>
            </a:pPr>
            <a:r>
              <a:rPr lang="ru-RU" sz="2700" dirty="0" smtClean="0">
                <a:latin typeface="Times New Roman"/>
                <a:ea typeface="Calibri"/>
                <a:cs typeface="Times New Roman"/>
              </a:rPr>
              <a:t>Получить </a:t>
            </a:r>
            <a:r>
              <a:rPr lang="ru-RU" sz="2700" dirty="0">
                <a:latin typeface="Times New Roman"/>
                <a:ea typeface="Calibri"/>
                <a:cs typeface="Times New Roman"/>
              </a:rPr>
              <a:t>радость от открытий, полученных в результате исследований</a:t>
            </a:r>
            <a:endParaRPr lang="ru-RU" sz="2700" dirty="0">
              <a:latin typeface="Calibri"/>
              <a:ea typeface="Calibri"/>
              <a:cs typeface="Times New Roman"/>
            </a:endParaRPr>
          </a:p>
          <a:p>
            <a:pPr lvl="1" algn="just">
              <a:lnSpc>
                <a:spcPct val="115000"/>
              </a:lnSpc>
              <a:spcAft>
                <a:spcPts val="0"/>
              </a:spcAft>
            </a:pPr>
            <a:r>
              <a:rPr lang="ru-RU" sz="2700" dirty="0" smtClean="0">
                <a:latin typeface="Times New Roman"/>
                <a:ea typeface="Calibri"/>
                <a:cs typeface="Times New Roman"/>
              </a:rPr>
              <a:t>Научиться </a:t>
            </a:r>
            <a:r>
              <a:rPr lang="ru-RU" sz="2700" dirty="0">
                <a:latin typeface="Times New Roman"/>
                <a:ea typeface="Calibri"/>
                <a:cs typeface="Times New Roman"/>
              </a:rPr>
              <a:t>вырезать снежинки из бумаги.</a:t>
            </a:r>
            <a:endParaRPr lang="ru-RU" sz="2700" dirty="0">
              <a:latin typeface="Calibri"/>
              <a:ea typeface="Calibri"/>
              <a:cs typeface="Times New Roman"/>
            </a:endParaRPr>
          </a:p>
          <a:p>
            <a:pPr algn="just">
              <a:lnSpc>
                <a:spcPct val="115000"/>
              </a:lnSpc>
              <a:spcAft>
                <a:spcPts val="0"/>
              </a:spcAft>
            </a:pPr>
            <a:r>
              <a:rPr lang="ru-RU" sz="2400" dirty="0">
                <a:latin typeface="Times New Roman"/>
                <a:ea typeface="Calibri"/>
                <a:cs typeface="Times New Roman"/>
              </a:rPr>
              <a:t> </a:t>
            </a:r>
            <a:endParaRPr lang="ru-RU" sz="2000" dirty="0">
              <a:latin typeface="Calibri"/>
              <a:ea typeface="Calibri"/>
              <a:cs typeface="Times New Roman"/>
            </a:endParaRPr>
          </a:p>
          <a:p>
            <a:endParaRPr lang="ru-RU"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5301208"/>
            <a:ext cx="1257961" cy="12579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309190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260648"/>
            <a:ext cx="7992888" cy="6480720"/>
          </a:xfrm>
        </p:spPr>
        <p:txBody>
          <a:bodyPr>
            <a:normAutofit fontScale="85000" lnSpcReduction="10000"/>
          </a:bodyPr>
          <a:lstStyle/>
          <a:p>
            <a:pPr algn="just">
              <a:lnSpc>
                <a:spcPct val="115000"/>
              </a:lnSpc>
              <a:spcAft>
                <a:spcPts val="0"/>
              </a:spcAft>
            </a:pPr>
            <a:r>
              <a:rPr lang="ru-RU" sz="2400" b="1" dirty="0">
                <a:latin typeface="Times New Roman"/>
                <a:ea typeface="Calibri"/>
                <a:cs typeface="Times New Roman"/>
              </a:rPr>
              <a:t>Ход реализации проекта.</a:t>
            </a:r>
            <a:endParaRPr lang="ru-RU" sz="2000" dirty="0">
              <a:latin typeface="Calibri"/>
              <a:ea typeface="Calibri"/>
              <a:cs typeface="Times New Roman"/>
            </a:endParaRPr>
          </a:p>
          <a:p>
            <a:pPr algn="just">
              <a:lnSpc>
                <a:spcPct val="115000"/>
              </a:lnSpc>
              <a:spcAft>
                <a:spcPts val="0"/>
              </a:spcAft>
            </a:pPr>
            <a:endParaRPr lang="ru-RU" sz="2000" dirty="0">
              <a:latin typeface="Calibri"/>
              <a:ea typeface="Calibri"/>
              <a:cs typeface="Times New Roman"/>
            </a:endParaRPr>
          </a:p>
          <a:p>
            <a:pPr algn="just">
              <a:lnSpc>
                <a:spcPct val="115000"/>
              </a:lnSpc>
              <a:spcAft>
                <a:spcPts val="0"/>
              </a:spcAft>
            </a:pPr>
            <a:r>
              <a:rPr lang="ru-RU" sz="2400" b="1" dirty="0">
                <a:latin typeface="Times New Roman"/>
                <a:ea typeface="Calibri"/>
                <a:cs typeface="Times New Roman"/>
              </a:rPr>
              <a:t>2.1. Этапы:</a:t>
            </a:r>
            <a:endParaRPr lang="ru-RU" sz="2000" dirty="0">
              <a:latin typeface="Calibri"/>
              <a:ea typeface="Calibri"/>
              <a:cs typeface="Times New Roman"/>
            </a:endParaRPr>
          </a:p>
          <a:p>
            <a:pPr algn="just">
              <a:lnSpc>
                <a:spcPct val="115000"/>
              </a:lnSpc>
              <a:spcAft>
                <a:spcPts val="0"/>
              </a:spcAft>
            </a:pPr>
            <a:r>
              <a:rPr lang="ru-RU" sz="2400" i="1" dirty="0">
                <a:latin typeface="Times New Roman"/>
                <a:ea typeface="Calibri"/>
                <a:cs typeface="Times New Roman"/>
              </a:rPr>
              <a:t>Подготовительный:</a:t>
            </a:r>
            <a:endParaRPr lang="ru-RU" sz="20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Выбор </a:t>
            </a:r>
            <a:r>
              <a:rPr lang="ru-RU" dirty="0">
                <a:latin typeface="Times New Roman"/>
                <a:ea typeface="Calibri"/>
                <a:cs typeface="Times New Roman"/>
              </a:rPr>
              <a:t>названия проекта</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Постановка </a:t>
            </a:r>
            <a:r>
              <a:rPr lang="ru-RU" dirty="0">
                <a:latin typeface="Times New Roman"/>
                <a:ea typeface="Calibri"/>
                <a:cs typeface="Times New Roman"/>
              </a:rPr>
              <a:t>цели и задач</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Определение </a:t>
            </a:r>
            <a:r>
              <a:rPr lang="ru-RU" dirty="0">
                <a:latin typeface="Times New Roman"/>
                <a:ea typeface="Calibri"/>
                <a:cs typeface="Times New Roman"/>
              </a:rPr>
              <a:t>плана работы</a:t>
            </a:r>
            <a:endParaRPr lang="ru-RU" sz="1800" dirty="0">
              <a:latin typeface="Calibri"/>
              <a:ea typeface="Calibri"/>
              <a:cs typeface="Times New Roman"/>
            </a:endParaRPr>
          </a:p>
          <a:p>
            <a:pPr algn="just">
              <a:lnSpc>
                <a:spcPct val="115000"/>
              </a:lnSpc>
              <a:spcAft>
                <a:spcPts val="0"/>
              </a:spcAft>
            </a:pPr>
            <a:endParaRPr lang="ru-RU" sz="2000" dirty="0">
              <a:latin typeface="Calibri"/>
              <a:ea typeface="Calibri"/>
              <a:cs typeface="Times New Roman"/>
            </a:endParaRPr>
          </a:p>
          <a:p>
            <a:pPr algn="just">
              <a:lnSpc>
                <a:spcPct val="115000"/>
              </a:lnSpc>
              <a:spcAft>
                <a:spcPts val="0"/>
              </a:spcAft>
            </a:pPr>
            <a:r>
              <a:rPr lang="ru-RU" sz="2400" i="1" dirty="0">
                <a:latin typeface="Times New Roman"/>
                <a:ea typeface="Calibri"/>
                <a:cs typeface="Times New Roman"/>
              </a:rPr>
              <a:t>Основной:</a:t>
            </a:r>
            <a:endParaRPr lang="ru-RU" sz="20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Сбор </a:t>
            </a:r>
            <a:r>
              <a:rPr lang="ru-RU" dirty="0">
                <a:latin typeface="Times New Roman"/>
                <a:ea typeface="Calibri"/>
                <a:cs typeface="Times New Roman"/>
              </a:rPr>
              <a:t>информации о том, откуда появилась традиция вырезания снежинок</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Рассматривание </a:t>
            </a:r>
            <a:r>
              <a:rPr lang="ru-RU" dirty="0">
                <a:latin typeface="Times New Roman"/>
                <a:ea typeface="Calibri"/>
                <a:cs typeface="Times New Roman"/>
              </a:rPr>
              <a:t>фотографий снежинок и их классификация</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Чтение </a:t>
            </a:r>
            <a:r>
              <a:rPr lang="ru-RU" dirty="0">
                <a:latin typeface="Times New Roman"/>
                <a:ea typeface="Calibri"/>
                <a:cs typeface="Times New Roman"/>
              </a:rPr>
              <a:t>художественной литературы о снеге, снежинках</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Создание </a:t>
            </a:r>
            <a:r>
              <a:rPr lang="ru-RU" dirty="0">
                <a:latin typeface="Times New Roman"/>
                <a:ea typeface="Calibri"/>
                <a:cs typeface="Times New Roman"/>
              </a:rPr>
              <a:t>удивительной снежинки</a:t>
            </a:r>
            <a:endParaRPr lang="ru-RU" sz="1800" dirty="0">
              <a:latin typeface="Calibri"/>
              <a:ea typeface="Calibri"/>
              <a:cs typeface="Times New Roman"/>
            </a:endParaRPr>
          </a:p>
          <a:p>
            <a:pPr marL="45720" indent="0" algn="just">
              <a:lnSpc>
                <a:spcPct val="115000"/>
              </a:lnSpc>
              <a:spcAft>
                <a:spcPts val="0"/>
              </a:spcAft>
              <a:buNone/>
            </a:pPr>
            <a:endParaRPr lang="ru-RU" sz="2000" dirty="0">
              <a:latin typeface="Calibri"/>
              <a:ea typeface="Calibri"/>
              <a:cs typeface="Times New Roman"/>
            </a:endParaRPr>
          </a:p>
          <a:p>
            <a:pPr algn="just">
              <a:lnSpc>
                <a:spcPct val="115000"/>
              </a:lnSpc>
              <a:spcAft>
                <a:spcPts val="0"/>
              </a:spcAft>
            </a:pPr>
            <a:r>
              <a:rPr lang="ru-RU" sz="2400" i="1" dirty="0">
                <a:latin typeface="Times New Roman"/>
                <a:ea typeface="Calibri"/>
                <a:cs typeface="Times New Roman"/>
              </a:rPr>
              <a:t>Заключительный:</a:t>
            </a:r>
            <a:endParaRPr lang="ru-RU" sz="20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Подведение </a:t>
            </a:r>
            <a:r>
              <a:rPr lang="ru-RU" dirty="0">
                <a:latin typeface="Times New Roman"/>
                <a:ea typeface="Calibri"/>
                <a:cs typeface="Times New Roman"/>
              </a:rPr>
              <a:t>итогов</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Оформление </a:t>
            </a:r>
            <a:r>
              <a:rPr lang="ru-RU" dirty="0">
                <a:latin typeface="Times New Roman"/>
                <a:ea typeface="Calibri"/>
                <a:cs typeface="Times New Roman"/>
              </a:rPr>
              <a:t>отчета о проекте</a:t>
            </a:r>
            <a:endParaRPr lang="ru-RU" sz="1800"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Составление </a:t>
            </a:r>
            <a:r>
              <a:rPr lang="ru-RU" dirty="0">
                <a:latin typeface="Times New Roman"/>
                <a:ea typeface="Calibri"/>
                <a:cs typeface="Times New Roman"/>
              </a:rPr>
              <a:t>презентации о проекте</a:t>
            </a:r>
            <a:endParaRPr lang="ru-RU" sz="1800" dirty="0">
              <a:latin typeface="Calibri"/>
              <a:ea typeface="Calibri"/>
              <a:cs typeface="Times New Roman"/>
            </a:endParaRPr>
          </a:p>
          <a:p>
            <a:endParaRPr lang="ru-RU"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0032" y="548680"/>
            <a:ext cx="180020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98731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1052736"/>
            <a:ext cx="6813376" cy="4896544"/>
          </a:xfrm>
        </p:spPr>
        <p:txBody>
          <a:bodyPr>
            <a:normAutofit/>
          </a:bodyPr>
          <a:lstStyle/>
          <a:p>
            <a:pPr algn="just">
              <a:lnSpc>
                <a:spcPct val="115000"/>
              </a:lnSpc>
              <a:spcAft>
                <a:spcPts val="0"/>
              </a:spcAft>
            </a:pPr>
            <a:r>
              <a:rPr lang="ru-RU" sz="2400" b="1" dirty="0">
                <a:solidFill>
                  <a:srgbClr val="000000"/>
                </a:solidFill>
                <a:latin typeface="Times New Roman"/>
                <a:ea typeface="Times New Roman"/>
                <a:cs typeface="Times New Roman"/>
              </a:rPr>
              <a:t>2.2. Анализ </a:t>
            </a:r>
            <a:r>
              <a:rPr lang="ru-RU" sz="2400" b="1" dirty="0" smtClean="0">
                <a:solidFill>
                  <a:srgbClr val="000000"/>
                </a:solidFill>
                <a:latin typeface="Times New Roman"/>
                <a:ea typeface="Times New Roman"/>
                <a:cs typeface="Times New Roman"/>
              </a:rPr>
              <a:t>работы:</a:t>
            </a:r>
          </a:p>
          <a:p>
            <a:pPr algn="just">
              <a:lnSpc>
                <a:spcPct val="115000"/>
              </a:lnSpc>
              <a:spcAft>
                <a:spcPts val="0"/>
              </a:spcAft>
            </a:pPr>
            <a:endParaRPr lang="ru-RU" sz="2000" dirty="0" smtClean="0">
              <a:latin typeface="Calibri"/>
              <a:ea typeface="Times New Roman"/>
              <a:cs typeface="Times New Roman"/>
            </a:endParaRPr>
          </a:p>
          <a:p>
            <a:pPr lvl="1" algn="just">
              <a:lnSpc>
                <a:spcPct val="115000"/>
              </a:lnSpc>
              <a:spcAft>
                <a:spcPts val="0"/>
              </a:spcAft>
            </a:pPr>
            <a:r>
              <a:rPr lang="ru-RU" dirty="0" smtClean="0">
                <a:latin typeface="Times New Roman"/>
                <a:ea typeface="Calibri"/>
                <a:cs typeface="Times New Roman"/>
              </a:rPr>
              <a:t>Хотим </a:t>
            </a:r>
            <a:r>
              <a:rPr lang="ru-RU" dirty="0">
                <a:latin typeface="Times New Roman"/>
                <a:ea typeface="Calibri"/>
                <a:cs typeface="Times New Roman"/>
              </a:rPr>
              <a:t>отметить, что занятие данной проектной деятельностью достигли следующих результатов:</a:t>
            </a:r>
            <a:endParaRPr lang="ru-RU"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научили </a:t>
            </a:r>
            <a:r>
              <a:rPr lang="ru-RU" dirty="0">
                <a:latin typeface="Times New Roman"/>
                <a:ea typeface="Calibri"/>
                <a:cs typeface="Times New Roman"/>
              </a:rPr>
              <a:t>работать с разными источниками добывания информации</a:t>
            </a:r>
            <a:endParaRPr lang="ru-RU"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созданную </a:t>
            </a:r>
            <a:r>
              <a:rPr lang="ru-RU" dirty="0">
                <a:latin typeface="Times New Roman"/>
                <a:ea typeface="Calibri"/>
                <a:cs typeface="Times New Roman"/>
              </a:rPr>
              <a:t>презентацию можно просматривать другим учащимся на уроках окружающего мира и технологии</a:t>
            </a:r>
            <a:endParaRPr lang="ru-RU" dirty="0">
              <a:latin typeface="Calibri"/>
              <a:ea typeface="Calibri"/>
              <a:cs typeface="Times New Roman"/>
            </a:endParaRPr>
          </a:p>
          <a:p>
            <a:pPr lvl="1" algn="just">
              <a:lnSpc>
                <a:spcPct val="115000"/>
              </a:lnSpc>
              <a:spcAft>
                <a:spcPts val="0"/>
              </a:spcAft>
            </a:pPr>
            <a:r>
              <a:rPr lang="ru-RU" dirty="0" smtClean="0">
                <a:latin typeface="Times New Roman"/>
                <a:ea typeface="Calibri"/>
                <a:cs typeface="Times New Roman"/>
              </a:rPr>
              <a:t>получили </a:t>
            </a:r>
            <a:r>
              <a:rPr lang="ru-RU" dirty="0">
                <a:latin typeface="Times New Roman"/>
                <a:ea typeface="Calibri"/>
                <a:cs typeface="Times New Roman"/>
              </a:rPr>
              <a:t>удовольствие от самой работы по исследованию</a:t>
            </a:r>
            <a:endParaRPr lang="ru-RU" dirty="0">
              <a:latin typeface="Calibri"/>
              <a:ea typeface="Calibri"/>
              <a:cs typeface="Times New Roman"/>
            </a:endParaRPr>
          </a:p>
          <a:p>
            <a:endParaRPr lang="ru-RU"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32040" y="4725144"/>
            <a:ext cx="1872208"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27139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43000" y="731520"/>
            <a:ext cx="6885384" cy="5649808"/>
          </a:xfrm>
        </p:spPr>
        <p:txBody>
          <a:bodyPr>
            <a:normAutofit fontScale="92500" lnSpcReduction="10000"/>
          </a:bodyPr>
          <a:lstStyle/>
          <a:p>
            <a:pPr algn="just">
              <a:lnSpc>
                <a:spcPct val="115000"/>
              </a:lnSpc>
              <a:spcAft>
                <a:spcPts val="0"/>
              </a:spcAft>
            </a:pPr>
            <a:r>
              <a:rPr lang="ru-RU" sz="2400" b="1" dirty="0">
                <a:latin typeface="Times New Roman"/>
                <a:ea typeface="Calibri"/>
                <a:cs typeface="Times New Roman"/>
              </a:rPr>
              <a:t>Технологическая часть проекта</a:t>
            </a:r>
            <a:endParaRPr lang="ru-RU" sz="2000" dirty="0">
              <a:latin typeface="Calibri"/>
              <a:ea typeface="Calibri"/>
              <a:cs typeface="Times New Roman"/>
            </a:endParaRPr>
          </a:p>
          <a:p>
            <a:pPr algn="just">
              <a:lnSpc>
                <a:spcPct val="115000"/>
              </a:lnSpc>
              <a:spcAft>
                <a:spcPts val="0"/>
              </a:spcAft>
            </a:pPr>
            <a:r>
              <a:rPr lang="ru-RU" sz="2400" b="1" dirty="0">
                <a:solidFill>
                  <a:srgbClr val="000000"/>
                </a:solidFill>
                <a:latin typeface="Times New Roman"/>
                <a:ea typeface="Times New Roman"/>
                <a:cs typeface="Times New Roman"/>
              </a:rPr>
              <a:t>3.1. Актуальность.</a:t>
            </a:r>
            <a:endParaRPr lang="ru-RU" sz="2000" dirty="0">
              <a:latin typeface="Calibri"/>
              <a:ea typeface="Calibri"/>
              <a:cs typeface="Times New Roman"/>
            </a:endParaRPr>
          </a:p>
          <a:p>
            <a:pPr marL="365760" lvl="1" indent="0" algn="just">
              <a:lnSpc>
                <a:spcPct val="115000"/>
              </a:lnSpc>
              <a:spcAft>
                <a:spcPts val="0"/>
              </a:spcAft>
              <a:buNone/>
            </a:pPr>
            <a:r>
              <a:rPr lang="ru-RU" b="1" dirty="0" smtClean="0">
                <a:solidFill>
                  <a:srgbClr val="000000"/>
                </a:solidFill>
                <a:latin typeface="Times New Roman"/>
                <a:ea typeface="Times New Roman"/>
                <a:cs typeface="Times New Roman"/>
              </a:rPr>
              <a:t>	Мы </a:t>
            </a:r>
            <a:r>
              <a:rPr lang="ru-RU" b="1" dirty="0">
                <a:solidFill>
                  <a:srgbClr val="000000"/>
                </a:solidFill>
                <a:latin typeface="Times New Roman"/>
                <a:ea typeface="Times New Roman"/>
                <a:cs typeface="Times New Roman"/>
              </a:rPr>
              <a:t>снежинки! Это мы</a:t>
            </a:r>
            <a:endParaRPr lang="ru-RU" sz="1800" dirty="0">
              <a:latin typeface="Calibri"/>
              <a:ea typeface="Calibri"/>
              <a:cs typeface="Times New Roman"/>
            </a:endParaRPr>
          </a:p>
          <a:p>
            <a:pPr marL="365760" lvl="1" indent="0" algn="just">
              <a:lnSpc>
                <a:spcPct val="115000"/>
              </a:lnSpc>
              <a:spcAft>
                <a:spcPts val="0"/>
              </a:spcAft>
              <a:buNone/>
            </a:pPr>
            <a:r>
              <a:rPr lang="ru-RU" b="1" dirty="0" smtClean="0">
                <a:solidFill>
                  <a:srgbClr val="000000"/>
                </a:solidFill>
                <a:latin typeface="Times New Roman"/>
                <a:ea typeface="Times New Roman"/>
                <a:cs typeface="Times New Roman"/>
              </a:rPr>
              <a:t>	</a:t>
            </a:r>
            <a:r>
              <a:rPr lang="ru-RU" b="1" dirty="0" err="1" smtClean="0">
                <a:solidFill>
                  <a:srgbClr val="000000"/>
                </a:solidFill>
                <a:latin typeface="Times New Roman"/>
                <a:ea typeface="Times New Roman"/>
                <a:cs typeface="Times New Roman"/>
              </a:rPr>
              <a:t>Парашютики</a:t>
            </a:r>
            <a:r>
              <a:rPr lang="ru-RU" b="1" dirty="0" smtClean="0">
                <a:solidFill>
                  <a:srgbClr val="000000"/>
                </a:solidFill>
                <a:latin typeface="Times New Roman"/>
                <a:ea typeface="Times New Roman"/>
                <a:cs typeface="Times New Roman"/>
              </a:rPr>
              <a:t> </a:t>
            </a:r>
            <a:r>
              <a:rPr lang="ru-RU" b="1" dirty="0">
                <a:solidFill>
                  <a:srgbClr val="000000"/>
                </a:solidFill>
                <a:latin typeface="Times New Roman"/>
                <a:ea typeface="Times New Roman"/>
                <a:cs typeface="Times New Roman"/>
              </a:rPr>
              <a:t>зимы.</a:t>
            </a:r>
            <a:endParaRPr lang="ru-RU" sz="1800" dirty="0">
              <a:latin typeface="Calibri"/>
              <a:ea typeface="Calibri"/>
              <a:cs typeface="Times New Roman"/>
            </a:endParaRPr>
          </a:p>
          <a:p>
            <a:pPr marL="365760" lvl="1" indent="0" algn="just">
              <a:lnSpc>
                <a:spcPct val="115000"/>
              </a:lnSpc>
              <a:spcAft>
                <a:spcPts val="0"/>
              </a:spcAft>
              <a:buNone/>
            </a:pPr>
            <a:r>
              <a:rPr lang="ru-RU" b="1" dirty="0" smtClean="0">
                <a:solidFill>
                  <a:srgbClr val="000000"/>
                </a:solidFill>
                <a:latin typeface="Times New Roman"/>
                <a:ea typeface="Times New Roman"/>
                <a:cs typeface="Times New Roman"/>
              </a:rPr>
              <a:t>	Это </a:t>
            </a:r>
            <a:r>
              <a:rPr lang="ru-RU" b="1" dirty="0">
                <a:solidFill>
                  <a:srgbClr val="000000"/>
                </a:solidFill>
                <a:latin typeface="Times New Roman"/>
                <a:ea typeface="Times New Roman"/>
                <a:cs typeface="Times New Roman"/>
              </a:rPr>
              <a:t>мы над вами кружим,</a:t>
            </a:r>
            <a:endParaRPr lang="ru-RU" sz="1800" dirty="0">
              <a:latin typeface="Calibri"/>
              <a:ea typeface="Calibri"/>
              <a:cs typeface="Times New Roman"/>
            </a:endParaRPr>
          </a:p>
          <a:p>
            <a:pPr marL="365760" lvl="1" indent="0" algn="just">
              <a:lnSpc>
                <a:spcPct val="115000"/>
              </a:lnSpc>
              <a:spcAft>
                <a:spcPts val="0"/>
              </a:spcAft>
              <a:buNone/>
            </a:pPr>
            <a:r>
              <a:rPr lang="ru-RU" b="1" dirty="0" smtClean="0">
                <a:solidFill>
                  <a:srgbClr val="000000"/>
                </a:solidFill>
                <a:latin typeface="Times New Roman"/>
                <a:ea typeface="Times New Roman"/>
                <a:cs typeface="Times New Roman"/>
              </a:rPr>
              <a:t>	Это </a:t>
            </a:r>
            <a:r>
              <a:rPr lang="ru-RU" b="1" dirty="0">
                <a:solidFill>
                  <a:srgbClr val="000000"/>
                </a:solidFill>
                <a:latin typeface="Times New Roman"/>
                <a:ea typeface="Times New Roman"/>
                <a:cs typeface="Times New Roman"/>
              </a:rPr>
              <a:t>мы с ветрами дружим.</a:t>
            </a:r>
            <a:endParaRPr lang="ru-RU" sz="1800" dirty="0">
              <a:latin typeface="Calibri"/>
              <a:ea typeface="Calibri"/>
              <a:cs typeface="Times New Roman"/>
            </a:endParaRPr>
          </a:p>
          <a:p>
            <a:pPr lvl="1" algn="just">
              <a:lnSpc>
                <a:spcPct val="115000"/>
              </a:lnSpc>
              <a:spcAft>
                <a:spcPts val="0"/>
              </a:spcAft>
            </a:pPr>
            <a:r>
              <a:rPr lang="ru-RU" dirty="0">
                <a:latin typeface="Times New Roman"/>
                <a:ea typeface="Calibri"/>
                <a:cs typeface="Times New Roman"/>
              </a:rPr>
              <a:t>Что такое снег? Это много, очень много красивых снежинок. А какую форму имеют снежинки? Одинаковые ли они, - эти прекрасные чистые сверкающие белые звездочки? А можно ли сохранить эту красоту вырезав снежинку из бумаги? А когда появилась эта традиция? И как же это осуществить?</a:t>
            </a:r>
            <a:endParaRPr lang="ru-RU" sz="1800" dirty="0">
              <a:latin typeface="Calibri"/>
              <a:ea typeface="Calibri"/>
              <a:cs typeface="Times New Roman"/>
            </a:endParaRPr>
          </a:p>
          <a:p>
            <a:pPr lvl="1" algn="just">
              <a:lnSpc>
                <a:spcPct val="115000"/>
              </a:lnSpc>
              <a:spcAft>
                <a:spcPts val="0"/>
              </a:spcAft>
            </a:pPr>
            <a:r>
              <a:rPr lang="ru-RU" dirty="0">
                <a:latin typeface="Times New Roman"/>
                <a:ea typeface="Calibri"/>
                <a:cs typeface="Times New Roman"/>
              </a:rPr>
              <a:t>На все эти вопросы я попытался ответить во время исследований, наблюдений, чтения литературы, получения информации из Интернета.</a:t>
            </a:r>
            <a:endParaRPr lang="ru-RU" sz="1800" dirty="0">
              <a:latin typeface="Calibri"/>
              <a:ea typeface="Calibri"/>
              <a:cs typeface="Times New Roman"/>
            </a:endParaRPr>
          </a:p>
          <a:p>
            <a:pPr>
              <a:lnSpc>
                <a:spcPct val="115000"/>
              </a:lnSpc>
              <a:spcAft>
                <a:spcPts val="0"/>
              </a:spcAft>
            </a:pPr>
            <a:r>
              <a:rPr lang="ru-RU" sz="2400" b="1" dirty="0">
                <a:solidFill>
                  <a:srgbClr val="000000"/>
                </a:solidFill>
                <a:latin typeface="Times New Roman"/>
                <a:ea typeface="Times New Roman"/>
                <a:cs typeface="Times New Roman"/>
              </a:rPr>
              <a:t> </a:t>
            </a:r>
            <a:endParaRPr lang="ru-RU" sz="2000" dirty="0">
              <a:latin typeface="Calibri"/>
              <a:ea typeface="Calibri"/>
              <a:cs typeface="Times New Roman"/>
            </a:endParaRPr>
          </a:p>
          <a:p>
            <a:endParaRPr lang="ru-RU"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980728"/>
            <a:ext cx="158417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323904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683568" y="404664"/>
            <a:ext cx="7704856" cy="5904656"/>
          </a:xfrm>
        </p:spPr>
        <p:txBody>
          <a:bodyPr>
            <a:normAutofit fontScale="77500" lnSpcReduction="20000"/>
          </a:bodyPr>
          <a:lstStyle/>
          <a:p>
            <a:pPr>
              <a:lnSpc>
                <a:spcPct val="115000"/>
              </a:lnSpc>
              <a:spcAft>
                <a:spcPts val="0"/>
              </a:spcAft>
            </a:pPr>
            <a:r>
              <a:rPr lang="ru-RU" sz="2400" b="1" dirty="0">
                <a:solidFill>
                  <a:srgbClr val="000000"/>
                </a:solidFill>
                <a:latin typeface="Times New Roman"/>
                <a:ea typeface="Times New Roman"/>
                <a:cs typeface="Times New Roman"/>
              </a:rPr>
              <a:t>3.2. Техника «</a:t>
            </a:r>
            <a:r>
              <a:rPr lang="ru-RU" sz="2400" b="1" dirty="0" err="1">
                <a:solidFill>
                  <a:srgbClr val="000000"/>
                </a:solidFill>
                <a:latin typeface="Times New Roman"/>
                <a:ea typeface="Times New Roman"/>
                <a:cs typeface="Times New Roman"/>
              </a:rPr>
              <a:t>вытынанка</a:t>
            </a:r>
            <a:r>
              <a:rPr lang="ru-RU" sz="2400" b="1" dirty="0">
                <a:solidFill>
                  <a:srgbClr val="000000"/>
                </a:solidFill>
                <a:latin typeface="Times New Roman"/>
                <a:ea typeface="Times New Roman"/>
                <a:cs typeface="Times New Roman"/>
              </a:rPr>
              <a:t>».</a:t>
            </a:r>
            <a:endParaRPr lang="ru-RU" sz="2000" dirty="0">
              <a:latin typeface="Calibri"/>
              <a:ea typeface="Calibri"/>
              <a:cs typeface="Times New Roman"/>
            </a:endParaRPr>
          </a:p>
          <a:p>
            <a:pPr marL="45720" indent="0" algn="just">
              <a:lnSpc>
                <a:spcPct val="115000"/>
              </a:lnSpc>
              <a:spcAft>
                <a:spcPts val="0"/>
              </a:spcAft>
              <a:buNone/>
            </a:pPr>
            <a:r>
              <a:rPr lang="ru-RU" sz="2400" dirty="0">
                <a:solidFill>
                  <a:srgbClr val="000000"/>
                </a:solidFill>
                <a:latin typeface="Times New Roman"/>
                <a:ea typeface="Times New Roman"/>
                <a:cs typeface="Times New Roman"/>
              </a:rPr>
              <a:t> </a:t>
            </a:r>
            <a:endParaRPr lang="ru-RU" sz="2000" dirty="0">
              <a:latin typeface="Calibri"/>
              <a:ea typeface="Calibri"/>
              <a:cs typeface="Times New Roman"/>
            </a:endParaRPr>
          </a:p>
          <a:p>
            <a:pPr lvl="1" algn="just">
              <a:lnSpc>
                <a:spcPct val="115000"/>
              </a:lnSpc>
              <a:spcAft>
                <a:spcPts val="1500"/>
              </a:spcAft>
            </a:pPr>
            <a:r>
              <a:rPr lang="ru-RU" dirty="0">
                <a:solidFill>
                  <a:srgbClr val="000000"/>
                </a:solidFill>
                <a:latin typeface="Times New Roman"/>
                <a:ea typeface="Times New Roman"/>
                <a:cs typeface="Times New Roman"/>
              </a:rPr>
              <a:t>Нет сомнений, что вам хоть раз, да приходилось делать, так называемые бумажные кружева, - снежинки для украшения новогодних праздников. </a:t>
            </a:r>
            <a:endParaRPr lang="ru-RU" dirty="0" smtClean="0">
              <a:solidFill>
                <a:srgbClr val="000000"/>
              </a:solidFill>
              <a:latin typeface="Times New Roman"/>
              <a:ea typeface="Times New Roman"/>
              <a:cs typeface="Times New Roman"/>
            </a:endParaRPr>
          </a:p>
          <a:p>
            <a:pPr lvl="1" algn="just">
              <a:lnSpc>
                <a:spcPct val="115000"/>
              </a:lnSpc>
              <a:spcAft>
                <a:spcPts val="1500"/>
              </a:spcAft>
            </a:pPr>
            <a:r>
              <a:rPr lang="ru-RU" dirty="0" smtClean="0">
                <a:solidFill>
                  <a:srgbClr val="000000"/>
                </a:solidFill>
                <a:latin typeface="Times New Roman"/>
                <a:ea typeface="Times New Roman"/>
                <a:cs typeface="Times New Roman"/>
              </a:rPr>
              <a:t>Вот </a:t>
            </a:r>
            <a:r>
              <a:rPr lang="ru-RU" dirty="0">
                <a:solidFill>
                  <a:srgbClr val="000000"/>
                </a:solidFill>
                <a:latin typeface="Times New Roman"/>
                <a:ea typeface="Times New Roman"/>
                <a:cs typeface="Times New Roman"/>
              </a:rPr>
              <a:t>только мало кому известно, что это удивительное колдовство, с использованием ножниц и бумаги, имеет название – </a:t>
            </a:r>
            <a:r>
              <a:rPr lang="ru-RU" dirty="0" err="1">
                <a:solidFill>
                  <a:srgbClr val="000000"/>
                </a:solidFill>
                <a:latin typeface="Times New Roman"/>
                <a:ea typeface="Times New Roman"/>
                <a:cs typeface="Times New Roman"/>
              </a:rPr>
              <a:t>вытынанка</a:t>
            </a:r>
            <a:r>
              <a:rPr lang="ru-RU" dirty="0">
                <a:solidFill>
                  <a:srgbClr val="000000"/>
                </a:solidFill>
                <a:latin typeface="Times New Roman"/>
                <a:ea typeface="Times New Roman"/>
                <a:cs typeface="Times New Roman"/>
              </a:rPr>
              <a:t>. </a:t>
            </a:r>
            <a:endParaRPr lang="ru-RU" dirty="0" smtClean="0">
              <a:solidFill>
                <a:srgbClr val="000000"/>
              </a:solidFill>
              <a:latin typeface="Times New Roman"/>
              <a:ea typeface="Times New Roman"/>
              <a:cs typeface="Times New Roman"/>
            </a:endParaRPr>
          </a:p>
          <a:p>
            <a:pPr lvl="1" algn="just">
              <a:lnSpc>
                <a:spcPct val="115000"/>
              </a:lnSpc>
              <a:spcAft>
                <a:spcPts val="1500"/>
              </a:spcAft>
            </a:pPr>
            <a:r>
              <a:rPr lang="ru-RU" dirty="0" smtClean="0">
                <a:solidFill>
                  <a:srgbClr val="000000"/>
                </a:solidFill>
                <a:latin typeface="Times New Roman"/>
                <a:ea typeface="Times New Roman"/>
                <a:cs typeface="Times New Roman"/>
              </a:rPr>
              <a:t>Само </a:t>
            </a:r>
            <a:r>
              <a:rPr lang="ru-RU" dirty="0">
                <a:solidFill>
                  <a:srgbClr val="000000"/>
                </a:solidFill>
                <a:latin typeface="Times New Roman"/>
                <a:ea typeface="Times New Roman"/>
                <a:cs typeface="Times New Roman"/>
              </a:rPr>
              <a:t>название имеет украинские корни. Дословный перевод слова «</a:t>
            </a:r>
            <a:r>
              <a:rPr lang="ru-RU" dirty="0" err="1">
                <a:solidFill>
                  <a:srgbClr val="000000"/>
                </a:solidFill>
                <a:latin typeface="Times New Roman"/>
                <a:ea typeface="Times New Roman"/>
                <a:cs typeface="Times New Roman"/>
              </a:rPr>
              <a:t>вытынать</a:t>
            </a:r>
            <a:r>
              <a:rPr lang="ru-RU" dirty="0">
                <a:solidFill>
                  <a:srgbClr val="000000"/>
                </a:solidFill>
                <a:latin typeface="Times New Roman"/>
                <a:ea typeface="Times New Roman"/>
                <a:cs typeface="Times New Roman"/>
              </a:rPr>
              <a:t>» - «тщательно вырезать». В народном творчестве XIX - начале XX века данная техника получила особенно широкое распространение. </a:t>
            </a:r>
          </a:p>
          <a:p>
            <a:pPr lvl="1" algn="just">
              <a:lnSpc>
                <a:spcPct val="115000"/>
              </a:lnSpc>
              <a:spcAft>
                <a:spcPts val="1500"/>
              </a:spcAft>
            </a:pPr>
            <a:r>
              <a:rPr lang="ru-RU" dirty="0" smtClean="0">
                <a:solidFill>
                  <a:srgbClr val="000000"/>
                </a:solidFill>
                <a:latin typeface="Times New Roman"/>
                <a:ea typeface="Times New Roman"/>
                <a:cs typeface="Times New Roman"/>
              </a:rPr>
              <a:t> </a:t>
            </a:r>
            <a:r>
              <a:rPr lang="ru-RU" dirty="0">
                <a:solidFill>
                  <a:srgbClr val="000000"/>
                </a:solidFill>
                <a:latin typeface="Times New Roman"/>
                <a:ea typeface="Times New Roman"/>
                <a:cs typeface="Times New Roman"/>
              </a:rPr>
              <a:t>Известно, что история возникновения данной техники уходит в глубокую древность, во времена, когда в Китае только было сделано величайшее изобретение человечества – бумага. С того момента, искусство вырезать, проделало огромный путь, от Китая, через Западную Европу и, в XVI веке, покорило Беларусь. Изначально это был всего лишь один из </a:t>
            </a:r>
            <a:r>
              <a:rPr lang="ru-RU" dirty="0" smtClean="0">
                <a:solidFill>
                  <a:srgbClr val="000000"/>
                </a:solidFill>
                <a:latin typeface="Times New Roman"/>
                <a:ea typeface="Times New Roman"/>
                <a:cs typeface="Times New Roman"/>
              </a:rPr>
              <a:t>вариантов декоративной отделки документов, но позже, к XIX столетию, статус </a:t>
            </a:r>
            <a:r>
              <a:rPr lang="ru-RU" dirty="0" err="1" smtClean="0">
                <a:solidFill>
                  <a:srgbClr val="000000"/>
                </a:solidFill>
                <a:latin typeface="Times New Roman"/>
                <a:ea typeface="Times New Roman"/>
                <a:cs typeface="Times New Roman"/>
              </a:rPr>
              <a:t>вытынанки</a:t>
            </a:r>
            <a:r>
              <a:rPr lang="ru-RU" dirty="0" smtClean="0">
                <a:solidFill>
                  <a:srgbClr val="000000"/>
                </a:solidFill>
                <a:latin typeface="Times New Roman"/>
                <a:ea typeface="Times New Roman"/>
                <a:cs typeface="Times New Roman"/>
              </a:rPr>
              <a:t> </a:t>
            </a:r>
            <a:r>
              <a:rPr lang="ru-RU" dirty="0">
                <a:solidFill>
                  <a:srgbClr val="000000"/>
                </a:solidFill>
                <a:latin typeface="Times New Roman"/>
                <a:ea typeface="Times New Roman"/>
                <a:cs typeface="Times New Roman"/>
              </a:rPr>
              <a:t>изменился. Бумага дешевела, и теперь, каждый мог позволить себе оригинальные салфетки из бумаги, которыми стали покрывать мебель вместо вязаных, резные занавески на окна и много других поделок, украшающих дом. Сама техника наверняка хорошо всем знакома: на многократно сложенном листе бумаги вырезаются разнообразные узоры.</a:t>
            </a:r>
            <a:endParaRPr lang="ru-RU" sz="1800" dirty="0">
              <a:latin typeface="Calibri"/>
              <a:ea typeface="Calibri"/>
              <a:cs typeface="Times New Roman"/>
            </a:endParaRPr>
          </a:p>
          <a:p>
            <a:endParaRPr lang="ru-RU" dirty="0"/>
          </a:p>
        </p:txBody>
      </p:sp>
    </p:spTree>
    <p:extLst>
      <p:ext uri="{BB962C8B-B14F-4D97-AF65-F5344CB8AC3E}">
        <p14:creationId xmlns:p14="http://schemas.microsoft.com/office/powerpoint/2010/main" val="30544076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692696"/>
            <a:ext cx="8208912" cy="5760640"/>
          </a:xfrm>
        </p:spPr>
        <p:txBody>
          <a:bodyPr>
            <a:normAutofit fontScale="32500" lnSpcReduction="20000"/>
          </a:bodyPr>
          <a:lstStyle/>
          <a:p>
            <a:pPr>
              <a:lnSpc>
                <a:spcPct val="115000"/>
              </a:lnSpc>
              <a:spcAft>
                <a:spcPts val="0"/>
              </a:spcAft>
            </a:pPr>
            <a:r>
              <a:rPr lang="ru-RU" sz="5600" b="1" dirty="0">
                <a:solidFill>
                  <a:srgbClr val="000000"/>
                </a:solidFill>
                <a:latin typeface="Times New Roman"/>
                <a:ea typeface="Times New Roman"/>
                <a:cs typeface="Times New Roman"/>
              </a:rPr>
              <a:t>3.3. Исследование снежинок и их </a:t>
            </a:r>
            <a:r>
              <a:rPr lang="ru-RU" sz="5600" b="1" dirty="0" smtClean="0">
                <a:solidFill>
                  <a:srgbClr val="000000"/>
                </a:solidFill>
                <a:latin typeface="Times New Roman"/>
                <a:ea typeface="Times New Roman"/>
                <a:cs typeface="Times New Roman"/>
              </a:rPr>
              <a:t>классификация</a:t>
            </a:r>
          </a:p>
          <a:p>
            <a:pPr>
              <a:lnSpc>
                <a:spcPct val="115000"/>
              </a:lnSpc>
              <a:spcAft>
                <a:spcPts val="0"/>
              </a:spcAft>
            </a:pPr>
            <a:endParaRPr lang="ru-RU" sz="3700" dirty="0" smtClean="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Рассматривая снежинки в увеличительное стекло, я заметил, что все они разные, хотя очень похожи друг на друга. Нарисовать снежинку так же сложно, как портрет человека, поэтому я воспользовался фотографиями. Ученые их фотографируют через микроскоп, используют подсветки. Известно более 5000 различных форм. Ученые объединили все снежинки в группы или классы. Всего 10 классов - это звездочки, пластинки, столбики, иглы, град, пушинка, еж и т.д.</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Рассматривая снежинки в морозную погоду, я заметил, что в мороз они однообразные, неинтересные, в виде узкой, ничем не украшенной пластинки. А в более теплую погоду снежинки мохнатые, опушенные бахромой. Я решил, что моя снежинка будет как раз пышной, как снежное кружево.</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В сильный мороз я наблюдал, как из люков выходит пар, а на стенах домов, кустах вблизи этого пара образуются красивые снежные мохнатые кружева, похожие на ветки папоротника или пальмы. И чем дольше идет пар, тем пышнее становится снежное кружево. Как же это применить на бумаге?</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В зависимости от того, какой рисунок будет предварительно нанесен на бумажный лист, можно получить </a:t>
            </a:r>
            <a:r>
              <a:rPr lang="ru-RU" sz="3700" dirty="0" err="1">
                <a:latin typeface="Times New Roman"/>
                <a:ea typeface="Calibri"/>
                <a:cs typeface="Times New Roman"/>
              </a:rPr>
              <a:t>вытынанку</a:t>
            </a:r>
            <a:r>
              <a:rPr lang="ru-RU" sz="3700" dirty="0">
                <a:latin typeface="Times New Roman"/>
                <a:ea typeface="Calibri"/>
                <a:cs typeface="Times New Roman"/>
              </a:rPr>
              <a:t> со стилизованными растительными, геометрическими, и даже зооморфными узорами. Для </a:t>
            </a:r>
            <a:r>
              <a:rPr lang="ru-RU" sz="3700" dirty="0" err="1">
                <a:latin typeface="Times New Roman"/>
                <a:ea typeface="Calibri"/>
                <a:cs typeface="Times New Roman"/>
              </a:rPr>
              <a:t>вытынанок</a:t>
            </a:r>
            <a:r>
              <a:rPr lang="ru-RU" sz="3700" dirty="0">
                <a:latin typeface="Times New Roman"/>
                <a:ea typeface="Calibri"/>
                <a:cs typeface="Times New Roman"/>
              </a:rPr>
              <a:t> характерна симметричность изображения и </a:t>
            </a:r>
            <a:r>
              <a:rPr lang="ru-RU" sz="3700" dirty="0" err="1">
                <a:latin typeface="Times New Roman"/>
                <a:ea typeface="Calibri"/>
                <a:cs typeface="Times New Roman"/>
              </a:rPr>
              <a:t>немногоцветие</a:t>
            </a:r>
            <a:r>
              <a:rPr lang="ru-RU" sz="3700" dirty="0">
                <a:latin typeface="Times New Roman"/>
                <a:ea typeface="Calibri"/>
                <a:cs typeface="Times New Roman"/>
              </a:rPr>
              <a:t> ( в работе, как правило, не более двух- трех цветов).</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А что надо соблюдать, чтобы сделать снежинку удивительной красоты из бумаги?</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Ученые изучили образование снежинок. Водяной пар с поверхности морей и океанов поднимается очень высоко над землей, где царит сильный холод. Здесь из водяных паров образуются крохотные льдинки – кристаллики. Первоначальная форма кристаллика – шестигранная пластинка. И если мы хотим нарисовать или вырезать снежинку, то надо знать, что у нее обязательно должно быть шесть лучиков.</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Затем к шестиугольной пластинке присоединяются другие кристаллики более простой или наоборот более причудливой формы: в виде иголочек, столбиков, крестиков, ежиков, запонок, крупинок. Все кристаллики присоединяются в строгом порядке, под одинаковым углом, на одинаковом расстоянии.</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На свете не найти одинаковых снежинок, они все разные!</a:t>
            </a:r>
            <a:endParaRPr lang="ru-RU" sz="3700" dirty="0">
              <a:latin typeface="Calibri"/>
              <a:ea typeface="Calibri"/>
              <a:cs typeface="Times New Roman"/>
            </a:endParaRPr>
          </a:p>
          <a:p>
            <a:pPr algn="just">
              <a:lnSpc>
                <a:spcPct val="120000"/>
              </a:lnSpc>
              <a:spcAft>
                <a:spcPts val="0"/>
              </a:spcAft>
            </a:pPr>
            <a:r>
              <a:rPr lang="ru-RU" sz="3700" dirty="0">
                <a:latin typeface="Times New Roman"/>
                <a:ea typeface="Calibri"/>
                <a:cs typeface="Times New Roman"/>
              </a:rPr>
              <a:t>Как вырезать снежинки из бумаги.</a:t>
            </a:r>
            <a:endParaRPr lang="ru-RU" sz="3700" dirty="0">
              <a:latin typeface="Calibri"/>
              <a:ea typeface="Calibri"/>
              <a:cs typeface="Times New Roman"/>
            </a:endParaRPr>
          </a:p>
          <a:p>
            <a:pPr algn="just">
              <a:lnSpc>
                <a:spcPct val="120000"/>
              </a:lnSpc>
              <a:spcAft>
                <a:spcPts val="0"/>
              </a:spcAft>
            </a:pPr>
            <a:endParaRPr lang="ru-RU" sz="4800" dirty="0">
              <a:latin typeface="Calibri"/>
              <a:ea typeface="Calibri"/>
              <a:cs typeface="Times New Roman"/>
            </a:endParaRPr>
          </a:p>
          <a:p>
            <a:endParaRPr lang="ru-RU" sz="4800" dirty="0"/>
          </a:p>
        </p:txBody>
      </p:sp>
    </p:spTree>
    <p:extLst>
      <p:ext uri="{BB962C8B-B14F-4D97-AF65-F5344CB8AC3E}">
        <p14:creationId xmlns:p14="http://schemas.microsoft.com/office/powerpoint/2010/main" val="3932050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Базовая">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228</TotalTime>
  <Words>965</Words>
  <Application>Microsoft Office PowerPoint</Application>
  <PresentationFormat>Экран (4:3)</PresentationFormat>
  <Paragraphs>149</Paragraphs>
  <Slides>21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Проект «Эти чудо-снежинки» </vt:lpstr>
      <vt:lpstr>Презентация PowerPoint</vt:lpstr>
      <vt:lpstr>Виды деятельности: - познавательно-исследовательская - коммуникативная - игровая - продуктивная. Оборудование: ноутбук, схемы, снежинка из мишуры, картинки с изображением снежинок, салфетки. Словарная работа: снежинка, вытынанка Авторы и исполнители: Яковлева С.В. Руководитель: Яковлева Светлана Владимировна Сроки реализации: ноябрь-декабрь 2021год.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Светлана</dc:creator>
  <cp:lastModifiedBy>Пользователь Windows</cp:lastModifiedBy>
  <cp:revision>20</cp:revision>
  <dcterms:created xsi:type="dcterms:W3CDTF">2021-12-27T10:38:18Z</dcterms:created>
  <dcterms:modified xsi:type="dcterms:W3CDTF">2023-02-07T04:59:44Z</dcterms:modified>
</cp:coreProperties>
</file>