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75" r:id="rId2"/>
    <p:sldId id="263" r:id="rId3"/>
    <p:sldId id="264" r:id="rId4"/>
    <p:sldId id="266" r:id="rId5"/>
    <p:sldId id="283" r:id="rId6"/>
    <p:sldId id="267" r:id="rId7"/>
    <p:sldId id="285" r:id="rId8"/>
    <p:sldId id="287" r:id="rId9"/>
    <p:sldId id="288" r:id="rId10"/>
    <p:sldId id="289" r:id="rId11"/>
    <p:sldId id="290" r:id="rId12"/>
    <p:sldId id="268" r:id="rId13"/>
    <p:sldId id="279" r:id="rId14"/>
    <p:sldId id="280" r:id="rId15"/>
    <p:sldId id="273" r:id="rId16"/>
    <p:sldId id="277" r:id="rId17"/>
    <p:sldId id="274" r:id="rId18"/>
    <p:sldId id="270" r:id="rId19"/>
    <p:sldId id="271" r:id="rId20"/>
    <p:sldId id="272" r:id="rId21"/>
    <p:sldId id="282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012ECD-51FC-41F1-AA8D-1B2483CD663E}" styleName="Светлый стиль 2 -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1402" y="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540A81-1C65-420E-9B7E-E18220FAD1F4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EDE5E0-6EFC-4E82-8A29-96D508D3402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98984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EDE5E0-6EFC-4E82-8A29-96D508D3402B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66552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EDE5E0-6EFC-4E82-8A29-96D508D3402B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28778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  <a:alpha val="6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&#1080;&#1089;&#1090;&#1086;&#1088;&#1080;&#1103;/&#1052;&#1072;&#1090;&#1077;&#1088;&#1080;&#1082;&#1080;.jpg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" Target="slide14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sea-wave.ru/forum/redirector.php?s=4faaf62ec3432d82f2b0420d3559dba7&amp;url=http://www.radikal.ru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&#1080;&#1089;&#1090;&#1086;&#1088;&#1080;&#1103;/1.jpg" TargetMode="Externa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&#1080;&#1089;&#1090;&#1086;&#1088;&#1080;&#1103;/1.jpg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&#1080;&#1089;&#1090;&#1086;&#1088;&#1080;&#1103;/3.jpg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88640"/>
            <a:ext cx="7772400" cy="3411811"/>
          </a:xfrm>
        </p:spPr>
        <p:txBody>
          <a:bodyPr>
            <a:normAutofit fontScale="90000"/>
          </a:bodyPr>
          <a:lstStyle/>
          <a:p>
            <a:r>
              <a:rPr lang="ru-RU" sz="2000" b="1" i="1" dirty="0" smtClean="0">
                <a:solidFill>
                  <a:schemeClr val="accent1">
                    <a:lumMod val="75000"/>
                  </a:schemeClr>
                </a:solidFill>
              </a:rPr>
              <a:t>Муниципальное бюджетное общеобразовательное учреждение «Кокоринская основная общеобразовательная школа»</a:t>
            </a:r>
            <a:br>
              <a:rPr lang="ru-RU" sz="2000" b="1" i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000" b="1" i="1" dirty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sz="2000" b="1" i="1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000" b="1" i="1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sz="2000" b="1" i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000" b="1" i="1" dirty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sz="2000" b="1" i="1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b="1" i="1" dirty="0" smtClean="0">
                <a:solidFill>
                  <a:schemeClr val="accent1">
                    <a:lumMod val="75000"/>
                  </a:schemeClr>
                </a:solidFill>
              </a:rPr>
              <a:t>Тема: </a:t>
            </a:r>
            <a:r>
              <a:rPr lang="ru-RU" b="1" i="1" dirty="0" smtClean="0">
                <a:solidFill>
                  <a:schemeClr val="accent1">
                    <a:lumMod val="75000"/>
                  </a:schemeClr>
                </a:solidFill>
              </a:rPr>
              <a:t>«МИР </a:t>
            </a:r>
            <a:r>
              <a:rPr lang="ru-RU" b="1" i="1" dirty="0" smtClean="0">
                <a:solidFill>
                  <a:schemeClr val="accent1">
                    <a:lumMod val="75000"/>
                  </a:schemeClr>
                </a:solidFill>
              </a:rPr>
              <a:t>В НАЧАЛЕ НОВОГО ВРЕМЕНИ. ВОЗРОЖДЕНИЕ. РЕФОРМАЦИЯ»</a:t>
            </a:r>
            <a:endParaRPr lang="ru-RU" b="1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7232848" cy="1752600"/>
          </a:xfrm>
        </p:spPr>
        <p:txBody>
          <a:bodyPr>
            <a:normAutofit/>
          </a:bodyPr>
          <a:lstStyle/>
          <a:p>
            <a:pPr algn="r"/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</a:rPr>
              <a:t>Выполнила: учитель истории и обществознания</a:t>
            </a:r>
          </a:p>
          <a:p>
            <a:pPr algn="r"/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</a:rPr>
              <a:t>Таршинаева Лидия </a:t>
            </a:r>
            <a:r>
              <a:rPr lang="ru-RU" sz="2000" dirty="0" err="1" smtClean="0">
                <a:solidFill>
                  <a:schemeClr val="tx2">
                    <a:lumMod val="75000"/>
                  </a:schemeClr>
                </a:solidFill>
              </a:rPr>
              <a:t>Микояновна</a:t>
            </a:r>
            <a:endParaRPr lang="ru-RU" sz="20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>
                <a:hlinkClick r:id="rId2" action="ppaction://hlinkfile"/>
              </a:rPr>
              <a:t>F:\история\Материки.jpg</a:t>
            </a:r>
            <a:endParaRPr lang="ru-RU"/>
          </a:p>
        </p:txBody>
      </p:sp>
      <p:cxnSp>
        <p:nvCxnSpPr>
          <p:cNvPr id="12293" name="AutoShape 5"/>
          <p:cNvCxnSpPr>
            <a:cxnSpLocks noChangeShapeType="1"/>
          </p:cNvCxnSpPr>
          <p:nvPr/>
        </p:nvCxnSpPr>
        <p:spPr bwMode="auto">
          <a:xfrm rot="5400000" flipV="1">
            <a:off x="4572000" y="0"/>
            <a:ext cx="1588" cy="1588"/>
          </a:xfrm>
          <a:prstGeom prst="curvedConnector3">
            <a:avLst>
              <a:gd name="adj1" fmla="val -1440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</p:cxnSp>
      <p:cxnSp>
        <p:nvCxnSpPr>
          <p:cNvPr id="12294" name="AutoShape 6"/>
          <p:cNvCxnSpPr>
            <a:cxnSpLocks noChangeShapeType="1"/>
          </p:cNvCxnSpPr>
          <p:nvPr/>
        </p:nvCxnSpPr>
        <p:spPr bwMode="auto">
          <a:xfrm rot="5400000" flipV="1">
            <a:off x="4572000" y="0"/>
            <a:ext cx="1588" cy="1588"/>
          </a:xfrm>
          <a:prstGeom prst="curvedConnector3">
            <a:avLst>
              <a:gd name="adj1" fmla="val -14400000"/>
            </a:avLst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cxnSp>
        <p:nvCxnSpPr>
          <p:cNvPr id="12296" name="AutoShape 8"/>
          <p:cNvCxnSpPr>
            <a:cxnSpLocks noChangeShapeType="1"/>
          </p:cNvCxnSpPr>
          <p:nvPr/>
        </p:nvCxnSpPr>
        <p:spPr bwMode="auto">
          <a:xfrm rot="5400000" flipV="1">
            <a:off x="4572000" y="0"/>
            <a:ext cx="1588" cy="1588"/>
          </a:xfrm>
          <a:prstGeom prst="curvedConnector3">
            <a:avLst>
              <a:gd name="adj1" fmla="val -14400000"/>
            </a:avLst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cxnSp>
        <p:nvCxnSpPr>
          <p:cNvPr id="12298" name="AutoShape 10"/>
          <p:cNvCxnSpPr>
            <a:cxnSpLocks noChangeShapeType="1"/>
          </p:cNvCxnSpPr>
          <p:nvPr/>
        </p:nvCxnSpPr>
        <p:spPr bwMode="auto">
          <a:xfrm rot="5400000" flipV="1">
            <a:off x="4572000" y="0"/>
            <a:ext cx="1588" cy="1588"/>
          </a:xfrm>
          <a:prstGeom prst="curvedConnector3">
            <a:avLst>
              <a:gd name="adj1" fmla="val -14400000"/>
            </a:avLst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pic>
        <p:nvPicPr>
          <p:cNvPr id="12300" name="Picture 12" descr="Материки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27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Обозначьте цифрой 1 причины великих географических открытий, 2 – их последствия (одно и то же явление может быть как причиной, так и следствием):</a:t>
            </a:r>
            <a:endParaRPr lang="ru-RU" sz="27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2071678"/>
            <a:ext cx="8229600" cy="4572032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ru-RU" dirty="0" smtClean="0"/>
              <a:t> </a:t>
            </a:r>
          </a:p>
          <a:p>
            <a:pPr>
              <a:buNone/>
            </a:pPr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а)  перенаселённость в районах Средиземноморья;</a:t>
            </a:r>
          </a:p>
          <a:p>
            <a:pPr>
              <a:buNone/>
            </a:pPr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б) развитие науки;</a:t>
            </a:r>
          </a:p>
          <a:p>
            <a:pPr>
              <a:buNone/>
            </a:pPr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в) резкий рост цен на товары;</a:t>
            </a:r>
          </a:p>
          <a:p>
            <a:pPr>
              <a:buNone/>
            </a:pPr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е) истощение месторождений драгоценных металлов;</a:t>
            </a:r>
          </a:p>
          <a:p>
            <a:pPr>
              <a:buNone/>
            </a:pPr>
            <a:r>
              <a:rPr lang="ru-RU" sz="9600" dirty="0" err="1" smtClean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) изменение представлений о мире;</a:t>
            </a:r>
          </a:p>
          <a:p>
            <a:pPr>
              <a:buNone/>
            </a:pPr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ж) быстрое развитие североатлантической торговли, складывание единого мирового рынка;</a:t>
            </a:r>
          </a:p>
          <a:p>
            <a:pPr>
              <a:buNone/>
            </a:pPr>
            <a:r>
              <a:rPr lang="ru-RU" sz="9600" dirty="0" err="1" smtClean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) прогресс в судостроении;</a:t>
            </a:r>
          </a:p>
          <a:p>
            <a:pPr>
              <a:buNone/>
            </a:pPr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и) стремление к обогащению;</a:t>
            </a:r>
          </a:p>
          <a:p>
            <a:pPr>
              <a:buNone/>
            </a:pPr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к) дух предпринимательства</a:t>
            </a:r>
          </a:p>
          <a:p>
            <a:pPr>
              <a:buNone/>
            </a:pPr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л) изменилась пища европейцев</a:t>
            </a:r>
          </a:p>
          <a:p>
            <a:pPr>
              <a:buNone/>
            </a:pPr>
            <a:r>
              <a:rPr lang="ru-RU" sz="45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45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/>
              <a:t> 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28596" y="500042"/>
          <a:ext cx="8229600" cy="5676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515139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Причины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Последствия</a:t>
                      </a: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89144">
                <a:tc>
                  <a:txBody>
                    <a:bodyPr/>
                    <a:lstStyle/>
                    <a:p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Перенаселённость в районах Средиземноморья;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Изменение представлений о мире;</a:t>
                      </a:r>
                      <a:endParaRPr lang="ru-RU" sz="20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270205">
                <a:tc>
                  <a:txBody>
                    <a:bodyPr/>
                    <a:lstStyle/>
                    <a:p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Развитие науки;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Быстрое развитие североатлантической торговли, складывание единого мирового рынка;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15139">
                <a:tc>
                  <a:txBody>
                    <a:bodyPr/>
                    <a:lstStyle/>
                    <a:p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Дух предпринимательства;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Стремление к обогащению;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978234">
                <a:tc>
                  <a:txBody>
                    <a:bodyPr/>
                    <a:lstStyle/>
                    <a:p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Истощение месторождений драгоценных металлов;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Резкий рост цен на товары;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89144">
                <a:tc>
                  <a:txBody>
                    <a:bodyPr/>
                    <a:lstStyle/>
                    <a:p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Прогресс в судостроении;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Развитие науки;</a:t>
                      </a:r>
                      <a:endParaRPr lang="ru-RU" sz="20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15139">
                <a:tc>
                  <a:txBody>
                    <a:bodyPr/>
                    <a:lstStyle/>
                    <a:p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Стремление к обогащению;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197493"/>
          </a:xfrm>
        </p:spPr>
        <p:txBody>
          <a:bodyPr/>
          <a:lstStyle/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Огораживание</a:t>
            </a: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Мануфактура</a:t>
            </a: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Реформация</a:t>
            </a: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Буржуазия</a:t>
            </a: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Абсолютизм</a:t>
            </a: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Возрождение</a:t>
            </a: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Инквизиция</a:t>
            </a: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Гуманизм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Стрелка вправо 3">
            <a:hlinkClick r:id="rId2" action="ppaction://hlinksldjump"/>
          </p:cNvPr>
          <p:cNvSpPr/>
          <p:nvPr/>
        </p:nvSpPr>
        <p:spPr>
          <a:xfrm>
            <a:off x="7786710" y="6143644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151223" y="285728"/>
            <a:ext cx="6873228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cap="none" spc="50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Соотнесите термин </a:t>
            </a:r>
            <a:r>
              <a:rPr lang="ru-RU" sz="3200" b="1" cap="none" spc="5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 определение</a:t>
            </a:r>
            <a:endParaRPr lang="ru-RU" sz="3200" b="1" cap="none" spc="50" dirty="0">
              <a:ln w="11430"/>
              <a:solidFill>
                <a:schemeClr val="accent1">
                  <a:lumMod val="7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643702" y="292893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85720" y="142852"/>
            <a:ext cx="8286808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Огораживание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– сгон крестьян английскими дворянами с их наделов и превращение этих земель в пастбища для овец.</a:t>
            </a: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28596" y="2967335"/>
            <a:ext cx="4235769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57158" y="857232"/>
            <a:ext cx="8001056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Мануфактура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предприятие, основанное на разделении труда и ручной ремесленной технике. </a:t>
            </a: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57158" y="1643050"/>
            <a:ext cx="814393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Реформация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движение за переустройство церкви.</a:t>
            </a: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57158" y="2071678"/>
            <a:ext cx="828680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Буржуазия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класс капиталистических собственников.</a:t>
            </a: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85720" y="2500306"/>
            <a:ext cx="8072494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Абсолютизм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форма правления, при которой верховная власть принадлежит одному лицу - монарху</a:t>
            </a: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85720" y="3214686"/>
            <a:ext cx="807249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Возрождение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эпоха в истории духовного развития европейских народов в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XIV-XVI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вв., связанная с подъёмом светских по содержанию искусства, литературы, науки.</a:t>
            </a: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85720" y="4357694"/>
            <a:ext cx="807249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Инквизиция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суд католической церкви</a:t>
            </a: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285720" y="4929198"/>
            <a:ext cx="8072494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Гуманизм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течение общественной мысли в эпоху Возрождения</a:t>
            </a: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0" grpId="0"/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642918"/>
            <a:ext cx="8715436" cy="5483245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Соотнесите правильно страну и слово, </a:t>
            </a:r>
          </a:p>
          <a:p>
            <a:pPr algn="ctr">
              <a:buNone/>
            </a:pP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страну и имя:</a:t>
            </a:r>
          </a:p>
          <a:p>
            <a:pPr algn="ctr">
              <a:buNone/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Италия         Англия           Франция       Германия</a:t>
            </a:r>
          </a:p>
          <a:p>
            <a:pPr algn="ctr">
              <a:buNone/>
            </a:pPr>
            <a:endParaRPr lang="ru-RU" sz="26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Гугеноты</a:t>
            </a:r>
          </a:p>
          <a:p>
            <a:pPr lvl="0" algn="ctr"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Пуритане</a:t>
            </a:r>
          </a:p>
          <a:p>
            <a:pPr lvl="0" algn="ctr"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Мартин Лютер</a:t>
            </a:r>
          </a:p>
          <a:p>
            <a:pPr lvl="0" algn="ctr"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Томас Мор</a:t>
            </a:r>
          </a:p>
          <a:p>
            <a:pPr lvl="0" algn="ctr"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Жан Кальвин</a:t>
            </a:r>
          </a:p>
          <a:p>
            <a:pPr lvl="0" algn="ctr"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Варфоломеевская ночь</a:t>
            </a:r>
          </a:p>
          <a:p>
            <a:pPr lvl="0" algn="ctr"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Микеланджело </a:t>
            </a:r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Буонарроти</a:t>
            </a:r>
            <a:endParaRPr lang="ru-RU" sz="26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Генрих 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IV</a:t>
            </a:r>
            <a:endParaRPr lang="ru-RU" sz="26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>
              <a:buNone/>
            </a:pPr>
            <a:r>
              <a:rPr lang="ru-RU" sz="2600" dirty="0" smtClean="0"/>
              <a:t>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Исаак Ньютон</a:t>
            </a:r>
            <a:r>
              <a:rPr lang="ru-RU" sz="2600" dirty="0" smtClean="0"/>
              <a:t> </a:t>
            </a:r>
          </a:p>
          <a:p>
            <a:pPr lvl="0" algn="ctr"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Галилео Галилей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42844" y="500042"/>
          <a:ext cx="8786876" cy="3870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57454"/>
                <a:gridCol w="2035984"/>
                <a:gridCol w="2196719"/>
                <a:gridCol w="2196719"/>
              </a:tblGrid>
              <a:tr h="515139">
                <a:tc>
                  <a:txBody>
                    <a:bodyPr/>
                    <a:lstStyle/>
                    <a:p>
                      <a:pPr algn="ctr"/>
                      <a:r>
                        <a:rPr lang="ru-RU" sz="3000" dirty="0" smtClean="0">
                          <a:latin typeface="Times New Roman" pitchFamily="18" charset="0"/>
                          <a:cs typeface="Times New Roman" pitchFamily="18" charset="0"/>
                        </a:rPr>
                        <a:t>Италия</a:t>
                      </a:r>
                      <a:endParaRPr lang="ru-RU" sz="3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dirty="0" smtClean="0">
                          <a:latin typeface="Times New Roman" pitchFamily="18" charset="0"/>
                          <a:cs typeface="Times New Roman" pitchFamily="18" charset="0"/>
                        </a:rPr>
                        <a:t>Англия</a:t>
                      </a:r>
                      <a:endParaRPr lang="ru-RU" sz="3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dirty="0" smtClean="0">
                          <a:latin typeface="Times New Roman" pitchFamily="18" charset="0"/>
                          <a:cs typeface="Times New Roman" pitchFamily="18" charset="0"/>
                        </a:rPr>
                        <a:t>Франция</a:t>
                      </a:r>
                      <a:endParaRPr lang="ru-RU" sz="3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dirty="0" smtClean="0">
                          <a:latin typeface="Times New Roman" pitchFamily="18" charset="0"/>
                          <a:cs typeface="Times New Roman" pitchFamily="18" charset="0"/>
                        </a:rPr>
                        <a:t>Германия</a:t>
                      </a:r>
                      <a:endParaRPr lang="ru-RU" sz="3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1513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Микеланджело </a:t>
                      </a:r>
                      <a:r>
                        <a:rPr lang="ru-RU" sz="2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Буонарроти</a:t>
                      </a:r>
                      <a:endParaRPr lang="ru-RU" sz="2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Пуритане</a:t>
                      </a:r>
                    </a:p>
                    <a:p>
                      <a:pPr algn="ctr"/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Томас Мор</a:t>
                      </a:r>
                    </a:p>
                    <a:p>
                      <a:pPr algn="ctr"/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Мартин Лютер</a:t>
                      </a:r>
                    </a:p>
                    <a:p>
                      <a:pPr algn="ctr"/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1513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Генрих </a:t>
                      </a:r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 IV</a:t>
                      </a:r>
                      <a:endParaRPr lang="ru-RU" sz="2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Томас Мор</a:t>
                      </a:r>
                    </a:p>
                    <a:p>
                      <a:pPr algn="ctr"/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Жан Кальвин</a:t>
                      </a:r>
                    </a:p>
                    <a:p>
                      <a:pPr algn="ctr"/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1513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Галилео Галилей</a:t>
                      </a:r>
                    </a:p>
                    <a:p>
                      <a:pPr algn="ctr"/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200" dirty="0" smtClean="0"/>
                        <a:t> </a:t>
                      </a:r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Исаак Ньютон</a:t>
                      </a:r>
                      <a:r>
                        <a:rPr lang="ru-RU" sz="2400" dirty="0" smtClean="0"/>
                        <a:t> </a:t>
                      </a:r>
                    </a:p>
                    <a:p>
                      <a:pPr algn="ctr"/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Варфоломеев-ская</a:t>
                      </a:r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 ночь</a:t>
                      </a:r>
                    </a:p>
                    <a:p>
                      <a:pPr algn="ctr"/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Соотнесите дату и событие:</a:t>
            </a:r>
            <a:endParaRPr lang="ru-RU" sz="32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4525963"/>
          </a:xfrm>
        </p:spPr>
        <p:txBody>
          <a:bodyPr/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1492 год                    Варфоломеевская ночь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1572 год                    Открытие Америки Христофором Колумбом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1555 год                   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Аугсбургский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религиозный мир в Германии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1562-1598 гг.             Начало Реформации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1517 год                     Религиозные войны во Франции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071538" y="642918"/>
          <a:ext cx="7500990" cy="47149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50495"/>
                <a:gridCol w="3750495"/>
              </a:tblGrid>
              <a:tr h="561298">
                <a:tc>
                  <a:txBody>
                    <a:bodyPr/>
                    <a:lstStyle/>
                    <a:p>
                      <a:r>
                        <a:rPr lang="ru-RU" sz="3000" dirty="0" smtClean="0">
                          <a:latin typeface="Times New Roman" pitchFamily="18" charset="0"/>
                          <a:cs typeface="Times New Roman" pitchFamily="18" charset="0"/>
                        </a:rPr>
                        <a:t>Дата</a:t>
                      </a:r>
                      <a:endParaRPr lang="ru-RU" sz="3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000" dirty="0" smtClean="0">
                          <a:latin typeface="Times New Roman" pitchFamily="18" charset="0"/>
                          <a:cs typeface="Times New Roman" pitchFamily="18" charset="0"/>
                        </a:rPr>
                        <a:t>Событие</a:t>
                      </a:r>
                      <a:endParaRPr lang="ru-RU" sz="3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010338">
                <a:tc>
                  <a:txBody>
                    <a:bodyPr/>
                    <a:lstStyle/>
                    <a:p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Times New Roman" pitchFamily="18" charset="0"/>
                        </a:rPr>
                        <a:t>1492 год 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Times New Roman" pitchFamily="18" charset="0"/>
                        </a:rPr>
                        <a:t>Открытие Америки Христофором</a:t>
                      </a: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Times New Roman" pitchFamily="18" charset="0"/>
                        </a:rPr>
                        <a:t>Колумбом</a:t>
                      </a:r>
                    </a:p>
                  </a:txBody>
                  <a:tcPr/>
                </a:tc>
              </a:tr>
              <a:tr h="561298">
                <a:tc>
                  <a:txBody>
                    <a:bodyPr/>
                    <a:lstStyle/>
                    <a:p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Times New Roman" pitchFamily="18" charset="0"/>
                        </a:rPr>
                        <a:t>1517 год 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Times New Roman" pitchFamily="18" charset="0"/>
                        </a:rPr>
                        <a:t>Начало Реформации </a:t>
                      </a:r>
                      <a:endParaRPr lang="ru-RU" sz="2400" dirty="0"/>
                    </a:p>
                  </a:txBody>
                  <a:tcPr/>
                </a:tc>
              </a:tr>
              <a:tr h="1010338">
                <a:tc>
                  <a:txBody>
                    <a:bodyPr/>
                    <a:lstStyle/>
                    <a:p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Times New Roman" pitchFamily="18" charset="0"/>
                        </a:rPr>
                        <a:t>1555 год 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Times New Roman" pitchFamily="18" charset="0"/>
                        </a:rPr>
                        <a:t>Аугсбурский</a:t>
                      </a: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Times New Roman" pitchFamily="18" charset="0"/>
                        </a:rPr>
                        <a:t> религиозный мир в </a:t>
                      </a: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Германии</a:t>
                      </a:r>
                    </a:p>
                  </a:txBody>
                  <a:tcPr/>
                </a:tc>
              </a:tr>
              <a:tr h="1010338">
                <a:tc>
                  <a:txBody>
                    <a:bodyPr/>
                    <a:lstStyle/>
                    <a:p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Times New Roman" pitchFamily="18" charset="0"/>
                        </a:rPr>
                        <a:t>1562-1598 гг. 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Times New Roman" pitchFamily="18" charset="0"/>
                        </a:rPr>
                        <a:t>Религиозные войны во Франции</a:t>
                      </a: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ru-RU" sz="2400" dirty="0"/>
                    </a:p>
                  </a:txBody>
                  <a:tcPr/>
                </a:tc>
              </a:tr>
              <a:tr h="561298">
                <a:tc>
                  <a:txBody>
                    <a:bodyPr/>
                    <a:lstStyle/>
                    <a:p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Times New Roman" pitchFamily="18" charset="0"/>
                        </a:rPr>
                        <a:t>1572 год 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Варфоломеевская</a:t>
                      </a:r>
                      <a:r>
                        <a:rPr lang="ru-RU" sz="2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ночь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626121"/>
          </a:xfrm>
        </p:spPr>
        <p:txBody>
          <a:bodyPr/>
          <a:lstStyle/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Д/З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Составьте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синквейн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по следующему плану: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Существительное «Человек Нового времени».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Два прилагательных.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Три глагола.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Определяющая фраза.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Ваше личное отношение.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Проблемный вопрос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Согласны ли вы с утверждением, что 15-17 вв. являются началом Нового времени в истории развития человечества?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554683"/>
          </a:xfrm>
        </p:spPr>
        <p:txBody>
          <a:bodyPr/>
          <a:lstStyle/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Д/З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Опишите характерные черты эпохи Раннего нового времени, сделав это от имени моряка, чье письмо команда каравеллы нашла в бутылке недалеко от необитаемого острова в океане.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Admin\Desktop\img2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1" y="500042"/>
            <a:ext cx="7786742" cy="58579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Описание: http://s48.radikal.ru/i119/0812/28/e79bfd60946d.jpg">
            <a:hlinkClick r:id="rId2" tgtFrame="_blank"/>
          </p:cNvPr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43240" y="1500174"/>
            <a:ext cx="2857500" cy="252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187131" y="4579658"/>
            <a:ext cx="334117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dobe Gothic Std B"/>
                <a:cs typeface="Times New Roman" pitchFamily="18" charset="0"/>
              </a:rPr>
              <a:t>Бортовой журнал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Овал 7"/>
          <p:cNvSpPr/>
          <p:nvPr/>
        </p:nvSpPr>
        <p:spPr>
          <a:xfrm>
            <a:off x="1643042" y="1071546"/>
            <a:ext cx="5429288" cy="1428760"/>
          </a:xfrm>
          <a:prstGeom prst="ellipse">
            <a:avLst/>
          </a:prstGeom>
          <a:solidFill>
            <a:schemeClr val="bg1"/>
          </a:solidFill>
          <a:ln>
            <a:gradFill>
              <a:gsLst>
                <a:gs pos="0">
                  <a:schemeClr val="tx1"/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  <a:effectLst>
            <a:outerShdw blurRad="50800" dist="50800" dir="5400000" algn="ctr" rotWithShape="0">
              <a:schemeClr val="tx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Человек </a:t>
            </a:r>
            <a:r>
              <a:rPr lang="en-US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XV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XVII 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века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0" y="3571876"/>
            <a:ext cx="2500298" cy="128588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Отважный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1" name="Прямая со стрелкой 10"/>
          <p:cNvCxnSpPr/>
          <p:nvPr/>
        </p:nvCxnSpPr>
        <p:spPr>
          <a:xfrm rot="5400000">
            <a:off x="1500166" y="2357430"/>
            <a:ext cx="1143008" cy="114300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2000232" y="4429132"/>
            <a:ext cx="2571768" cy="1143008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4643438" y="4429132"/>
            <a:ext cx="2571768" cy="1143008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6357886" y="3357562"/>
            <a:ext cx="2786114" cy="1214446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cxnSp>
        <p:nvCxnSpPr>
          <p:cNvPr id="19" name="Прямая со стрелкой 18"/>
          <p:cNvCxnSpPr/>
          <p:nvPr/>
        </p:nvCxnSpPr>
        <p:spPr>
          <a:xfrm rot="5400000">
            <a:off x="2893207" y="3250405"/>
            <a:ext cx="1643074" cy="42862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 rot="16200000" flipH="1">
            <a:off x="4643438" y="3286124"/>
            <a:ext cx="1785950" cy="35719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 rot="16200000" flipH="1">
            <a:off x="6500826" y="2357430"/>
            <a:ext cx="1000132" cy="85725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Прямоугольник 25"/>
          <p:cNvSpPr/>
          <p:nvPr/>
        </p:nvSpPr>
        <p:spPr>
          <a:xfrm>
            <a:off x="1643042" y="0"/>
            <a:ext cx="600079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Какими качествами должен был обладать человек, отправившийся в морское плавание?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Слайд5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357166"/>
            <a:ext cx="8429684" cy="6143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0" y="3286124"/>
            <a:ext cx="321471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200" b="1" i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1">
                    <a:lumMod val="75000"/>
                  </a:schemeClr>
                </a:solidFill>
                <a:cs typeface="Arial" pitchFamily="34" charset="0"/>
              </a:rPr>
              <a:t>Христофор</a:t>
            </a:r>
            <a:r>
              <a:rPr lang="ru-RU" sz="3200" b="1" i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1">
                    <a:lumMod val="75000"/>
                  </a:schemeClr>
                </a:solidFill>
                <a:cs typeface="Times New Roman" pitchFamily="18" charset="0"/>
              </a:rPr>
              <a:t> Колумб</a:t>
            </a:r>
            <a:endParaRPr lang="ru-RU" sz="3200" b="1" i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chemeClr val="accent1">
                  <a:lumMod val="75000"/>
                </a:schemeClr>
              </a:solidFill>
              <a:cs typeface="Times New Roman" pitchFamily="18" charset="0"/>
            </a:endParaRPr>
          </a:p>
        </p:txBody>
      </p:sp>
      <p:pic>
        <p:nvPicPr>
          <p:cNvPr id="6" name="Содержимое 9" descr="Nachalo_pervoi_jekspediccii_Hristofora_Kolumba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500034" y="142852"/>
            <a:ext cx="8072494" cy="5929354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  <p:sp>
        <p:nvSpPr>
          <p:cNvPr id="7" name="Прямоугольник 6"/>
          <p:cNvSpPr/>
          <p:nvPr/>
        </p:nvSpPr>
        <p:spPr>
          <a:xfrm>
            <a:off x="1071538" y="6000768"/>
            <a:ext cx="700089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3200" b="1" u="sng" dirty="0" smtClean="0">
                <a:latin typeface="Times New Roman" pitchFamily="18" charset="0"/>
                <a:cs typeface="Times New Roman" pitchFamily="18" charset="0"/>
              </a:rPr>
              <a:t>Маршруты экспедиций Х. Колумба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ru-RU">
                <a:hlinkClick r:id="rId2" action="ppaction://hlinkfile"/>
              </a:rPr>
              <a:t>F:\история\1.jpg</a:t>
            </a:r>
            <a:endParaRPr lang="ru-RU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2" name="Picture 4" descr="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214290"/>
            <a:ext cx="8715436" cy="642942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>
                <a:hlinkClick r:id="rId2" action="ppaction://hlinkfile"/>
              </a:rPr>
              <a:t>F:\история\1.jpg</a:t>
            </a:r>
            <a:endParaRPr lang="ru-RU"/>
          </a:p>
        </p:txBody>
      </p:sp>
      <p:pic>
        <p:nvPicPr>
          <p:cNvPr id="9220" name="Picture 4" descr="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214290"/>
            <a:ext cx="8715436" cy="642942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>
                <a:hlinkClick r:id="rId2" action="ppaction://hlinkfile"/>
              </a:rPr>
              <a:t>F:\история\3.jpg</a:t>
            </a:r>
            <a:endParaRPr lang="ru-RU"/>
          </a:p>
        </p:txBody>
      </p:sp>
      <p:pic>
        <p:nvPicPr>
          <p:cNvPr id="8196" name="Picture 4" descr="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44" y="214290"/>
            <a:ext cx="8786874" cy="6429420"/>
          </a:xfrm>
          <a:prstGeom prst="rect">
            <a:avLst/>
          </a:prstGeom>
          <a:blipFill>
            <a:blip r:embed="rId4" cstate="print"/>
            <a:tile tx="0" ty="0" sx="100000" sy="100000" flip="none" algn="tl"/>
          </a:blipFill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324</TotalTime>
  <Words>489</Words>
  <Application>Microsoft Office PowerPoint</Application>
  <PresentationFormat>Экран (4:3)</PresentationFormat>
  <Paragraphs>116</Paragraphs>
  <Slides>21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6" baseType="lpstr">
      <vt:lpstr>Adobe Gothic Std B</vt:lpstr>
      <vt:lpstr>Arial</vt:lpstr>
      <vt:lpstr>Calibri</vt:lpstr>
      <vt:lpstr>Times New Roman</vt:lpstr>
      <vt:lpstr>Тема Office</vt:lpstr>
      <vt:lpstr>Муниципальное бюджетное общеобразовательное учреждение «Кокоринская основная общеобразовательная школа»    Тема: «МИР В НАЧАЛЕ НОВОГО ВРЕМЕНИ. ВОЗРОЖДЕНИЕ. РЕФОРМАЦИЯ»</vt:lpstr>
      <vt:lpstr>Проблемный вопрос</vt:lpstr>
      <vt:lpstr>Презентация PowerPoint</vt:lpstr>
      <vt:lpstr>Презентация PowerPoint</vt:lpstr>
      <vt:lpstr>Презентация PowerPoint</vt:lpstr>
      <vt:lpstr>Презентация PowerPoint</vt:lpstr>
      <vt:lpstr>F:\история\1.jpg</vt:lpstr>
      <vt:lpstr>Презентация PowerPoint</vt:lpstr>
      <vt:lpstr>Презентация PowerPoint</vt:lpstr>
      <vt:lpstr>Презентация PowerPoint</vt:lpstr>
      <vt:lpstr>  Обозначьте цифрой 1 причины великих географических открытий, 2 – их последствия (одно и то же явление может быть как причиной, так и следствием):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Соотнесите дату и событие: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Учетная запись Майкрософт</cp:lastModifiedBy>
  <cp:revision>44</cp:revision>
  <dcterms:modified xsi:type="dcterms:W3CDTF">2023-02-07T05:01:55Z</dcterms:modified>
</cp:coreProperties>
</file>