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77" r:id="rId5"/>
    <p:sldId id="282" r:id="rId6"/>
    <p:sldId id="283" r:id="rId7"/>
    <p:sldId id="284" r:id="rId8"/>
    <p:sldId id="285" r:id="rId9"/>
    <p:sldId id="260" r:id="rId10"/>
    <p:sldId id="286" r:id="rId11"/>
    <p:sldId id="287" r:id="rId12"/>
    <p:sldId id="288" r:id="rId13"/>
    <p:sldId id="290" r:id="rId14"/>
    <p:sldId id="289" r:id="rId15"/>
    <p:sldId id="291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1003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7C91CB-5CD2-7A05-6C30-EA037CF8DA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FB7A91F-D909-D406-11F5-B9103B68A8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C73EDD2-FA30-F1C1-09BE-A22654A0CD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6126-0706-4CF0-831B-ECC8925E0EC1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F4E6202-04FE-CD18-DBB8-BABD33978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4D0082F-5FE9-8389-5C0E-E4D49F1D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6CEC2-EE2B-4047-BF20-5DA3945745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413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BD4D42-3FA0-74E0-E1CD-F517DA397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657BC04-F1E6-0498-9CEF-CB0DA3FF28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5DE04B7-EEA6-CB29-6BC7-BACDDD0AA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6126-0706-4CF0-831B-ECC8925E0EC1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1CD6FB5-98F7-D3E7-0427-B120F9CA8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F4B327B-4FDA-2F41-98FA-834D97416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6CEC2-EE2B-4047-BF20-5DA3945745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794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63F5F7C-9CB7-B507-6A49-8B3D0C6605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811FECE-B574-4BA9-2D29-D68030A1A5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5759213-280E-6EB4-E33B-697B77FC5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6126-0706-4CF0-831B-ECC8925E0EC1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EF7FD9A-C0DB-A8BD-EEDF-83BFCAC33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59F9476-9D0C-BFE5-7283-F0FE0C57F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6CEC2-EE2B-4047-BF20-5DA3945745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03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3EBD3D-C4F0-7F5A-E263-4EA9A7760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E5BE058-1F86-F1AF-C4E3-3E0BF6349E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FB4AF9C-4841-DD8B-C076-9EEA828474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6126-0706-4CF0-831B-ECC8925E0EC1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9043FDE-5EEC-7E07-A3D8-D5F8928A1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B80D78D-6222-627E-985E-1BF26F288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6CEC2-EE2B-4047-BF20-5DA3945745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585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F00EA0-1201-CF50-A9F0-E578A548B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4D515A7-61FC-2CC8-2CE6-CC98CF93F6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7CBFEE6-3489-721F-78C1-481E9C9BD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6126-0706-4CF0-831B-ECC8925E0EC1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231DBDD-18AD-E034-E89E-CF30D89FB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158CFB3-90BF-EFAB-5E14-7DA23D1D4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6CEC2-EE2B-4047-BF20-5DA3945745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444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FEAEE3-9604-0353-424D-A76D71AC1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9961128-34BD-4531-86E5-B6626ABFF4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2B684D2-4DBD-FC0A-A353-F3A058A39A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768C08C-6FEA-8F40-1D11-44DC4DF69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6126-0706-4CF0-831B-ECC8925E0EC1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0F5C5F6-A699-5279-EFF9-10DC2C40C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AB814F9-C217-67E9-0C02-BB307BDC8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6CEC2-EE2B-4047-BF20-5DA3945745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838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F9B4AB-4BE9-FFBE-9B4A-8D84CCA46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D96ACB5-08B5-8C31-8419-FF1BCE9A09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D9A8259-FD78-66EC-ABDC-6FF0B19B15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CD57E01-8CEA-B853-8796-0D714332DD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505F060-3ECE-41EC-8897-4A999AEE3E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0F1CE21-2BC1-7AFF-C7B0-689B44508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6126-0706-4CF0-831B-ECC8925E0EC1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B7B48E2-BA8F-3A3E-0CB8-B62EBBE90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B76721F-6860-8993-8E29-23C37C054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6CEC2-EE2B-4047-BF20-5DA3945745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429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8229ED-254E-10C9-EC6F-509FCD5E6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A55227E-A1B0-B802-AFC4-CB9536A55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6126-0706-4CF0-831B-ECC8925E0EC1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9F55AFD-12FC-D53F-489E-4E3969BF2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5E2FF51-9866-EFC2-C24C-A30505A8E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6CEC2-EE2B-4047-BF20-5DA3945745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207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92F4F28-8210-F1CE-0B5F-5120BFB19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6126-0706-4CF0-831B-ECC8925E0EC1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8C5E287-FB37-CD7A-DDDA-69FF2F6F0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8767B38-4478-7FA5-C22F-2824B1413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6CEC2-EE2B-4047-BF20-5DA3945745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634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5E4473-DD2B-71CD-AB9C-7A0CEE426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790A96B-E914-9B14-95B1-5E3447F64A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387D4B1-381E-DA69-E914-3F3EB29D4B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929C3C0-7EEC-32C5-0172-4E892346D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6126-0706-4CF0-831B-ECC8925E0EC1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0223E50-8418-275C-1C46-6A46923FE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A55DD73-7F0B-9499-DB4F-3E5E399EF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6CEC2-EE2B-4047-BF20-5DA3945745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714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F8FCE9-FDC5-A981-925D-1606028A0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0AC711D-2E27-46EF-4AE6-CD5A1C621D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07CAC16-EA0A-1DE9-F64B-B1D2C7D7A6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942B6C9-DD84-1E57-1531-833D01083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16126-0706-4CF0-831B-ECC8925E0EC1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0F47A43-D1E0-B8F2-D0F9-10902F41C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688606E-57D1-6FA5-D2E3-E4BA92707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6CEC2-EE2B-4047-BF20-5DA3945745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222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C7175C-9EA8-8D45-BB1A-FFC411008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01DB379-5AA3-C737-0CA0-3DBA3F7835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F4FF105-EA89-B45E-4975-6C683791C5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D16126-0706-4CF0-831B-ECC8925E0EC1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33C069E-1B63-FEAA-1524-44F837D9AC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C7CF46B-8560-D165-6C4D-4164D0DC33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56CEC2-EE2B-4047-BF20-5DA3945745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091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Romantic_music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hyperlink" Target="https://en.wikipedia.org/wiki/Russian_classical_music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1" name="Picture 13">
            <a:extLst>
              <a:ext uri="{FF2B5EF4-FFF2-40B4-BE49-F238E27FC236}">
                <a16:creationId xmlns:a16="http://schemas.microsoft.com/office/drawing/2014/main" id="{292B8F25-EDFC-68D0-6708-162D82CA18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2" name="Rectangle 4">
            <a:extLst>
              <a:ext uri="{FF2B5EF4-FFF2-40B4-BE49-F238E27FC236}">
                <a16:creationId xmlns:a16="http://schemas.microsoft.com/office/drawing/2014/main" id="{F04F8EBB-6795-A370-8E53-ADAD3325B63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08213" y="1268413"/>
            <a:ext cx="7956550" cy="3600450"/>
          </a:xfrm>
        </p:spPr>
        <p:txBody>
          <a:bodyPr anchor="ctr">
            <a:normAutofit fontScale="90000"/>
          </a:bodyPr>
          <a:lstStyle/>
          <a:p>
            <a:br>
              <a:rPr lang="ru-RU" altLang="ru-RU" sz="9000" dirty="0">
                <a:solidFill>
                  <a:srgbClr val="FF99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rPr>
            </a:br>
            <a:r>
              <a:rPr lang="ru-RU" altLang="ru-RU" sz="9000" dirty="0">
                <a:solidFill>
                  <a:srgbClr val="FF99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rPr>
              <a:t>Жизнь и творчество</a:t>
            </a:r>
            <a:br>
              <a:rPr lang="ru-RU" altLang="ru-RU" sz="9000" dirty="0">
                <a:solidFill>
                  <a:srgbClr val="FF99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rPr>
            </a:br>
            <a:r>
              <a:rPr lang="ru-RU" altLang="ru-RU" sz="90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rPr>
              <a:t>Сергея Васильевича Рахманинова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C57E31B4-B84E-1832-7ACB-B512A37E98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0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 </a:t>
            </a:r>
            <a:r>
              <a:rPr lang="en-US" b="1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Famous Musical Works</a:t>
            </a:r>
            <a:endParaRPr lang="ru-RU" dirty="0"/>
          </a:p>
        </p:txBody>
      </p:sp>
      <p:pic>
        <p:nvPicPr>
          <p:cNvPr id="26626" name="Picture 2">
            <a:extLst>
              <a:ext uri="{FF2B5EF4-FFF2-40B4-BE49-F238E27FC236}">
                <a16:creationId xmlns:a16="http://schemas.microsoft.com/office/drawing/2014/main" id="{938DE116-AAE4-2335-32A8-288F73F60B6B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95412" y="2477294"/>
            <a:ext cx="406717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171B5720-CD43-8FB7-8C59-C8317276DE3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sz="3200" dirty="0">
              <a:solidFill>
                <a:srgbClr val="222222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3200" dirty="0">
              <a:solidFill>
                <a:srgbClr val="222222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32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‘</a:t>
            </a:r>
            <a:r>
              <a:rPr lang="en-US" sz="32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Aleko</a:t>
            </a:r>
            <a:r>
              <a:rPr lang="en-US" sz="32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’ received a lot of appreciation, and won him a gold medal and the highest marks at the ‘Conservatory.’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5623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id="{CF8FA1D6-DE8E-FF9C-7AAA-789ED7AEF2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47254" y="1541256"/>
            <a:ext cx="5181600" cy="4351338"/>
          </a:xfrm>
        </p:spPr>
        <p:txBody>
          <a:bodyPr/>
          <a:lstStyle/>
          <a:p>
            <a:pPr marL="0" indent="0">
              <a:buNone/>
            </a:pPr>
            <a:endParaRPr lang="en-US" sz="1800" dirty="0">
              <a:solidFill>
                <a:srgbClr val="222222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222222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1800" dirty="0">
              <a:solidFill>
                <a:srgbClr val="222222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en-US" sz="32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 1904, Sergei Rachmaninoff started to work as the conductor at the ‘Bolshoi Theatre</a:t>
            </a:r>
            <a:r>
              <a:rPr lang="en-US" sz="32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’ in Moscow.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27650" name="Picture 2">
            <a:extLst>
              <a:ext uri="{FF2B5EF4-FFF2-40B4-BE49-F238E27FC236}">
                <a16:creationId xmlns:a16="http://schemas.microsoft.com/office/drawing/2014/main" id="{DC27AA68-51F9-DE4D-5219-51CF520541AF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792" y="1256887"/>
            <a:ext cx="3490179" cy="4920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321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9DCD06B8-93FE-FD7F-45C8-719C1F412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49AECA6-48F2-C5CB-E714-9E23CB7D5E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0" y="1413790"/>
            <a:ext cx="5181600" cy="4351338"/>
          </a:xfrm>
        </p:spPr>
        <p:txBody>
          <a:bodyPr>
            <a:normAutofit/>
          </a:bodyPr>
          <a:lstStyle/>
          <a:p>
            <a:pPr marL="0" indent="0" algn="just">
              <a:lnSpc>
                <a:spcPts val="2090"/>
              </a:lnSpc>
              <a:spcAft>
                <a:spcPts val="800"/>
              </a:spcAft>
              <a:buNone/>
            </a:pPr>
            <a:endParaRPr lang="en-US" sz="1800" dirty="0">
              <a:solidFill>
                <a:srgbClr val="222222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 algn="just">
              <a:lnSpc>
                <a:spcPts val="2090"/>
              </a:lnSpc>
              <a:spcAft>
                <a:spcPts val="800"/>
              </a:spcAft>
              <a:buNone/>
            </a:pPr>
            <a:endParaRPr lang="en-US" sz="1800" dirty="0">
              <a:solidFill>
                <a:srgbClr val="222222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 algn="just">
              <a:lnSpc>
                <a:spcPts val="2090"/>
              </a:lnSpc>
              <a:spcAft>
                <a:spcPts val="800"/>
              </a:spcAft>
              <a:buNone/>
            </a:pPr>
            <a:r>
              <a:rPr lang="en-US" sz="24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 1906, Rachmaninoff moved with his family to Dresden.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ts val="2090"/>
              </a:lnSpc>
              <a:spcAft>
                <a:spcPts val="800"/>
              </a:spcAft>
              <a:buNone/>
            </a:pPr>
            <a:r>
              <a:rPr lang="en-US" sz="24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 1909, Sergei Rachmaninoff joined the ‘Boston Symphony Orchestra,’ on their tour of the United States. In the tour, Rachmaninoff gave 26 performances as a composer, 19 as a pianist, and 7 as a conductor.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9698" name="Picture 2">
            <a:extLst>
              <a:ext uri="{FF2B5EF4-FFF2-40B4-BE49-F238E27FC236}">
                <a16:creationId xmlns:a16="http://schemas.microsoft.com/office/drawing/2014/main" id="{80CBC6A1-0F05-931C-75FB-0F5D580D9797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303584"/>
            <a:ext cx="457200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1341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DBB665-B964-0E53-2242-20054DCF0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9C09865-45F0-88C4-360D-A3EC2EFDA13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just">
              <a:lnSpc>
                <a:spcPts val="2090"/>
              </a:lnSpc>
              <a:spcAft>
                <a:spcPts val="800"/>
              </a:spcAft>
              <a:buNone/>
            </a:pPr>
            <a:r>
              <a:rPr lang="en-US" sz="2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In 1917 Sergei Rachmaninoff received an offer to perform piano recitals in Scandinavia. Rachmaninoff accepted the offer, and left Russia along with his family. 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ts val="2090"/>
              </a:lnSpc>
              <a:spcAft>
                <a:spcPts val="800"/>
              </a:spcAft>
              <a:buNone/>
            </a:pPr>
            <a:r>
              <a:rPr lang="en-US" sz="2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In 1918, he moved to New York City, and spent the most of his later life in the city.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ts val="2090"/>
              </a:lnSpc>
              <a:spcAft>
                <a:spcPts val="800"/>
              </a:spcAft>
              <a:buNone/>
            </a:pPr>
            <a:r>
              <a:rPr lang="en-US" sz="2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There he composed ‘Rhapsody on a Theme of Paganini,’ and ‘Symphony No. 3.’ 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26C96476-7840-98F5-6DEE-7131ECC4685D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459" y="1771650"/>
            <a:ext cx="428625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2610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2">
            <a:extLst>
              <a:ext uri="{FF2B5EF4-FFF2-40B4-BE49-F238E27FC236}">
                <a16:creationId xmlns:a16="http://schemas.microsoft.com/office/drawing/2014/main" id="{D6AEB4B7-ED39-2577-E056-94E41C6979CA}"/>
              </a:ext>
            </a:extLst>
          </p:cNvPr>
          <p:cNvSpPr txBox="1">
            <a:spLocks/>
          </p:cNvSpPr>
          <p:nvPr/>
        </p:nvSpPr>
        <p:spPr>
          <a:xfrm>
            <a:off x="-1855177" y="2141537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2090"/>
              </a:lnSpc>
              <a:spcAft>
                <a:spcPts val="800"/>
              </a:spcAft>
            </a:pPr>
            <a:endParaRPr lang="en-US">
              <a:solidFill>
                <a:srgbClr val="222222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endParaRPr lang="ru-RU" dirty="0"/>
          </a:p>
        </p:txBody>
      </p:sp>
      <p:sp>
        <p:nvSpPr>
          <p:cNvPr id="10" name="Объект 9">
            <a:extLst>
              <a:ext uri="{FF2B5EF4-FFF2-40B4-BE49-F238E27FC236}">
                <a16:creationId xmlns:a16="http://schemas.microsoft.com/office/drawing/2014/main" id="{0F3B04F4-FCBA-DC13-B8D5-80D193CD872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just">
              <a:buNone/>
            </a:pPr>
            <a:endParaRPr lang="en-US" sz="3200" dirty="0">
              <a:solidFill>
                <a:srgbClr val="222222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endParaRPr lang="en-US" sz="3200" dirty="0">
              <a:solidFill>
                <a:srgbClr val="222222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en-US" sz="32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On the 28-th of March</a:t>
            </a:r>
            <a:r>
              <a:rPr lang="ru-RU" sz="320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320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 </a:t>
            </a:r>
            <a:r>
              <a:rPr lang="en-US" sz="32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1943 he breathed his last.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1" name="Picture 4">
            <a:extLst>
              <a:ext uri="{FF2B5EF4-FFF2-40B4-BE49-F238E27FC236}">
                <a16:creationId xmlns:a16="http://schemas.microsoft.com/office/drawing/2014/main" id="{456165C2-3E1F-A6BE-36DA-D326AAC4EC06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5623" y="1760618"/>
            <a:ext cx="5181600" cy="367245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1012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782D0075-F5F3-8ED1-8935-9526D82BC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Rachmaninoff’s Music</a:t>
            </a:r>
            <a:endParaRPr lang="ru-RU" b="1" dirty="0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8A35935-319B-46D7-3526-A3C4AD21BB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0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His music was famous its brutal power, along with passionate melodies &amp; harmonies that included dissonance.</a:t>
            </a:r>
          </a:p>
          <a:p>
            <a:r>
              <a:rPr lang="en-US" b="0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However, while other composers started using atonality and other </a:t>
            </a:r>
            <a:r>
              <a:rPr lang="en-US" b="0" i="0" dirty="0" err="1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avantgard</a:t>
            </a:r>
            <a:r>
              <a:rPr lang="en-US" b="0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 techniques, Rachmaninoff ‘s music remained Romantic.</a:t>
            </a:r>
          </a:p>
          <a:p>
            <a:r>
              <a:rPr lang="en-US" b="0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Rachmaninoff’s music is considered very difficult both technically and emotionally to play right.</a:t>
            </a:r>
          </a:p>
          <a:p>
            <a:r>
              <a:rPr lang="en-US" b="0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Some of the strong influences heard in his music include the church bells and traditional Orthodox church chant he heard in Moscow.</a:t>
            </a:r>
            <a:br>
              <a:rPr lang="en-US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2643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>
            <a:extLst>
              <a:ext uri="{FF2B5EF4-FFF2-40B4-BE49-F238E27FC236}">
                <a16:creationId xmlns:a16="http://schemas.microsoft.com/office/drawing/2014/main" id="{7AE3259D-97DA-CBBB-2B55-158FD8A4BC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862514"/>
            <a:ext cx="9144000" cy="1995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>
            <a:extLst>
              <a:ext uri="{FF2B5EF4-FFF2-40B4-BE49-F238E27FC236}">
                <a16:creationId xmlns:a16="http://schemas.microsoft.com/office/drawing/2014/main" id="{39C1A50B-1081-002B-B622-65B10F11C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3851275" cy="4868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6" name="Rectangle 4">
            <a:extLst>
              <a:ext uri="{FF2B5EF4-FFF2-40B4-BE49-F238E27FC236}">
                <a16:creationId xmlns:a16="http://schemas.microsoft.com/office/drawing/2014/main" id="{68C17F73-91BE-9718-4A95-2DC0480DF4C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842978" y="333358"/>
            <a:ext cx="5472113" cy="3962400"/>
          </a:xfrm>
        </p:spPr>
        <p:txBody>
          <a:bodyPr anchor="ctr">
            <a:normAutofit/>
          </a:bodyPr>
          <a:lstStyle/>
          <a:p>
            <a:r>
              <a:rPr lang="ru-RU" altLang="ru-RU" sz="5000" dirty="0">
                <a:effectLst>
                  <a:outerShdw blurRad="38100" dist="38100" dir="2700000" algn="tl">
                    <a:srgbClr val="FFFFFF"/>
                  </a:outerShdw>
                </a:effectLst>
                <a:latin typeface="Book Antiqua" panose="02040602050305030304" pitchFamily="18" charset="0"/>
              </a:rPr>
              <a:t> </a:t>
            </a:r>
            <a:r>
              <a:rPr lang="en-US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Sergei Vasilyevich Rachmaninoff </a:t>
            </a:r>
            <a:r>
              <a:rPr lang="ru-RU" altLang="ru-RU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ru-RU" altLang="ru-RU" sz="44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rPr>
            </a:br>
            <a:r>
              <a:rPr lang="ru-RU" altLang="ru-RU" sz="5000" dirty="0">
                <a:latin typeface="Book Antiqua" panose="02040602050305030304" pitchFamily="18" charset="0"/>
              </a:rPr>
              <a:t> </a:t>
            </a:r>
          </a:p>
        </p:txBody>
      </p:sp>
      <p:sp>
        <p:nvSpPr>
          <p:cNvPr id="2" name="Text Box 10">
            <a:extLst>
              <a:ext uri="{FF2B5EF4-FFF2-40B4-BE49-F238E27FC236}">
                <a16:creationId xmlns:a16="http://schemas.microsoft.com/office/drawing/2014/main" id="{C34681CA-667D-99B1-E0E4-8F74F11802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9608" y="3324103"/>
            <a:ext cx="305885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4000" dirty="0"/>
              <a:t>(1873 – 1943)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>
            <a:extLst>
              <a:ext uri="{FF2B5EF4-FFF2-40B4-BE49-F238E27FC236}">
                <a16:creationId xmlns:a16="http://schemas.microsoft.com/office/drawing/2014/main" id="{917B6DE3-4AFA-C3BD-97CD-9C149DDEAA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586" y="175846"/>
            <a:ext cx="4961365" cy="3648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0" name="Rectangle 4">
            <a:extLst>
              <a:ext uri="{FF2B5EF4-FFF2-40B4-BE49-F238E27FC236}">
                <a16:creationId xmlns:a16="http://schemas.microsoft.com/office/drawing/2014/main" id="{ABC6FB2F-B8C9-C7C4-36CF-53DBEDFDE88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17244" y="4919540"/>
            <a:ext cx="11974756" cy="1035050"/>
          </a:xfrm>
        </p:spPr>
        <p:txBody>
          <a:bodyPr anchor="ctr">
            <a:normAutofit fontScale="90000"/>
          </a:bodyPr>
          <a:lstStyle/>
          <a:p>
            <a:br>
              <a:rPr lang="en-US" altLang="ru-RU" sz="35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rPr>
            </a:br>
            <a:r>
              <a:rPr lang="en-US" sz="4400" dirty="0"/>
              <a:t>Sergei Vasilyevich Rachmaninoff is widely considered as one of the finest piano players of his day, a conductor, a composer and one of the last great representatives of </a:t>
            </a:r>
            <a:r>
              <a:rPr lang="en-US" sz="4400" dirty="0">
                <a:hlinkClick r:id="rId3" tooltip="Romantic music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Romanticism</a:t>
            </a:r>
            <a:r>
              <a:rPr lang="en-US" sz="4400" dirty="0"/>
              <a:t> in </a:t>
            </a:r>
            <a:r>
              <a:rPr lang="en-US" sz="44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Russian classical music</a:t>
            </a:r>
            <a:r>
              <a:rPr lang="en-US" sz="4400" dirty="0"/>
              <a:t>. </a:t>
            </a:r>
            <a:br>
              <a:rPr lang="ru-RU" dirty="0"/>
            </a:br>
            <a:br>
              <a:rPr lang="en-US" altLang="ru-RU" sz="3500" dirty="0">
                <a:effectLst>
                  <a:outerShdw blurRad="38100" dist="38100" dir="2700000" algn="tl">
                    <a:srgbClr val="000000"/>
                  </a:outerShdw>
                </a:effectLst>
                <a:latin typeface="Book Antiqua" panose="02040602050305030304" pitchFamily="18" charset="0"/>
              </a:rPr>
            </a:br>
            <a:endParaRPr lang="ru-RU" altLang="ru-RU" sz="4400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" name="Picture 4">
            <a:extLst>
              <a:ext uri="{FF2B5EF4-FFF2-40B4-BE49-F238E27FC236}">
                <a16:creationId xmlns:a16="http://schemas.microsoft.com/office/drawing/2014/main" id="{D875D61F-5CFA-5C08-6B5A-7E818CBFED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8100" y="175846"/>
            <a:ext cx="5060020" cy="3648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3B55400B-9985-DC29-2D9C-0BF3A8D4842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</a:pPr>
            <a:r>
              <a:rPr lang="en-US" sz="3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</a:t>
            </a:r>
            <a:r>
              <a:rPr lang="en-US" b="1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Sergei Rachmaninoff</a:t>
            </a:r>
            <a:endParaRPr lang="ru-RU" altLang="ru-RU" dirty="0">
              <a:effectLst>
                <a:outerShdw blurRad="38100" dist="38100" dir="2700000" algn="tl">
                  <a:srgbClr val="FFFFFF"/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CD997B3-E1DD-BE38-07AC-D6DCF6B39F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38092" y="1724777"/>
            <a:ext cx="5583116" cy="4351338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Sergei Vasilyevich Rachmaninoff was born on the 1-st of April in 1873, in Oneg, near </a:t>
            </a:r>
            <a:r>
              <a:rPr lang="en-US" sz="280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Velikij</a:t>
            </a:r>
            <a:r>
              <a:rPr 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Novgorod.</a:t>
            </a:r>
            <a:r>
              <a:rPr 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ru-RU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br>
              <a:rPr lang="ru-RU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</a:t>
            </a:r>
            <a:r>
              <a:rPr lang="en-US" sz="2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was born </a:t>
            </a:r>
            <a:r>
              <a:rPr lang="en-US" sz="2800" dirty="0">
                <a:solidFill>
                  <a:srgbClr val="44444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into a poor, aristocratic family</a:t>
            </a:r>
            <a:r>
              <a:rPr lang="en-US" sz="2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musicians and was surrounded by the music right from his childhood.</a:t>
            </a:r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28302097-3862-CA91-5A24-534D9AC856F2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447" y="1690688"/>
            <a:ext cx="2866292" cy="4385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DA9C64-AB7A-E9F9-246A-4A68D63D9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</a:t>
            </a:r>
            <a:r>
              <a:rPr lang="ru-RU" sz="2800" dirty="0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sz="2800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CF8EC84F-F76A-D85E-EE55-DD7DD7336C9C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99317" y="1825625"/>
            <a:ext cx="3083322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6">
            <a:extLst>
              <a:ext uri="{FF2B5EF4-FFF2-40B4-BE49-F238E27FC236}">
                <a16:creationId xmlns:a16="http://schemas.microsoft.com/office/drawing/2014/main" id="{A784406C-5AC0-F120-B648-03E343B988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985238" y="1825625"/>
            <a:ext cx="636856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</a:t>
            </a:r>
            <a:r>
              <a:rPr lang="en-US" sz="32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His mother, Lyubov Petrovna </a:t>
            </a:r>
            <a:r>
              <a:rPr lang="en-US" sz="32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Butakova</a:t>
            </a:r>
            <a:r>
              <a:rPr lang="en-US" sz="32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was the daughter of an army general, and showed keen interest in</a:t>
            </a:r>
            <a:r>
              <a:rPr lang="ru-RU" sz="32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32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music. </a:t>
            </a:r>
            <a:r>
              <a:rPr lang="ru-RU" sz="32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                      </a:t>
            </a:r>
            <a:br>
              <a:rPr lang="ru-RU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</a:p>
          <a:p>
            <a:pPr marL="0" indent="0" algn="just">
              <a:buNone/>
            </a:pPr>
            <a:r>
              <a:rPr lang="ru-RU" sz="3200" dirty="0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32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At the age of four, Sergei Rachmaninoff started taking piano lessons from his mother.</a:t>
            </a:r>
            <a:endParaRPr lang="ru-RU" sz="3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FE7353-1E04-D323-3C6E-BAEC8D001E07}"/>
              </a:ext>
            </a:extLst>
          </p:cNvPr>
          <p:cNvSpPr txBox="1"/>
          <p:nvPr/>
        </p:nvSpPr>
        <p:spPr>
          <a:xfrm>
            <a:off x="624254" y="365125"/>
            <a:ext cx="1109589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b="1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Rachmaninoff’s family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998441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3C55B5F1-9BA8-DC44-7D7C-19B9903FD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Rachmaninoff’s family</a:t>
            </a:r>
            <a:endParaRPr lang="ru-RU" dirty="0"/>
          </a:p>
        </p:txBody>
      </p:sp>
      <p:pic>
        <p:nvPicPr>
          <p:cNvPr id="23554" name="Picture 2">
            <a:extLst>
              <a:ext uri="{FF2B5EF4-FFF2-40B4-BE49-F238E27FC236}">
                <a16:creationId xmlns:a16="http://schemas.microsoft.com/office/drawing/2014/main" id="{7CE23016-58F4-8564-98D2-27ABB50E3C8B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74438" y="1825625"/>
            <a:ext cx="2909123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37B9E1FA-5100-0ADC-91C6-8940EF6D20D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</a:t>
            </a:r>
          </a:p>
          <a:p>
            <a:pPr marL="0" indent="0" algn="just">
              <a:buNone/>
            </a:pPr>
            <a:endParaRPr lang="ru-RU" sz="1800" dirty="0">
              <a:solidFill>
                <a:srgbClr val="222222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endParaRPr lang="ru-RU" sz="1800" dirty="0">
              <a:solidFill>
                <a:srgbClr val="222222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en-US" sz="32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His father, </a:t>
            </a:r>
            <a:r>
              <a:rPr lang="en-US" sz="32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Vasily</a:t>
            </a:r>
            <a:r>
              <a:rPr lang="en-US" sz="32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Arkadyevich</a:t>
            </a:r>
            <a:r>
              <a:rPr lang="en-US" sz="32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Rachmaninoff, was an army officer and a pianist. 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1457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581FEB7D-6BCE-7138-D123-9F4FA1B605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Sergei Rachmaninoff</a:t>
            </a:r>
            <a:endParaRPr lang="ru-RU" dirty="0"/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4E34B98D-EFF1-202F-86D6-68B5C94ADF7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65931DA-9888-655E-F913-E741E29518B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2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</a:t>
            </a:r>
            <a:r>
              <a:rPr lang="en-US" sz="32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 1882 the family moved to Saint Petersburg and Sergei Rachmaninoff joined the ‘Saint Petersburg Conservatory’ for his music studies. 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24580" name="Picture 4">
            <a:extLst>
              <a:ext uri="{FF2B5EF4-FFF2-40B4-BE49-F238E27FC236}">
                <a16:creationId xmlns:a16="http://schemas.microsoft.com/office/drawing/2014/main" id="{D52BED3F-63D2-E70E-197A-26E77366E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238009"/>
            <a:ext cx="4572000" cy="296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4052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C5FFEAA4-BC88-189D-8A3C-97297DF6D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Sergei Rachmaninoff</a:t>
            </a:r>
            <a:endParaRPr lang="ru-RU" dirty="0"/>
          </a:p>
        </p:txBody>
      </p:sp>
      <p:pic>
        <p:nvPicPr>
          <p:cNvPr id="25602" name="Picture 2">
            <a:extLst>
              <a:ext uri="{FF2B5EF4-FFF2-40B4-BE49-F238E27FC236}">
                <a16:creationId xmlns:a16="http://schemas.microsoft.com/office/drawing/2014/main" id="{DB495582-AD0D-B598-F720-04390AD59161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43000" y="2639219"/>
            <a:ext cx="4572000" cy="272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6DBD814B-7B24-528B-4453-B081D38C788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lnSpc>
                <a:spcPts val="2090"/>
              </a:lnSpc>
              <a:spcAft>
                <a:spcPts val="800"/>
              </a:spcAft>
            </a:pPr>
            <a:endParaRPr lang="en-US" dirty="0">
              <a:solidFill>
                <a:srgbClr val="222222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indent="0" algn="just">
              <a:lnSpc>
                <a:spcPct val="100000"/>
              </a:lnSpc>
              <a:spcAft>
                <a:spcPts val="800"/>
              </a:spcAft>
              <a:buNone/>
            </a:pPr>
            <a:r>
              <a:rPr lang="en-US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</a:t>
            </a:r>
            <a:r>
              <a:rPr lang="en-US" sz="32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Later, he joined the ‘Moscow Conservatory’ to train under Nikolai Zverev.</a:t>
            </a:r>
            <a:r>
              <a:rPr lang="en-US" sz="32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Aft>
                <a:spcPts val="800"/>
              </a:spcAft>
              <a:buNone/>
            </a:pPr>
            <a:r>
              <a:rPr lang="en-US" sz="32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Sergei Rachmaninoff</a:t>
            </a:r>
            <a:r>
              <a:rPr lang="en-US" sz="32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graduated from the Moscow Conservatory, and composed several musical pieces on the piano. These included the ‘Piano Concerto No. 1,’ and the ‘Trio </a:t>
            </a:r>
            <a:r>
              <a:rPr lang="en-US" sz="32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elegiaque</a:t>
            </a:r>
            <a:r>
              <a:rPr lang="en-US" sz="32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No. 1’.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0774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542FF838-D426-8AEF-F6E7-88873A8CBD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b="1" i="0" dirty="0">
                <a:solidFill>
                  <a:srgbClr val="444444"/>
                </a:solidFill>
                <a:effectLst/>
                <a:latin typeface="Open Sans" panose="020B0606030504020204" pitchFamily="34" charset="0"/>
              </a:rPr>
              <a:t>Sergei Rachmaninoff</a:t>
            </a:r>
            <a:endParaRPr lang="ru-RU" altLang="ru-RU" b="1" dirty="0">
              <a:effectLst>
                <a:outerShdw blurRad="38100" dist="38100" dir="2700000" algn="tl">
                  <a:srgbClr val="FFFFFF"/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5DE805A6-FF0E-B44D-9176-D2A3A5BFB521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endParaRPr lang="ru-RU" altLang="ru-RU" sz="2800" b="1" dirty="0">
              <a:effectLst>
                <a:outerShdw blurRad="38100" dist="38100" dir="2700000" algn="tl">
                  <a:srgbClr val="FFFFFF"/>
                </a:outerShdw>
              </a:effectLst>
              <a:latin typeface="Book Antiqua" panose="02040602050305030304" pitchFamily="18" charset="0"/>
            </a:endParaRPr>
          </a:p>
          <a:p>
            <a:pPr>
              <a:lnSpc>
                <a:spcPct val="80000"/>
              </a:lnSpc>
            </a:pPr>
            <a:endParaRPr lang="ru-RU" altLang="ru-RU" sz="2800" b="1" dirty="0">
              <a:effectLst>
                <a:outerShdw blurRad="38100" dist="38100" dir="2700000" algn="tl">
                  <a:srgbClr val="FFFFFF"/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id="{E756720D-10E8-441E-6A8A-A064EFB93FB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8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</a:t>
            </a:r>
          </a:p>
          <a:p>
            <a:pPr marL="0" indent="0" algn="just">
              <a:buNone/>
            </a:pPr>
            <a:r>
              <a:rPr lang="en-US" dirty="0">
                <a:solidFill>
                  <a:srgbClr val="22222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</a:t>
            </a:r>
            <a:r>
              <a:rPr lang="en-US" sz="32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During his final year at the ‘Moscow Conservatory,’ Sergei Rachmaninoff composed the opera ‘</a:t>
            </a:r>
            <a:r>
              <a:rPr lang="en-US" sz="3200" dirty="0" err="1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Aleko</a:t>
            </a:r>
            <a:r>
              <a:rPr lang="en-US" sz="32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’ for his final composition examination</a:t>
            </a:r>
            <a:endParaRPr lang="ru-RU" sz="3200" dirty="0"/>
          </a:p>
        </p:txBody>
      </p:sp>
      <p:pic>
        <p:nvPicPr>
          <p:cNvPr id="9" name="Picture 7">
            <a:extLst>
              <a:ext uri="{FF2B5EF4-FFF2-40B4-BE49-F238E27FC236}">
                <a16:creationId xmlns:a16="http://schemas.microsoft.com/office/drawing/2014/main" id="{87B8ABFE-F83D-1A81-7083-E054411260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5709" y="1825625"/>
            <a:ext cx="2883878" cy="4136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542</Words>
  <Application>Microsoft Office PowerPoint</Application>
  <PresentationFormat>Широкоэкранный</PresentationFormat>
  <Paragraphs>48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Book Antiqua</vt:lpstr>
      <vt:lpstr>Calibri</vt:lpstr>
      <vt:lpstr>Calibri Light</vt:lpstr>
      <vt:lpstr>Open Sans</vt:lpstr>
      <vt:lpstr>Тема Office</vt:lpstr>
      <vt:lpstr> Жизнь и творчество Сергея Васильевича Рахманинова</vt:lpstr>
      <vt:lpstr> Sergei Vasilyevich Rachmaninoff    </vt:lpstr>
      <vt:lpstr> Sergei Vasilyevich Rachmaninoff is widely considered as one of the finest piano players of his day, a conductor, a composer and one of the last great representatives of Romanticism in Russian classical music.   </vt:lpstr>
      <vt:lpstr> Sergei Rachmaninoff</vt:lpstr>
      <vt:lpstr>  </vt:lpstr>
      <vt:lpstr>Rachmaninoff’s family</vt:lpstr>
      <vt:lpstr>Sergei Rachmaninoff</vt:lpstr>
      <vt:lpstr>Sergei Rachmaninoff</vt:lpstr>
      <vt:lpstr>Sergei Rachmaninoff</vt:lpstr>
      <vt:lpstr> Famous Musical Works</vt:lpstr>
      <vt:lpstr>Презентация PowerPoint</vt:lpstr>
      <vt:lpstr>Презентация PowerPoint</vt:lpstr>
      <vt:lpstr>Презентация PowerPoint</vt:lpstr>
      <vt:lpstr>Презентация PowerPoint</vt:lpstr>
      <vt:lpstr>Rachmaninoff’s Music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Жизнь и творчество Сергея Васильевича Рахманинова</dc:title>
  <dc:creator>Александр Новик</dc:creator>
  <cp:lastModifiedBy>Александр Новик</cp:lastModifiedBy>
  <cp:revision>2</cp:revision>
  <dcterms:created xsi:type="dcterms:W3CDTF">2023-01-15T22:11:22Z</dcterms:created>
  <dcterms:modified xsi:type="dcterms:W3CDTF">2023-01-16T00:01:44Z</dcterms:modified>
</cp:coreProperties>
</file>