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57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84" r:id="rId15"/>
    <p:sldId id="271" r:id="rId16"/>
    <p:sldId id="272" r:id="rId17"/>
    <p:sldId id="273" r:id="rId18"/>
    <p:sldId id="274" r:id="rId19"/>
    <p:sldId id="280" r:id="rId20"/>
    <p:sldId id="282" r:id="rId21"/>
    <p:sldId id="281" r:id="rId22"/>
    <p:sldId id="28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0385"/>
    <a:srgbClr val="0000CC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5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FA445-307C-4BD7-8CC5-8F65AE6C50C7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DBC0F-6D61-4310-BAC3-C45C96059D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725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D599216-A1C5-4C96-B217-F2B69C03DD35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2147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DBC0F-6D61-4310-BAC3-C45C96059D08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768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16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0192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1423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5124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54935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766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663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279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651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95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015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106E36-FD25-4E2D-B0AA-010F637433A0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07.02.2023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5C68B6-61C2-468F-89AB-4B9F7531AA68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4513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learningapps.org/watch?v=pbtheqfc520" TargetMode="External"/><Relationship Id="rId3" Type="http://schemas.openxmlformats.org/officeDocument/2006/relationships/hyperlink" Target="https://avatars.mds.yandex.net/get-pdb/2494040/e6023a11-b4d1-42d6-81eb-1ec1d9f7a7c5/s1200" TargetMode="External"/><Relationship Id="rId7" Type="http://schemas.openxmlformats.org/officeDocument/2006/relationships/hyperlink" Target="https://zaycev.net/pages/10006/1000643.shtml?spa=true&amp;trackId=1000643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.pinimg.com/originals/f1/91/27/f191274f7075ac869041396d038ad376.png" TargetMode="External"/><Relationship Id="rId5" Type="http://schemas.openxmlformats.org/officeDocument/2006/relationships/hyperlink" Target="https://i.pinimg.com/originals/0a/ee/c7/0aeec7d121dd23549fcfb491ae80eebe.jpg" TargetMode="External"/><Relationship Id="rId4" Type="http://schemas.openxmlformats.org/officeDocument/2006/relationships/hyperlink" Target="https://www.graffiks.ru/wp-content/uploads/2011/08/z.png" TargetMode="External"/><Relationship Id="rId9" Type="http://schemas.openxmlformats.org/officeDocument/2006/relationships/hyperlink" Target="https://onlinetestpad.com/hp2d2kbypodzy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D:\5 класс\2016-2017\РЯ\З-С\Рисунок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586788" cy="609764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69664" y="768569"/>
            <a:ext cx="5817870" cy="1815882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Мышка сушек насушила,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Мышка мышек пригласила,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Мышки сушки кушать стали –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Зубы сразу же сломали!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3174" y="142852"/>
            <a:ext cx="3896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Речевая разминка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071810"/>
            <a:ext cx="8572560" cy="954107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Найти и выписать слова, в которых все согласные </a:t>
            </a:r>
            <a:r>
              <a:rPr kumimoji="0" lang="ru-RU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глухие</a:t>
            </a:r>
            <a:endParaRPr kumimoji="0" lang="ru-RU" sz="2800" b="1" i="1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5000636"/>
            <a:ext cx="8572560" cy="954107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Найти и выписать слово, в котором все согласные </a:t>
            </a:r>
            <a:r>
              <a:rPr kumimoji="0" lang="ru-RU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звонкие</a:t>
            </a:r>
            <a:endParaRPr kumimoji="0" lang="ru-RU" sz="2800" b="1" i="1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11442" y="4143380"/>
            <a:ext cx="1260281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сушек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843161" y="4143380"/>
            <a:ext cx="1295546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сушки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99859" y="6013333"/>
            <a:ext cx="1039067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зубы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10145" y="4143380"/>
            <a:ext cx="1475084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кушать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Управляющая кнопка: далее 11">
            <a:hlinkClick r:id="" action="ppaction://hlinkshowjump?jump=nextslide" highlightClick="1"/>
          </p:cNvPr>
          <p:cNvSpPr/>
          <p:nvPr/>
        </p:nvSpPr>
        <p:spPr>
          <a:xfrm>
            <a:off x="8274886" y="6240495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2" descr="C:\Users\1\Pictures\ВСЕ ДЛЯ ПРЕЗЕНТАЦИЙ\КАРТИНКИ ДЛЯ ПРЕЗЕНТ\герои мультфильмов, сказое\СМЕШАРИКИ\0_74f32_2040310_XL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14282" y="285728"/>
            <a:ext cx="1643074" cy="2598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593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Pictures\ВСЕ ДЛЯ ПРЕЗЕНТАЦИЙ\КАРТИНКИ ДЛЯ ПРЕЗЕНТ\герои мультфильмов, сказое\СМЕШАРИКИ\0_74f32_2040310_XL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85720" y="3000372"/>
            <a:ext cx="2128910" cy="3366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286715" y="625080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326878" y="389622"/>
            <a:ext cx="49189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Физминутка</a:t>
            </a:r>
            <a:r>
              <a:rPr lang="ru-RU" sz="3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3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для</a:t>
            </a:r>
            <a:r>
              <a:rPr lang="ru-RU" sz="36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sz="3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глаз</a:t>
            </a:r>
            <a:endParaRPr lang="ru-RU" sz="3600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89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632 0.12407 C -0.09115 0.13357 -0.06632 0.13958 -0.04028 0.14329 C -0.02188 0.15093 0.07604 0.14745 0.08246 0.14792 C 0.09757 0.15324 0.11562 0.15208 0.13056 0.15278 C 0.16302 0.15463 0.22795 0.15625 0.22795 0.15648 C 0.27847 0.16968 0.33924 0.15764 0.38351 0.15625 C 0.39774 0.15394 0.4125 0.14792 0.42656 0.1463 C 0.44062 0.14444 0.45521 0.14444 0.46979 0.14329 C 0.50451 0.13611 0.53698 0.1294 0.5724 0.12778 C 0.58906 0.12523 0.60521 0.12222 0.6217 0.11921 C 0.62917 0.11759 0.64444 0.11574 0.64444 0.11644 C 0.65799 0.11111 0.67135 0.11042 0.68507 0.10741 C 0.69531 0.10208 0.7059 0.09954 0.71667 0.09722 C 0.72222 0.09491 0.72621 0.09005 0.73177 0.08704 C 0.73559 0.08056 0.74045 0.07338 0.74583 0.06852 C 0.74792 0.06505 0.74983 0.06088 0.75208 0.05671 C 0.75295 0.05532 0.75469 0.05185 0.75469 0.05232 C 0.7566 0.04398 0.76024 0.03819 0.76354 0.03148 C 0.76528 0.02801 0.76858 0.0213 0.76858 0.02153 C 0.76996 0.01366 0.77222 0.00648 0.77483 -0.00069 C 0.77691 -0.0162 0.7783 -0.02685 0.77986 -0.04421 C 0.7809 -0.05741 0.78073 -0.07106 0.78368 -0.0831 C 0.78628 -0.11227 0.7842 -0.14398 0.7901 -0.17222 C 0.79115 -0.18681 0.79167 -0.20347 0.79514 -0.21806 C 0.79705 -0.24236 0.79878 -0.2669 0.80278 -0.29074 C 0.80365 -0.31018 0.80347 -0.31435 0.8066 -0.32893 C 0.80503 -0.3713 0.80937 -0.41898 0.79115 -0.45579 C 0.78628 -0.46597 0.78524 -0.47431 0.77865 -0.48264 C 0.77691 -0.48958 0.77309 -0.49375 0.76979 -0.49931 C 0.76806 -0.50972 0.76371 -0.51134 0.75851 -0.51806 C 0.75608 -0.52106 0.75434 -0.525 0.75208 -0.52801 C 0.74983 -0.5375 0.74201 -0.54074 0.73559 -0.54491 C 0.72569 -0.55856 0.71649 -0.56157 0.70399 -0.5706 C 0.69253 -0.57824 0.69896 -0.57523 0.69132 -0.57847 C 0.68507 -0.58426 0.67708 -0.58588 0.66979 -0.58866 C 0.66285 -0.5912 0.65677 -0.59514 0.64948 -0.59699 C 0.63333 -0.60602 0.61615 -0.60718 0.59896 -0.61065 C 0.59045 -0.61227 0.58229 -0.61574 0.57344 -0.61736 C 0.55035 -0.62731 0.52101 -0.625 0.49757 -0.62569 C 0.43906 -0.62755 0.32292 -0.63079 0.32292 -0.63056 C 0.26944 -0.62963 0.25955 -0.62893 0.2191 -0.62245 C 0.20781 -0.61597 0.19861 -0.61551 0.18611 -0.61389 C 0.17413 -0.60787 0.16059 -0.60324 0.14826 -0.60046 C 0.14219 -0.59491 0.13507 -0.59167 0.12812 -0.58866 C 0.1217 -0.58194 0.11562 -0.575 0.10781 -0.57176 C 0.10451 -0.56597 0.10052 -0.56343 0.09635 -0.5588 C 0.08941 -0.55069 0.08212 -0.54398 0.07483 -0.53657 C 0.07153 -0.52755 0.06736 -0.51968 0.06354 -0.51134 C 0.06042 -0.50463 0.06128 -0.49745 0.05469 -0.49444 C 0.04913 -0.48449 0.04826 -0.48148 0.04444 -0.47106 C 0.0408 -0.44653 0.04045 -0.4206 0.03559 -0.39653 C 0.03299 -0.36389 0.02986 -0.32569 0.02413 -0.29375 C 0.02187 -0.26389 0.02309 -0.23102 0.01892 -0.20116 C 0.01927 -0.18588 0.01684 -0.12731 0.02292 -0.09792 C 0.02517 -0.08611 0.02986 -0.07523 0.03437 -0.06458 C 0.03715 -0.0581 0.03628 -0.05393 0.03941 -0.04792 C 0.04583 -0.03542 0.04115 -0.05208 0.04705 -0.03403 C 0.04809 -0.03125 0.04774 -0.02685 0.04948 -0.02407 C 0.05069 -0.02153 0.05312 -0.02106 0.05469 -0.01921 C 0.06979 0.00116 0.08628 0.02269 0.10781 0.02986 C 0.11476 0.03704 0.11944 0.03819 0.12812 0.04167 C 0.14097 0.04769 0.15226 0.05602 0.16597 0.05833 C 0.1776 0.06389 0.18924 0.06806 0.20139 0.07037 C 0.2125 0.07639 0.22517 0.07801 0.23698 0.08056 C 0.24861 0.08287 0.25937 0.08819 0.27101 0.09074 C 0.28351 0.09537 0.29323 0.09607 0.3066 0.09722 C 0.33854 0.1044 0.36823 0.10625 0.40104 0.10741 C 0.59566 0.1037 0.53316 0.11806 0.62934 0.08889 C 0.64097 0.08102 0.64444 0.07338 0.6533 0.06204 C 0.65608 0.05185 0.65295 0.06088 0.66094 0.05 C 0.66285 0.04769 0.66406 0.04398 0.66597 0.04167 C 0.67014 0.03565 0.67448 0.03032 0.67865 0.025 C 0.6809 0.02153 0.68403 0.01968 0.68628 0.01667 C 0.69097 0.00949 0.6941 0.00116 0.69896 -0.00556 C 0.70365 -0.01204 0.71285 -0.02407 0.71285 -0.02361 C 0.71736 -0.03889 0.72292 -0.05255 0.72812 -0.06643 C 0.73108 -0.08958 0.73594 -0.11204 0.74062 -0.13565 C 0.74149 -0.14583 0.74236 -0.15532 0.74323 -0.16551 C 0.7441 -0.17616 0.74705 -0.19745 0.74705 -0.19722 C 0.74618 -0.23935 0.74635 -0.28125 0.74444 -0.32268 C 0.74392 -0.33403 0.73993 -0.34514 0.73819 -0.35648 C 0.73194 -0.39884 0.72292 -0.44259 0.7066 -0.48079 C 0.69722 -0.50301 0.69236 -0.52315 0.67743 -0.53981 C 0.67014 -0.55694 0.66059 -0.56898 0.64948 -0.58194 C 0.6441 -0.58819 0.64028 -0.59468 0.63316 -0.59699 C 0.62014 -0.6088 0.61632 -0.60417 0.59514 -0.60556 C 0.43177 -0.6037 0.49149 -0.61296 0.41389 -0.59884 C 0.39601 -0.5956 0.37847 -0.59167 0.36094 -0.58704 C 0.35399 -0.58518 0.34722 -0.58495 0.34062 -0.58194 C 0.33681 -0.58009 0.32934 -0.57685 0.32934 -0.57662 C 0.32431 -0.57176 0.32153 -0.56852 0.31545 -0.56667 C 0.31424 -0.56551 0.31302 -0.56343 0.31163 -0.56157 C 0.30833 -0.5588 0.30139 -0.5537 0.30139 -0.55324 C 0.29878 -0.53866 0.3026 -0.5537 0.29635 -0.54329 C 0.29358 -0.53889 0.29236 -0.5331 0.2901 -0.52801 C 0.28871 -0.51968 0.28785 -0.51134 0.28628 -0.50301 C 0.28663 -0.42569 0.28628 -0.34861 0.2875 -0.27222 C 0.28785 -0.24838 0.2934 -0.20972 0.31285 -0.20116 C 0.31788 -0.1963 0.32222 -0.1956 0.32812 -0.19421 C 0.33611 -0.19028 0.33698 -0.19097 0.34705 -0.19236 C 0.35208 -0.19977 0.3533 -0.20903 0.35972 -0.21435 C 0.35972 -0.2169 0.36493 -0.23102 0.36476 -0.23171 C 0.36441 -0.23287 0.36302 -0.23171 0.36198 -0.23171 " pathEditMode="relative" rAng="0" ptsTypes="AAAAAAAAAAAAAAAAAAAAAAAAAAAAAAAAAAAAAAAAAAAAAAAAAAAAAAAAAAAAAAAAAAAAAAAAAAAAAAAAAAAAAAAAAAAAAAAAAAAAAAA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146" y="-358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1\Pictures\ВСЕ ДЛЯ ПРЕЗЕНТАЦИЙ\КАРТИНКИ ДЛЯ ПРЕЗЕНТ\герои мультфильмов, сказое\СМЕШАРИКИ\0_74f32_2040310_XL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28595" y="4000502"/>
            <a:ext cx="1627632" cy="257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C:\Users\1\Pictures\ВСЕ ДЛЯ ПРЕЗЕНТАЦИЙ\КАРТИНКИ ДЛЯ ПРЕЗЕНТ\герои мультфильмов, сказое\СМЕШАРИКИ\Смешарики 1\11(1)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893695" y="107948"/>
            <a:ext cx="1723644" cy="257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C:\Users\1\Pictures\ВСЕ ДЛЯ ПРЕЗЕНТАЦИЙ\КАРТИНКИ ДЛЯ ПРЕЗЕНТ\герои мультфильмов, сказое\СМЕШАРИКИ\Смешарики 1\15(1)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929453" y="2857495"/>
            <a:ext cx="1645920" cy="258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Картинка 1 из 643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7429520" y="0"/>
            <a:ext cx="1714480" cy="1720438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86715" y="625080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9934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89 0.00926 L -0.65451 0.0196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00" y="5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3.7037E-7 L 0.59844 -0.02106 " pathEditMode="relative" ptsTypes="AA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451 0.01968 L -0.6151 0.52361 " pathEditMode="relative" ptsTypes="AA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354 -0.04467 L 0.64774 -0.55903 " pathEditMode="relative" ptsTypes="AA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9722 -0.0132 L -0.71146 -0.04468 " pathEditMode="relative" ptsTypes="AA">
                                      <p:cBhvr>
                                        <p:cTn id="3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09 0.60764 L -0.04809 0.52361 " pathEditMode="relative" ptsTypes="AA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775 -0.55902 L 0.13577 -0.57986 " pathEditMode="relative" ptsTypes="AA">
                                      <p:cBhvr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66 -0.56968 L 0.54531 0.02893 " pathEditMode="relative" ptsTypes="AA">
                                      <p:cBhvr>
                                        <p:cTn id="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319 0.54722 C -0.10659 0.49861 -0.09982 0.45023 -0.08819 0.39236 C -0.07656 0.33449 -0.04808 0.25671 -0.04357 0.19954 C -0.03906 0.14236 -0.04027 0.09282 -0.06145 0.04954 C -0.08263 0.00625 -0.1302 -0.0412 -0.17031 -0.05995 C -0.21041 -0.0787 -0.26666 -0.06713 -0.30242 -0.0625 C -0.33819 -0.05787 -0.37187 -0.05486 -0.38472 -0.03148 C -0.39756 -0.0081 -0.37308 0.05023 -0.37933 0.07801 C -0.38558 0.10579 -0.39461 0.14005 -0.42222 0.13518 C -0.44982 0.13032 -0.52482 0.06389 -0.54531 0.04954 " pathEditMode="relative" ptsTypes="aaaaaaaaaA">
                                      <p:cBhvr>
                                        <p:cTn id="4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70104 0.08148 C -0.70295 0.14513 -0.70486 0.20902 -0.69392 0.24583 C -0.68298 0.28263 -0.66371 0.29398 -0.63489 0.30277 C -0.60607 0.31203 -0.54479 0.31388 -0.52066 0.30046 C -0.49653 0.28703 -0.49166 0.25601 -0.49028 0.22199 C -0.48889 0.18796 -0.50226 0.13032 -0.5118 0.09583 C -0.52135 0.06134 -0.54444 0.03379 -0.54739 0.01481 C -0.55035 -0.00417 -0.54045 -0.00625 -0.52969 -0.01852 C -0.51892 -0.03079 -0.50156 -0.04723 -0.48316 -0.05903 C -0.46476 -0.07084 -0.44149 -0.07524 -0.41892 -0.08982 C -0.39635 -0.1044 -0.36857 -0.12987 -0.34757 -0.14699 C -0.32639 -0.16412 -0.30851 -0.18079 -0.29219 -0.19237 C -0.27587 -0.20394 -0.26198 -0.20787 -0.24948 -0.21621 C -0.2368 -0.22454 -0.22708 -0.23334 -0.21736 -0.24237 C -0.20729 -0.25139 -0.19479 -0.26621 -0.19028 -0.27084 " pathEditMode="relative" ptsTypes="aaaaaaaaaaaaaaA">
                                      <p:cBhvr>
                                        <p:cTn id="4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-21600000">
                                      <p:cBhvr>
                                        <p:cTn id="53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531 0.02894 C 0.54948 -0.00509 0.55365 -0.03912 0.5382 -0.07592 C 0.52274 -0.11273 0.47865 -0.1831 0.45243 -0.19259 C 0.42622 -0.20208 0.39583 -0.16852 0.3809 -0.1331 C 0.36597 -0.09768 0.37899 -0.01898 0.3632 0.01922 C 0.3474 0.05741 0.32049 0.08565 0.28629 0.0956 C 0.25208 0.10556 0.18663 0.08797 0.15781 0.07894 C 0.12899 0.06991 0.12361 0.05394 0.1132 0.04074 C 0.10278 0.02755 0.09288 0.0176 0.09531 0.00023 C 0.09774 -0.01713 0.11493 -0.04791 0.12743 -0.06412 C 0.13993 -0.08032 0.1632 -0.0919 0.17031 -0.09745 " pathEditMode="relative" ptsTypes="aaaaaaaaaaA">
                                      <p:cBhvr>
                                        <p:cTn id="5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146 -0.00255 L 0.40347 -0.51713 " pathEditMode="relative" ptsTypes="AA">
                                      <p:cBhvr>
                                        <p:cTn id="5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9028 -0.22315 C -0.10451 -0.08727 -0.11875 0.04884 -0.13489 0.1243 C -0.15104 0.19976 -0.14687 0.20185 -0.1868 0.22916 C -0.22673 0.25648 -0.32604 0.27847 -0.3743 0.28865 C -0.42257 0.29861 -0.44236 0.30347 -0.47604 0.28865 C -0.50972 0.27361 -0.55052 0.23588 -0.57604 0.19814 C -0.60156 0.16041 -0.61684 0.10185 -0.62969 0.0625 C -0.64253 0.02314 -0.64896 -0.02084 -0.65278 -0.0375 " pathEditMode="relative" ptsTypes="aaaaaaaA">
                                      <p:cBhvr>
                                        <p:cTn id="6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7586 -0.01157 C -0.55295 0.03727 -0.52986 0.08612 -0.50451 0.1338 C -0.47916 0.18149 -0.44826 0.25001 -0.42413 0.27431 C -0.4 0.29862 -0.38107 0.27663 -0.35989 0.27894 C -0.33871 0.28126 -0.3302 0.28959 -0.29739 0.28843 C -0.26458 0.28727 -0.19461 0.28565 -0.16336 0.27176 C -0.13211 0.25788 -0.12448 0.23357 -0.10989 0.2051 C -0.09531 0.17663 -0.08159 0.12987 -0.07586 0.10047 C -0.07013 0.07107 -0.0651 0.03959 -0.07586 0.02894 C -0.08663 0.01829 -0.13125 0.01714 -0.14027 0.03612 C -0.1493 0.0551 -0.13941 0.11227 -0.12951 0.14329 C -0.11961 0.17431 -0.08923 0.2088 -0.08125 0.22176 " pathEditMode="relative" ptsTypes="aaaaaaaaaaaA">
                                      <p:cBhvr>
                                        <p:cTn id="6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4000"/>
                            </p:stCondLst>
                            <p:childTnLst>
                              <p:par>
                                <p:cTn id="6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347 -0.51713 C 0.34306 -0.52084 0.28264 -0.52431 0.22483 -0.50047 C 0.16701 -0.47662 0.09028 -0.44144 0.05694 -0.37431 C 0.02361 -0.30718 0.01146 -0.17385 0.02483 -0.09815 C 0.03819 -0.02246 0.07743 0.0368 0.13733 0.08032 C 0.19722 0.12361 0.30104 0.16805 0.38385 0.16365 C 0.46667 0.15903 0.57674 0.09653 0.63385 0.05393 C 0.69097 0.0118 0.70972 -0.04931 0.72674 -0.09097 C 0.74375 -0.13264 0.73524 -0.1669 0.73559 -0.19584 C 0.73594 -0.22477 0.73681 -0.23033 0.72847 -0.26482 C 0.72014 -0.29931 0.70226 -0.37176 0.68559 -0.40301 C 0.66892 -0.43426 0.66927 -0.44468 0.62847 -0.45301 C 0.58767 -0.46135 0.48437 -0.48843 0.44097 -0.45301 C 0.39757 -0.4176 0.37639 -0.30209 0.36771 -0.24097 C 0.35903 -0.17986 0.38559 -0.11204 0.38924 -0.08635 " pathEditMode="relative" ptsTypes="aaaaaaaaaaaaaaA">
                                      <p:cBhvr>
                                        <p:cTn id="6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56163 -0.20232 L -0.09705 0.16527 " pathEditMode="relative" ptsTypes="AA">
                                      <p:cBhvr>
                                        <p:cTn id="6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81481E-6 L -0.49618 0.0419 " pathEditMode="relative" ptsTypes="AA">
                                      <p:cBhvr>
                                        <p:cTn id="6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6000"/>
                            </p:stCondLst>
                            <p:childTnLst>
                              <p:par>
                                <p:cTn id="7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014 0.03149 L 3.88889E-6 5.55556E-6 " pathEditMode="relative" ptsTypes="AA">
                                      <p:cBhvr>
                                        <p:cTn id="7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448 -0.06574 L 0.12014 -0.44352 " pathEditMode="relative" ptsTypes="AA">
                                      <p:cBhvr>
                                        <p:cTn id="7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6.93889E-18 -6.66667E-6 L -0.48819 0.10485 " pathEditMode="relative" ptsTypes="AA">
                                      <p:cBhvr>
                                        <p:cTn id="7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8000"/>
                            </p:stCondLst>
                            <p:childTnLst>
                              <p:par>
                                <p:cTn id="7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3576 -0.57986 L 0.66337 -0.04444 " pathEditMode="relative" ptsTypes="AA">
                                      <p:cBhvr>
                                        <p:cTn id="7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59259E-6 L -0.63785 0.02106 " pathEditMode="relative" ptsTypes="AA">
                                      <p:cBhvr>
                                        <p:cTn id="8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2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83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0"/>
                            </p:stCondLst>
                            <p:childTnLst>
                              <p:par>
                                <p:cTn id="8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59027 0.11249 L -0.1177 -0.38102 " pathEditMode="relative" ptsTypes="AA">
                                      <p:cBhvr>
                                        <p:cTn id="8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5451 0.01968 L -0.25295 0.56574 " pathEditMode="relative" ptsTypes="AA">
                                      <p:cBhvr>
                                        <p:cTn id="8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6355 -0.04468 L 0.10434 -0.13935 " pathEditMode="relative" ptsTypes="AA">
                                      <p:cBhvr>
                                        <p:cTn id="9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2000"/>
                            </p:stCondLst>
                            <p:childTnLst>
                              <p:par>
                                <p:cTn id="9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597 0.56574 L -0.30816 0.05116 " pathEditMode="relative" ptsTypes="AA">
                                      <p:cBhvr>
                                        <p:cTn id="9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11285 -0.34907 L -0.38837 0.17593 " pathEditMode="relative" ptsTypes="AA">
                                      <p:cBhvr>
                                        <p:cTn id="95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09445 -0.47246 " pathEditMode="relative" ptsTypes="AA">
                                      <p:cBhvr>
                                        <p:cTn id="9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4000"/>
                            </p:stCondLst>
                            <p:childTnLst>
                              <p:par>
                                <p:cTn id="9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014 -0.44352 C 0.12691 -0.35926 0.13368 -0.27477 0.15034 -0.21019 C 0.16701 -0.14561 0.17587 -0.09861 0.22014 -0.05533 C 0.26441 -0.01204 0.35642 0.03102 0.41649 0.0493 C 0.47656 0.06759 0.53021 0.06412 0.58073 0.05416 C 0.63125 0.04421 0.69809 0.01319 0.72014 -0.01019 C 0.74218 -0.03357 0.72274 -0.05394 0.71284 -0.08635 C 0.70295 -0.11875 0.67621 -0.17037 0.66111 -0.20533 C 0.646 -0.24028 0.65069 -0.27963 0.62187 -0.29584 C 0.59305 -0.31204 0.52291 -0.3132 0.48784 -0.30301 C 0.45277 -0.29283 0.43159 -0.25787 0.41111 -0.23403 C 0.39062 -0.21019 0.38316 -0.18565 0.36475 -0.16019 C 0.34635 -0.13473 0.32118 -0.09977 0.30034 -0.08148 C 0.27951 -0.0632 0.24982 -0.05579 0.23975 -0.0507 " pathEditMode="relative" ptsTypes="aaaaaaaaaaaaaA">
                                      <p:cBhvr>
                                        <p:cTn id="10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21528 0.23888 C -0.16823 0.23078 -0.12101 0.22268 -0.09566 0.18888 C -0.07031 0.15509 -0.07465 0.08819 -0.06354 0.03657 C -0.05243 -0.01505 -0.02952 -0.07454 -0.02952 -0.12061 C -0.02952 -0.16667 -0.0382 -0.19908 -0.06354 -0.23959 C -0.08889 -0.2801 -0.11754 -0.35116 -0.18143 -0.36343 C -0.24531 -0.3757 -0.37952 -0.3389 -0.4474 -0.31343 C -0.51528 -0.28797 -0.55781 -0.24214 -0.58854 -0.21112 C -0.61927 -0.1801 -0.63177 -0.15556 -0.63143 -0.12779 C -0.63108 -0.10001 -0.58455 -0.0551 -0.58663 -0.04445 C -0.58872 -0.0338 -0.63646 -0.05116 -0.64393 -0.06343 C -0.65139 -0.0757 -0.63351 -0.10927 -0.63143 -0.11829 " pathEditMode="relative" ptsTypes="aaaaaaaaaaaA">
                                      <p:cBhvr>
                                        <p:cTn id="102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816 0.05116 C -0.2691 0.07524 -0.23003 0.09954 -0.2099 0.13912 C -0.18976 0.17871 -0.17309 0.25649 -0.18681 0.28912 C -0.20052 0.32176 -0.25938 0.33843 -0.29201 0.33449 C -0.32465 0.33056 -0.37639 0.30024 -0.38316 0.26528 C -0.38993 0.23033 -0.35851 0.16806 -0.33316 0.12477 C -0.30781 0.08149 -0.25399 0.01412 -0.23142 0.00579 C -0.20885 -0.00254 -0.20156 0.04306 -0.1974 0.07477 C -0.19323 0.10649 -0.19688 0.16297 -0.20642 0.1963 C -0.21597 0.22963 -0.24705 0.25533 -0.25451 0.27477 C -0.26198 0.29422 -0.25486 0.29861 -0.25104 0.31297 C -0.24722 0.32732 -0.23628 0.33519 -0.23142 0.36065 C -0.22656 0.38611 -0.22396 0.44792 -0.2224 0.46528 " pathEditMode="relative" ptsTypes="aaaaaaaaaaaaA">
                                      <p:cBhvr>
                                        <p:cTn id="10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6000"/>
                            </p:stCondLst>
                            <p:childTnLst>
                              <p:par>
                                <p:cTn id="10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5.18519E-6 L 0.53559 -0.46204 " pathEditMode="relative" ptsTypes="AA">
                                      <p:cBhvr>
                                        <p:cTn id="10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59427 -0.3088 C -0.63212 -0.21459 -0.66996 -0.12037 -0.66753 -0.03264 C -0.6651 0.05509 -0.62621 0.15625 -0.58003 0.21713 C -0.53385 0.27824 -0.4434 0.33703 -0.3908 0.33379 C -0.33819 0.33078 -0.28541 0.26412 -0.26389 0.19791 C -0.24236 0.13217 -0.23889 0.01435 -0.26215 -0.06135 C -0.28541 -0.13704 -0.37968 -0.22385 -0.4033 -0.25648 " pathEditMode="relative" ptsTypes="aaaaaaA">
                                      <p:cBhvr>
                                        <p:cTn id="10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32 0.59722 L -0.61527 0.1037 " pathEditMode="relative" ptsTypes="AA">
                                      <p:cBhvr>
                                        <p:cTn id="1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9149 0.12477 L -0.6309 0.54467 " pathEditMode="relative" ptsTypes="AA">
                                      <p:cBhvr>
                                        <p:cTn id="1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4775 -0.55903 L 0.63994 -0.07593 " pathEditMode="relative" ptsTypes="AA">
                                      <p:cBhvr>
                                        <p:cTn id="1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09 0.54468 L -0.08749 0.53426 " pathEditMode="relative" ptsTypes="AA">
                                      <p:cBhvr>
                                        <p:cTn id="1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38836 0.17592 L -0.64045 -0.30718 " pathEditMode="relative" ptsTypes="AA">
                                      <p:cBhvr>
                                        <p:cTn id="12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4532 0.02893 L 0.41146 -0.49607 " pathEditMode="relative" ptsTypes="AA">
                                      <p:cBhvr>
                                        <p:cTn id="1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30000"/>
                            </p:stCondLst>
                            <p:childTnLst>
                              <p:par>
                                <p:cTn id="1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632 0.59722 L -0.11909 0.03033 " pathEditMode="relative" ptsTypes="AA">
                                      <p:cBhvr>
                                        <p:cTn id="1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347 -0.51713 C 0.42465 -0.45902 0.44601 -0.40092 0.45521 -0.33865 C 0.46441 -0.27638 0.48056 -0.20231 0.45885 -0.14351 C 0.43715 -0.08472 0.36389 -0.00856 0.32483 0.01366 C 0.28576 0.03588 0.24861 0.01112 0.22483 -0.01018 C 0.20104 -0.03148 0.18073 -0.06921 0.18194 -0.11481 C 0.18316 -0.16041 0.21823 -0.24375 0.23194 -0.28379 C 0.24566 -0.32384 0.24635 -0.32106 0.26424 -0.35532 C 0.28212 -0.38958 0.32674 -0.46643 0.33924 -0.48865 " pathEditMode="relative" ptsTypes="aaaaaaaaA">
                                      <p:cBhvr>
                                        <p:cTn id="1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2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70347 -0.33866 C -0.68941 -0.36691 -0.67517 -0.39491 -0.64461 -0.40996 C -0.61406 -0.42501 -0.55868 -0.42547 -0.51961 -0.42894 C -0.48055 -0.43241 -0.43316 -0.44306 -0.41059 -0.43149 C -0.38802 -0.41991 -0.37708 -0.3801 -0.38385 -0.35996 C -0.39062 -0.33982 -0.41788 -0.3301 -0.45173 -0.30996 C -0.48559 -0.28982 -0.54253 -0.2382 -0.5875 -0.23866 C -0.63246 -0.23913 -0.69913 -0.30001 -0.72135 -0.31228 " pathEditMode="relative" ptsTypes="aaaaaaaA">
                                      <p:cBhvr>
                                        <p:cTn id="12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2000"/>
                            </p:stCondLst>
                            <p:childTnLst>
                              <p:par>
                                <p:cTn id="13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34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4000"/>
                            </p:stCondLst>
                            <p:childTnLst>
                              <p:par>
                                <p:cTn id="1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72136 -0.31227 C -0.72483 -0.22454 -0.7283 -0.13658 -0.72674 -0.07431 C -0.72518 -0.01204 -0.71962 0.02592 -0.7125 0.06157 C -0.70538 0.09722 -0.7217 0.10624 -0.68386 0.14004 C -0.64601 0.17384 -0.54375 0.23888 -0.48577 0.26388 C -0.42778 0.28888 -0.38038 0.29513 -0.33577 0.29004 C -0.29115 0.28495 -0.24879 0.25347 -0.21806 0.23286 C -0.18698 0.21226 -0.17292 0.19907 -0.15 0.1662 C -0.12709 0.13333 -0.08663 0.12198 -0.08038 0.03518 C -0.07413 -0.05163 -0.10712 -0.29005 -0.1125 -0.3551 " pathEditMode="relative" ptsTypes="aaaaaaaaaA">
                                      <p:cBhvr>
                                        <p:cTn id="13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48148E-6 C -0.00416 0.04954 -0.00816 0.09908 -0.02152 0.14514 C -0.03489 0.1912 -0.03038 0.25509 -0.08038 0.27616 C -0.13038 0.29722 -0.25121 0.28912 -0.32152 0.2713 C -0.39184 0.25347 -0.4677 0.20347 -0.50191 0.16898 C -0.53611 0.13449 -0.52152 0.09236 -0.52691 0.06412 C -0.53229 0.03588 -0.54114 -0.00231 -0.53402 1.48148E-6 C -0.52691 0.00232 -0.48472 0.06412 -0.48402 0.07847 C -0.48333 0.09283 -0.52257 0.08449 -0.53038 0.08565 " pathEditMode="relative" ptsTypes="aaaaaaaaA">
                                      <p:cBhvr>
                                        <p:cTn id="1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348 -0.51713 C 0.43091 -0.51227 0.45851 -0.50741 0.47848 -0.48842 C 0.49844 -0.46944 0.52101 -0.42963 0.52309 -0.40278 C 0.52518 -0.37592 0.50643 -0.3544 0.49098 -0.32662 C 0.47552 -0.29884 0.46198 -0.24051 0.43021 -0.23611 C 0.39844 -0.23171 0.32309 -0.28009 0.29983 -0.30046 C 0.27657 -0.32083 0.29219 -0.33495 0.29098 -0.35764 C 0.28976 -0.38032 0.28924 -0.41435 0.29271 -0.43611 C 0.29618 -0.45787 0.29688 -0.48125 0.31233 -0.48842 C 0.32778 -0.4956 0.36927 -0.49444 0.38559 -0.47893 C 0.40191 -0.46342 0.40591 -0.42222 0.41059 -0.3956 C 0.41528 -0.36898 0.41823 -0.33889 0.41407 -0.31944 C 0.4099 -0.3 0.3915 -0.29051 0.38559 -0.27893 C 0.37969 -0.26736 0.37969 -0.25509 0.37848 -0.25046 " pathEditMode="relative" ptsTypes="aaaaaaaaaaaaaA">
                                      <p:cBhvr>
                                        <p:cTn id="14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6000"/>
                            </p:stCondLst>
                            <p:childTnLst>
                              <p:par>
                                <p:cTn id="14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06875 -0.28102 C -0.0651 -0.12153 -0.06128 0.03796 -0.07413 0.12615 C -0.08698 0.21412 -0.11632 0.22338 -0.14549 0.24768 C -0.17483 0.27199 -0.2184 0.27083 -0.24913 0.27152 C -0.27986 0.27199 -0.29774 0.25787 -0.32951 0.25231 C -0.36128 0.24676 -0.40521 0.24861 -0.4401 0.23819 C -0.475 0.22777 -0.51128 0.21481 -0.53837 0.19051 C -0.56545 0.1662 -0.58802 0.12615 -0.6026 0.09282 C -0.61719 0.05949 -0.61927 0.02152 -0.62587 -0.00949 C -0.63247 -0.04051 -0.65278 -0.06065 -0.64201 -0.09283 C -0.63125 -0.125 -0.57448 -0.18403 -0.56163 -0.20232 " pathEditMode="relative" ptsTypes="aaaaaaaaaaA">
                                      <p:cBhvr>
                                        <p:cTn id="146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9149 0.12477 C -0.56562 0.09954 -0.53975 0.07431 -0.51649 0.05579 C -0.49322 0.03727 -0.4769 0.02848 -0.45225 0.01297 C -0.4276 -0.00254 -0.40312 -0.02638 -0.3684 -0.03703 C -0.33367 -0.04768 -0.2776 -0.05694 -0.2434 -0.05138 C -0.20919 -0.04583 -0.18853 -0.01944 -0.16301 -0.0037 C -0.13749 0.01204 -0.1111 0.01806 -0.08975 0.04376 C -0.0684 0.06945 -0.04808 0.12107 -0.03437 0.15093 C -0.02065 0.18079 -0.01353 0.19514 -0.00763 0.22246 C -0.00173 0.24977 0.00383 0.28704 0.0014 0.31528 C -0.00103 0.34352 -0.0144 0.36876 -0.02187 0.39144 C -0.02933 0.41413 -0.03419 0.4338 -0.0434 0.45093 C -0.0526 0.46806 -0.06649 0.48589 -0.07725 0.49376 C -0.08801 0.50163 -0.09635 0.49653 -0.10763 0.49862 C -0.11892 0.5007 -0.13472 0.50325 -0.14513 0.50579 C -0.15555 0.50811 -0.16284 0.51042 -0.17013 0.51297 " pathEditMode="relative" ptsTypes="aaaaaaaaaaaaaaaA">
                                      <p:cBhvr>
                                        <p:cTn id="14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729 -0.46643 C 0.40052 -0.47338 0.44392 -0.48009 0.46267 -0.46412 C 0.48142 -0.44815 0.48611 -0.3919 0.46979 -0.37129 C 0.45347 -0.35069 0.38646 -0.32523 0.36441 -0.34027 C 0.34236 -0.35532 0.3276 -0.43449 0.33767 -0.4618 C 0.34774 -0.48912 0.41719 -0.52199 0.42517 -0.50463 C 0.43316 -0.48727 0.4092 -0.39652 0.38576 -0.35694 C 0.36233 -0.31736 0.31111 -0.29305 0.28403 -0.26643 C 0.25694 -0.23981 0.24045 -0.21597 0.22326 -0.19745 C 0.20608 -0.17893 0.18976 -0.16365 0.18056 -0.15463 C 0.17135 -0.1456 0.17014 -0.1449 0.16806 -0.14282 " pathEditMode="relative" ptsTypes="aaaaaaaaaaA">
                                      <p:cBhvr>
                                        <p:cTn id="1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729 -0.46644 C 0.39792 -0.4757 0.43872 -0.48472 0.46615 -0.46644 C 0.49358 -0.44815 0.52292 -0.39028 0.52153 -0.35695 C 0.52014 -0.32361 0.48229 -0.27593 0.45729 -0.26644 C 0.43229 -0.25695 0.40087 -0.27755 0.37153 -0.29977 C 0.34219 -0.32199 0.30313 -0.39144 0.28056 -0.39977 C 0.25799 -0.4081 0.23958 -0.3669 0.23576 -0.34977 C 0.23194 -0.33264 0.24271 -0.32408 0.25729 -0.29746 C 0.27188 -0.27083 0.30104 -0.22153 0.32326 -0.19028 C 0.34549 -0.15903 0.38194 -0.12708 0.39115 -0.10926 C 0.40035 -0.09144 0.39531 -0.09352 0.37865 -0.0831 C 0.36198 -0.07269 0.32083 -0.05764 0.29115 -0.04746 C 0.26146 -0.03727 0.23073 -0.02199 0.20017 -0.0213 C 0.16962 -0.0206 0.13316 -0.0419 0.10729 -0.04259 C 0.08142 -0.04329 0.05642 -0.02871 0.04479 -0.02593 " pathEditMode="relative" ptsTypes="aaaaaaaaaaaaaaA">
                                      <p:cBhvr>
                                        <p:cTn id="15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38000"/>
                            </p:stCondLst>
                            <p:childTnLst>
                              <p:par>
                                <p:cTn id="15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0.59427 -0.3088 L -0.1217 -0.31922 " pathEditMode="relative" ptsTypes="AA">
                                      <p:cBhvr>
                                        <p:cTn id="155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319 0.54723 L -0.34166 0.01181 " pathEditMode="relative" ptsTypes="AA">
                                      <p:cBhvr>
                                        <p:cTn id="15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11111E-6 L 0.00799 -0.51458 " pathEditMode="relative" ptsTypes="AA">
                                      <p:cBhvr>
                                        <p:cTn id="15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40000"/>
                            </p:stCondLst>
                            <p:childTnLst>
                              <p:par>
                                <p:cTn id="16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5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Rot by="21600000">
                                      <p:cBhvr>
                                        <p:cTn id="16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41000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43000"/>
                            </p:stCondLst>
                            <p:childTnLst>
                              <p:par>
                                <p:cTn id="174" presetID="8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сканирование000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714356"/>
            <a:ext cx="8715404" cy="1818203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2500298" y="214290"/>
            <a:ext cx="2643206" cy="1143008"/>
          </a:xfrm>
          <a:prstGeom prst="ellipse">
            <a:avLst/>
          </a:prstGeom>
          <a:solidFill>
            <a:schemeClr val="bg1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Как быть? Кто знает?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10" name="Овальная выноска 9"/>
          <p:cNvSpPr/>
          <p:nvPr/>
        </p:nvSpPr>
        <p:spPr>
          <a:xfrm>
            <a:off x="3071802" y="2786058"/>
            <a:ext cx="5214974" cy="1857388"/>
          </a:xfrm>
          <a:prstGeom prst="wedgeEllipseCallout">
            <a:avLst>
              <a:gd name="adj1" fmla="val -76065"/>
              <a:gd name="adj2" fmla="val 48909"/>
            </a:avLst>
          </a:prstGeom>
          <a:solidFill>
            <a:schemeClr val="bg1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86116" y="3000372"/>
            <a:ext cx="485775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Приставки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З-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в русском языке нет!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Есть только приставка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С-</a:t>
            </a: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86715" y="625080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224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 anchor="t"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Запомни!</a:t>
            </a:r>
            <a:br>
              <a:rPr lang="ru-RU" b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2428868"/>
            <a:ext cx="6829444" cy="3697295"/>
          </a:xfrm>
        </p:spPr>
        <p:txBody>
          <a:bodyPr/>
          <a:lstStyle/>
          <a:p>
            <a:pPr marL="274320" lvl="0" indent="-274320" algn="ctr">
              <a:spcBef>
                <a:spcPts val="0"/>
              </a:spcBef>
              <a:buClr>
                <a:srgbClr val="9BBB59"/>
              </a:buClr>
              <a:buNone/>
              <a:defRPr/>
            </a:pPr>
            <a:r>
              <a:rPr lang="ru-RU" sz="4000" b="1" dirty="0" smtClean="0">
                <a:solidFill>
                  <a:srgbClr val="0000CC"/>
                </a:solidFill>
                <a:latin typeface="Cambria" pitchFamily="18" charset="0"/>
                <a:cs typeface="Times New Roman" pitchFamily="18" charset="0"/>
              </a:rPr>
              <a:t>В словах </a:t>
            </a:r>
          </a:p>
          <a:p>
            <a:pPr marL="274320" lvl="0" indent="-274320" algn="ctr">
              <a:spcBef>
                <a:spcPts val="0"/>
              </a:spcBef>
              <a:buClr>
                <a:srgbClr val="9BBB59"/>
              </a:buClr>
              <a:buNone/>
              <a:defRPr/>
            </a:pPr>
            <a:r>
              <a:rPr lang="ru-RU" sz="4000" b="1" i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здесь, здание, здоровье, здравствуй, ни зги   </a:t>
            </a:r>
          </a:p>
          <a:p>
            <a:pPr marL="274320" lvl="0" indent="-274320" algn="ctr">
              <a:spcBef>
                <a:spcPts val="0"/>
              </a:spcBef>
              <a:buClr>
                <a:srgbClr val="9BBB59"/>
              </a:buClr>
              <a:buNone/>
              <a:defRPr/>
            </a:pPr>
            <a:r>
              <a:rPr lang="ru-RU" sz="4000" b="1" dirty="0" smtClean="0">
                <a:solidFill>
                  <a:srgbClr val="0000CC"/>
                </a:solidFill>
                <a:latin typeface="Cambria" pitchFamily="18" charset="0"/>
                <a:cs typeface="Times New Roman" pitchFamily="18" charset="0"/>
              </a:rPr>
              <a:t>буква</a:t>
            </a:r>
            <a:r>
              <a:rPr lang="ru-RU" sz="4000" b="1" dirty="0" smtClean="0">
                <a:solidFill>
                  <a:srgbClr val="C00000"/>
                </a:solidFill>
                <a:latin typeface="Cambria" pitchFamily="18" charset="0"/>
                <a:cs typeface="Times New Roman" pitchFamily="18" charset="0"/>
              </a:rPr>
              <a:t> З </a:t>
            </a:r>
            <a:r>
              <a:rPr lang="ru-RU" sz="4000" b="1" dirty="0" smtClean="0">
                <a:solidFill>
                  <a:srgbClr val="0000CC"/>
                </a:solidFill>
                <a:latin typeface="Cambria" pitchFamily="18" charset="0"/>
                <a:cs typeface="Times New Roman" pitchFamily="18" charset="0"/>
              </a:rPr>
              <a:t>входит в состав корня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C:\Users\1\Desktop\vosklik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571480"/>
            <a:ext cx="452902" cy="1404000"/>
          </a:xfrm>
          <a:prstGeom prst="rect">
            <a:avLst/>
          </a:prstGeom>
          <a:noFill/>
        </p:spPr>
      </p:pic>
      <p:sp>
        <p:nvSpPr>
          <p:cNvPr id="5" name="Овал 4"/>
          <p:cNvSpPr>
            <a:spLocks noChangeAspect="1"/>
          </p:cNvSpPr>
          <p:nvPr/>
        </p:nvSpPr>
        <p:spPr>
          <a:xfrm>
            <a:off x="6429388" y="428604"/>
            <a:ext cx="1620000" cy="1620000"/>
          </a:xfrm>
          <a:prstGeom prst="ellipse">
            <a:avLst/>
          </a:prstGeom>
          <a:noFill/>
          <a:ln w="44450">
            <a:solidFill>
              <a:srgbClr val="99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86715" y="625080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702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9" y="146717"/>
            <a:ext cx="8229600" cy="1657032"/>
          </a:xfrm>
        </p:spPr>
        <p:txBody>
          <a:bodyPr anchor="t">
            <a:normAutofit fontScale="90000"/>
          </a:bodyPr>
          <a:lstStyle/>
          <a:p>
            <a:r>
              <a:rPr lang="ru-RU" sz="3600" b="1" u="sng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Задание 2</a:t>
            </a:r>
            <a:br>
              <a:rPr lang="ru-RU" sz="3600" b="1" u="sng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Интерактивное </a:t>
            </a:r>
            <a:r>
              <a:rPr lang="ru-RU" sz="3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упражнение </a:t>
            </a:r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«</a:t>
            </a:r>
            <a:r>
              <a:rPr lang="ru-RU" sz="3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Приставки на </a:t>
            </a:r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-З/-</a:t>
            </a:r>
            <a:r>
              <a:rPr lang="ru-RU" sz="3600" b="1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С»</a:t>
            </a:r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ru-RU" sz="3600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7990" y="1803749"/>
            <a:ext cx="8318809" cy="36115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ru-RU" sz="2800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</a:t>
            </a:r>
          </a:p>
          <a:p>
            <a:pPr marL="0" indent="0">
              <a:buNone/>
            </a:pPr>
            <a:endParaRPr lang="ru-RU" sz="2800" dirty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                                        </a:t>
            </a:r>
          </a:p>
          <a:p>
            <a:pPr marL="0" indent="0">
              <a:buNone/>
            </a:pPr>
            <a:r>
              <a:rPr lang="ru-RU" sz="2800" dirty="0" smtClean="0">
                <a:latin typeface="Cambria" panose="02040503050406030204" pitchFamily="18" charset="0"/>
                <a:ea typeface="Cambria" panose="02040503050406030204" pitchFamily="18" charset="0"/>
              </a:rPr>
              <a:t>                        </a:t>
            </a:r>
          </a:p>
          <a:p>
            <a:pPr marL="0" indent="0">
              <a:buNone/>
            </a:pPr>
            <a:endParaRPr lang="ru-RU" sz="28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7" name="Рисунок 6" descr="D:\ЯЯЯЯЯЯЯЯЯЯЯЯЯЯЯЯЯ\6 класс тесты\упр з-с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454" y="3713495"/>
            <a:ext cx="1814766" cy="1814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69" y="2030047"/>
            <a:ext cx="6584464" cy="3498214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274886" y="6240495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851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7" y="214290"/>
            <a:ext cx="8572499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Задание 3.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Распредели слова на три группы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1885950" marR="0" lvl="0" indent="-920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    </a:t>
            </a:r>
          </a:p>
          <a:p>
            <a:pPr marL="1885950" marR="0" lvl="0" indent="2667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Здание, избрать, разгадать, свадьба, спросить, здесь, исцарапать, злой, спеть, рас-пахать, безвольный, сводить, здоровье, сдать, здравствуй, сложить, распустить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357158" y="928670"/>
          <a:ext cx="8501121" cy="146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37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37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37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с приставкой на -З,-С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с приставкой </a:t>
                      </a:r>
                    </a:p>
                    <a:p>
                      <a:pPr algn="ctr"/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С-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без приставки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800" b="1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86715" y="625080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3082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57256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Проверяем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179387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   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357158" y="928670"/>
          <a:ext cx="8501121" cy="3962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37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37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37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с приставкой на -З,-С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с приставкой </a:t>
                      </a:r>
                    </a:p>
                    <a:p>
                      <a:pPr algn="ctr"/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С-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latin typeface="Cambria" pitchFamily="18" charset="0"/>
                        </a:rPr>
                        <a:t>без приставки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избрать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разгадать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исцарапать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распахать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безвольный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распустить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спросить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спеть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сводить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сдать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сложить</a:t>
                      </a:r>
                      <a:endParaRPr lang="ru-RU" sz="3200" b="1" dirty="0" smtClean="0">
                        <a:latin typeface="Cambria" pitchFamily="18" charset="0"/>
                      </a:endParaRPr>
                    </a:p>
                    <a:p>
                      <a:pPr algn="ctr"/>
                      <a:endParaRPr lang="ru-RU" sz="3200" b="1" dirty="0">
                        <a:latin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здание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свадьба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здесь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злой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здоровье</a:t>
                      </a:r>
                    </a:p>
                    <a:p>
                      <a:pPr algn="ctr"/>
                      <a:r>
                        <a:rPr lang="ru-RU" sz="3200" b="1" dirty="0" smtClean="0">
                          <a:solidFill>
                            <a:srgbClr val="0000CC"/>
                          </a:solidFill>
                          <a:latin typeface="Cambria" pitchFamily="18" charset="0"/>
                        </a:rPr>
                        <a:t>здравствуй </a:t>
                      </a:r>
                      <a:endParaRPr lang="ru-RU" sz="3200" b="1" dirty="0">
                        <a:latin typeface="Cambr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86715" y="625080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030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ChangeArrowheads="1"/>
          </p:cNvSpPr>
          <p:nvPr/>
        </p:nvSpPr>
        <p:spPr bwMode="auto">
          <a:xfrm>
            <a:off x="214282" y="228600"/>
            <a:ext cx="8715436" cy="641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Критерии </a:t>
            </a:r>
            <a:r>
              <a:rPr kumimoji="0" lang="ru-RU" sz="3600" b="1" i="1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оценивания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1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  <a:p>
            <a:pPr marL="0" marR="0" lvl="0" indent="215265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17 – 16 правильно записанных слов –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3 балла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  <a:p>
            <a:pPr marL="0" marR="0" lvl="0" indent="215265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15 – 14 правильно записанных  </a:t>
            </a:r>
            <a:r>
              <a:rPr kumimoji="0" lang="ru-RU" sz="32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слов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–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2 балла 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  <a:p>
            <a:pPr marL="0" marR="0" lvl="0" indent="215265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13 – 11 правильно написанных слов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–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1 балл 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  <a:p>
            <a:pPr marL="0" marR="0" lvl="0" indent="215265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  <a:sym typeface="Symbol" pitchFamily="18" charset="2"/>
              </a:rPr>
              <a:t>меньше –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0 баллов 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4339" name="Line 7"/>
          <p:cNvSpPr>
            <a:spLocks noChangeShapeType="1"/>
          </p:cNvSpPr>
          <p:nvPr/>
        </p:nvSpPr>
        <p:spPr bwMode="auto">
          <a:xfrm>
            <a:off x="533400" y="914400"/>
            <a:ext cx="8153400" cy="0"/>
          </a:xfrm>
          <a:prstGeom prst="line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340" name="Line 8"/>
          <p:cNvSpPr>
            <a:spLocks noChangeShapeType="1"/>
          </p:cNvSpPr>
          <p:nvPr/>
        </p:nvSpPr>
        <p:spPr bwMode="auto">
          <a:xfrm>
            <a:off x="533400" y="4419600"/>
            <a:ext cx="8153400" cy="0"/>
          </a:xfrm>
          <a:prstGeom prst="line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341" name="Line 9"/>
          <p:cNvSpPr>
            <a:spLocks noChangeShapeType="1"/>
          </p:cNvSpPr>
          <p:nvPr/>
        </p:nvSpPr>
        <p:spPr bwMode="auto">
          <a:xfrm>
            <a:off x="533400" y="914400"/>
            <a:ext cx="0" cy="3505200"/>
          </a:xfrm>
          <a:prstGeom prst="line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342" name="Line 10"/>
          <p:cNvSpPr>
            <a:spLocks noChangeShapeType="1"/>
          </p:cNvSpPr>
          <p:nvPr/>
        </p:nvSpPr>
        <p:spPr bwMode="auto">
          <a:xfrm>
            <a:off x="8686800" y="914400"/>
            <a:ext cx="0" cy="3505200"/>
          </a:xfrm>
          <a:prstGeom prst="line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286715" y="625080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332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Cambria" pitchFamily="18" charset="0"/>
              </a:rPr>
              <a:t>Задание 4. Решим тест 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643998" cy="4983179"/>
          </a:xfrm>
        </p:spPr>
        <p:txBody>
          <a:bodyPr>
            <a:normAutofit/>
          </a:bodyPr>
          <a:lstStyle/>
          <a:p>
            <a:pPr marL="890588" indent="0">
              <a:buNone/>
            </a:pPr>
            <a:endParaRPr lang="ru-RU" b="1" dirty="0" smtClean="0">
              <a:solidFill>
                <a:srgbClr val="C00000"/>
              </a:solidFill>
              <a:latin typeface="Cambria" pitchFamily="18" charset="0"/>
            </a:endParaRPr>
          </a:p>
          <a:p>
            <a:pPr marL="514350" indent="-514350" algn="ctr">
              <a:buNone/>
            </a:pP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941" y="2917167"/>
            <a:ext cx="1950190" cy="19501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17949"/>
            <a:ext cx="4897783" cy="2749408"/>
          </a:xfrm>
          <a:prstGeom prst="rect">
            <a:avLst/>
          </a:prstGeom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286715" y="625080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6924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142852"/>
            <a:ext cx="7696200" cy="714375"/>
          </a:xfrm>
        </p:spPr>
        <p:txBody>
          <a:bodyPr/>
          <a:lstStyle/>
          <a:p>
            <a:pPr algn="ctr" eaLnBrk="1" hangingPunct="1"/>
            <a:r>
              <a:rPr lang="ru-RU" sz="4000" b="1" dirty="0" err="1" smtClean="0">
                <a:solidFill>
                  <a:srgbClr val="0000CC"/>
                </a:solidFill>
                <a:latin typeface="Cambria" pitchFamily="18" charset="0"/>
              </a:rPr>
              <a:t>Под</a:t>
            </a:r>
            <a:r>
              <a:rPr lang="ru-RU" sz="4000" b="1" dirty="0" err="1" smtClean="0">
                <a:solidFill>
                  <a:srgbClr val="FF0000"/>
                </a:solidFill>
                <a:latin typeface="Cambria" pitchFamily="18" charset="0"/>
              </a:rPr>
              <a:t>Ы</a:t>
            </a:r>
            <a:r>
              <a:rPr lang="ru-RU" sz="4000" b="1" dirty="0" err="1" smtClean="0">
                <a:solidFill>
                  <a:srgbClr val="0000CC"/>
                </a:solidFill>
                <a:latin typeface="Cambria" pitchFamily="18" charset="0"/>
              </a:rPr>
              <a:t>тожим</a:t>
            </a:r>
            <a:r>
              <a:rPr lang="ru-RU" sz="4000" b="1" dirty="0" smtClean="0">
                <a:solidFill>
                  <a:srgbClr val="0000CC"/>
                </a:solidFill>
                <a:latin typeface="Cambria" pitchFamily="18" charset="0"/>
              </a:rPr>
              <a:t> 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24127" y="1353380"/>
            <a:ext cx="6429420" cy="4358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11 баллов 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1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9-10 баллов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1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8-7 баллов 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1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6 баллов и меньше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320782" y="3562445"/>
            <a:ext cx="639919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3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320782" y="2341532"/>
            <a:ext cx="639919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4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320782" y="1091548"/>
            <a:ext cx="523875" cy="10156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5</a:t>
            </a:r>
          </a:p>
        </p:txBody>
      </p:sp>
      <p:pic>
        <p:nvPicPr>
          <p:cNvPr id="13" name="Picture 2" descr="D:\Documents\Pictures\1 -ШАБЛОНЫ МОИ\увы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96225" y="4381502"/>
            <a:ext cx="1357322" cy="1687543"/>
          </a:xfrm>
          <a:prstGeom prst="rect">
            <a:avLst/>
          </a:prstGeom>
          <a:noFill/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286715" y="625080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632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786874" cy="1785950"/>
          </a:xfrm>
        </p:spPr>
        <p:txBody>
          <a:bodyPr anchor="t">
            <a:normAutofit fontScale="90000"/>
          </a:bodyPr>
          <a:lstStyle/>
          <a:p>
            <a:pPr indent="266700" algn="l"/>
            <a:r>
              <a:rPr lang="ru-RU" sz="4000" b="1" i="1" dirty="0" smtClean="0">
                <a:solidFill>
                  <a:srgbClr val="C00000"/>
                </a:solidFill>
                <a:latin typeface="Cambria" pitchFamily="18" charset="0"/>
                <a:cs typeface="Calibri" pitchFamily="34" charset="0"/>
              </a:rPr>
              <a:t>  Прочитайте слова.</a:t>
            </a:r>
            <a:br>
              <a:rPr lang="ru-RU" sz="4000" b="1" i="1" dirty="0" smtClean="0">
                <a:solidFill>
                  <a:srgbClr val="C00000"/>
                </a:solidFill>
                <a:latin typeface="Cambria" pitchFamily="18" charset="0"/>
                <a:cs typeface="Calibri" pitchFamily="34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Cambria" pitchFamily="18" charset="0"/>
                <a:cs typeface="Calibri" pitchFamily="34" charset="0"/>
              </a:rPr>
              <a:t>    В каких морфемах пропущены бук-вы?  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715375" cy="4357718"/>
          </a:xfrm>
        </p:spPr>
        <p:txBody>
          <a:bodyPr>
            <a:noAutofit/>
          </a:bodyPr>
          <a:lstStyle/>
          <a:p>
            <a:pPr indent="3419475">
              <a:buNone/>
            </a:pPr>
            <a:endParaRPr lang="ru-RU" sz="4000" b="1" dirty="0" smtClean="0">
              <a:solidFill>
                <a:srgbClr val="0000CC"/>
              </a:solidFill>
              <a:latin typeface="Cambria" pitchFamily="18" charset="0"/>
            </a:endParaRPr>
          </a:p>
          <a:p>
            <a:pPr indent="3419475">
              <a:buNone/>
            </a:pPr>
            <a:endParaRPr lang="ru-RU" sz="4400" b="1" dirty="0" smtClean="0">
              <a:solidFill>
                <a:srgbClr val="0000CC"/>
              </a:solidFill>
              <a:latin typeface="Cambria" pitchFamily="18" charset="0"/>
            </a:endParaRPr>
          </a:p>
          <a:p>
            <a:pPr indent="2701925">
              <a:buNone/>
            </a:pPr>
            <a:r>
              <a:rPr lang="ru-RU" sz="5400" b="1" dirty="0" err="1" smtClean="0">
                <a:solidFill>
                  <a:srgbClr val="0000CC"/>
                </a:solidFill>
                <a:latin typeface="Cambria" pitchFamily="18" charset="0"/>
              </a:rPr>
              <a:t>бе</a:t>
            </a:r>
            <a:r>
              <a:rPr lang="ru-RU" sz="5400" b="1" dirty="0" smtClean="0">
                <a:solidFill>
                  <a:srgbClr val="0000CC"/>
                </a:solidFill>
                <a:latin typeface="Cambria" pitchFamily="18" charset="0"/>
              </a:rPr>
              <a:t>…конечный</a:t>
            </a:r>
          </a:p>
          <a:p>
            <a:pPr indent="2701925">
              <a:buNone/>
            </a:pPr>
            <a:r>
              <a:rPr lang="ru-RU" sz="5400" b="1" dirty="0" err="1" smtClean="0">
                <a:solidFill>
                  <a:srgbClr val="0000CC"/>
                </a:solidFill>
                <a:latin typeface="Cambria" pitchFamily="18" charset="0"/>
              </a:rPr>
              <a:t>бе</a:t>
            </a:r>
            <a:r>
              <a:rPr lang="ru-RU" sz="5400" b="1" dirty="0" smtClean="0">
                <a:solidFill>
                  <a:srgbClr val="0000CC"/>
                </a:solidFill>
                <a:latin typeface="Cambria" pitchFamily="18" charset="0"/>
              </a:rPr>
              <a:t>…граничный</a:t>
            </a:r>
          </a:p>
        </p:txBody>
      </p:sp>
      <p:pic>
        <p:nvPicPr>
          <p:cNvPr id="11" name="Picture 3" descr="C:\Users\1\Desktop\Guess-Who-Selling-Their-Album-On-GroupDivaWhispers.pn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3429000"/>
            <a:ext cx="42862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C:\Users\1\Desktop\Guess-Who-Selling-Their-Album-On-GroupDivaWhispers.png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4429132"/>
            <a:ext cx="42862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86715" y="625080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3447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720340" y="214290"/>
            <a:ext cx="578075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           </a:t>
            </a:r>
            <a:r>
              <a:rPr kumimoji="0" lang="ru-RU" sz="4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На уроке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Я узнал…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Я научился…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Мне понравилось…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Я затруднялся…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00FF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Моё настроение… 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86715" y="625080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770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Cambria" pitchFamily="18" charset="0"/>
              </a:rPr>
              <a:t>Домашнее задание </a:t>
            </a:r>
            <a:endParaRPr lang="ru-RU" b="1" dirty="0">
              <a:solidFill>
                <a:srgbClr val="C00000"/>
              </a:solidFill>
              <a:latin typeface="Cambr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48890" y="1405890"/>
            <a:ext cx="6297930" cy="3051811"/>
          </a:xfrm>
        </p:spPr>
        <p:txBody>
          <a:bodyPr>
            <a:normAutofit/>
          </a:bodyPr>
          <a:lstStyle/>
          <a:p>
            <a:pPr marL="742950" indent="-742950">
              <a:buNone/>
            </a:pPr>
            <a:endParaRPr lang="ru-RU" sz="4400" b="1" dirty="0" smtClean="0">
              <a:solidFill>
                <a:srgbClr val="0000CC"/>
              </a:solidFill>
              <a:latin typeface="Cambria" pitchFamily="18" charset="0"/>
            </a:endParaRPr>
          </a:p>
          <a:p>
            <a:pPr marL="742950" indent="-742950">
              <a:buNone/>
            </a:pPr>
            <a:r>
              <a:rPr lang="ru-RU" sz="4400" b="1" dirty="0" smtClean="0">
                <a:solidFill>
                  <a:srgbClr val="0000CC"/>
                </a:solidFill>
                <a:latin typeface="Cambria" pitchFamily="18" charset="0"/>
              </a:rPr>
              <a:t>Правило на стр. 110; </a:t>
            </a:r>
          </a:p>
          <a:p>
            <a:pPr marL="742950" indent="-742950">
              <a:buNone/>
            </a:pPr>
            <a:r>
              <a:rPr lang="ru-RU" sz="4400" b="1" dirty="0" smtClean="0">
                <a:solidFill>
                  <a:srgbClr val="0000CC"/>
                </a:solidFill>
                <a:latin typeface="Cambria" pitchFamily="18" charset="0"/>
              </a:rPr>
              <a:t>упр. 247 (по заданию)</a:t>
            </a:r>
            <a:endParaRPr lang="ru-RU" sz="4400" b="1" dirty="0">
              <a:solidFill>
                <a:srgbClr val="0000CC"/>
              </a:solidFill>
              <a:latin typeface="Cambria" pitchFamily="18" charset="0"/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274886" y="6240495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83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2674650" y="1714295"/>
            <a:ext cx="573783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Использованные ресурсы</a:t>
            </a:r>
          </a:p>
          <a:p>
            <a:endParaRPr lang="ru-RU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b="1" dirty="0" smtClean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Изображения:</a:t>
            </a:r>
          </a:p>
          <a:p>
            <a:pPr indent="354013"/>
            <a:r>
              <a:rPr lang="ru-RU" b="1" dirty="0" smtClean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3"/>
              </a:rPr>
              <a:t>Мышки с сушками </a:t>
            </a:r>
            <a:r>
              <a:rPr lang="ru-RU" b="1" dirty="0" smtClean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(слайд 2)</a:t>
            </a:r>
          </a:p>
          <a:p>
            <a:pPr indent="354013"/>
            <a:r>
              <a:rPr lang="ru-RU" b="1" dirty="0" smtClean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4"/>
              </a:rPr>
              <a:t>Буква З</a:t>
            </a:r>
            <a:r>
              <a:rPr lang="ru-RU" b="1" dirty="0" smtClean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(слайд 5. Цвет изменён)</a:t>
            </a:r>
          </a:p>
          <a:p>
            <a:pPr indent="354013"/>
            <a:r>
              <a:rPr lang="ru-RU" b="1" dirty="0" smtClean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5"/>
              </a:rPr>
              <a:t>Буква С </a:t>
            </a:r>
            <a:r>
              <a:rPr lang="ru-RU" b="1" dirty="0" smtClean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(слайд 5</a:t>
            </a:r>
            <a:r>
              <a:rPr lang="ru-RU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. Цвет изменён)</a:t>
            </a:r>
            <a:endParaRPr lang="ru-RU" b="1" dirty="0" smtClean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354013"/>
            <a:r>
              <a:rPr lang="ru-RU" b="1" dirty="0" smtClean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6"/>
              </a:rPr>
              <a:t>Девочка- карандаш</a:t>
            </a:r>
            <a:endParaRPr lang="ru-RU" b="1" dirty="0" smtClean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354013"/>
            <a:r>
              <a:rPr lang="ru-RU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7"/>
              </a:rPr>
              <a:t>Песня «У друзей нет </a:t>
            </a:r>
            <a:r>
              <a:rPr lang="ru-RU" b="1" dirty="0" smtClean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7"/>
              </a:rPr>
              <a:t>выходных» (слайд 12)</a:t>
            </a:r>
            <a:endParaRPr lang="ru-RU" b="1" dirty="0" smtClean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92075"/>
            <a:endParaRPr lang="ru-RU" b="1" dirty="0" smtClean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b="1" dirty="0" smtClean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8"/>
              </a:rPr>
              <a:t>Интерактивное упражнение «</a:t>
            </a:r>
            <a:r>
              <a:rPr lang="ru-RU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8"/>
              </a:rPr>
              <a:t>Приставки на -З/-С»</a:t>
            </a:r>
            <a:endParaRPr lang="ru-RU" b="1" dirty="0" smtClean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b="1" dirty="0" smtClean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9"/>
              </a:rPr>
              <a:t>Тест «Правописание </a:t>
            </a:r>
            <a:r>
              <a:rPr lang="ru-RU" b="1" dirty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9"/>
              </a:rPr>
              <a:t>приставок на </a:t>
            </a:r>
            <a:r>
              <a:rPr lang="ru-RU" b="1" dirty="0" smtClean="0">
                <a:solidFill>
                  <a:srgbClr val="0000CC"/>
                </a:solidFill>
                <a:latin typeface="Cambria" panose="02040503050406030204" pitchFamily="18" charset="0"/>
                <a:ea typeface="Cambria" panose="02040503050406030204" pitchFamily="18" charset="0"/>
                <a:hlinkClick r:id="rId9"/>
              </a:rPr>
              <a:t>З-С»</a:t>
            </a:r>
            <a:endParaRPr lang="ru-RU" b="1" dirty="0" smtClean="0">
              <a:solidFill>
                <a:srgbClr val="0000CC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ru-RU" b="1" dirty="0">
              <a:solidFill>
                <a:srgbClr val="C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6" name="Умножение 5"/>
          <p:cNvSpPr/>
          <p:nvPr/>
        </p:nvSpPr>
        <p:spPr>
          <a:xfrm>
            <a:off x="7955280" y="5749290"/>
            <a:ext cx="914400" cy="914400"/>
          </a:xfrm>
          <a:prstGeom prst="mathMultiply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35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1\Desktop\SHR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42" y="357166"/>
            <a:ext cx="1410843" cy="1822704"/>
          </a:xfrm>
          <a:prstGeom prst="rect">
            <a:avLst/>
          </a:prstGeom>
          <a:noFill/>
        </p:spPr>
      </p:pic>
      <p:pic>
        <p:nvPicPr>
          <p:cNvPr id="8" name="Picture 3" descr="C:\Users\1\Desktop\см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43636" y="428604"/>
            <a:ext cx="1418254" cy="1785950"/>
          </a:xfrm>
          <a:prstGeom prst="rect">
            <a:avLst/>
          </a:prstGeom>
          <a:noFill/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286715" y="628509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973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286715" y="626223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202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928802"/>
            <a:ext cx="3457124" cy="2916000"/>
          </a:xfrm>
          <a:prstGeom prst="rect">
            <a:avLst/>
          </a:prstGeom>
          <a:noFill/>
          <a:ln w="508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бесшумный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испортить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расколоть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14942" y="1928802"/>
            <a:ext cx="3631878" cy="2916000"/>
          </a:xfrm>
          <a:prstGeom prst="rect">
            <a:avLst/>
          </a:prstGeom>
          <a:noFill/>
          <a:ln w="50800"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безжалостный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раздать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возгордиться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171" name="Picture 3" descr="C:\Users\1\Desktop\присисиис.jpg"/>
          <p:cNvPicPr>
            <a:picLocks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16198" y="2166004"/>
            <a:ext cx="756000" cy="214314"/>
          </a:xfrm>
          <a:prstGeom prst="rect">
            <a:avLst/>
          </a:prstGeom>
          <a:noFill/>
        </p:spPr>
      </p:pic>
      <p:pic>
        <p:nvPicPr>
          <p:cNvPr id="7" name="Picture 3" descr="C:\Users\1\Desktop\присисиис.jpg"/>
          <p:cNvPicPr>
            <a:picLocks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078" y="2156011"/>
            <a:ext cx="756000" cy="214314"/>
          </a:xfrm>
          <a:prstGeom prst="rect">
            <a:avLst/>
          </a:prstGeom>
          <a:noFill/>
        </p:spPr>
      </p:pic>
      <p:pic>
        <p:nvPicPr>
          <p:cNvPr id="8" name="Picture 3" descr="C:\Users\1\Desktop\присисиис.jpg"/>
          <p:cNvPicPr>
            <a:picLocks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218" y="2939644"/>
            <a:ext cx="571530" cy="201918"/>
          </a:xfrm>
          <a:prstGeom prst="rect">
            <a:avLst/>
          </a:prstGeom>
          <a:noFill/>
        </p:spPr>
      </p:pic>
      <p:pic>
        <p:nvPicPr>
          <p:cNvPr id="9" name="Picture 3" descr="C:\Users\1\Desktop\присисиис.jpg"/>
          <p:cNvPicPr>
            <a:picLocks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786" y="3785066"/>
            <a:ext cx="756000" cy="214314"/>
          </a:xfrm>
          <a:prstGeom prst="rect">
            <a:avLst/>
          </a:prstGeom>
          <a:noFill/>
        </p:spPr>
      </p:pic>
      <p:pic>
        <p:nvPicPr>
          <p:cNvPr id="10" name="Picture 3" descr="C:\Users\1\Desktop\присисиис.jpg"/>
          <p:cNvPicPr>
            <a:picLocks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16198" y="3003284"/>
            <a:ext cx="756000" cy="214314"/>
          </a:xfrm>
          <a:prstGeom prst="rect">
            <a:avLst/>
          </a:prstGeom>
          <a:noFill/>
        </p:spPr>
      </p:pic>
      <p:pic>
        <p:nvPicPr>
          <p:cNvPr id="11" name="Picture 3" descr="C:\Users\1\Desktop\присисиис.jpg"/>
          <p:cNvPicPr>
            <a:picLocks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16198" y="3811921"/>
            <a:ext cx="756000" cy="21431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119004" y="2714620"/>
            <a:ext cx="357190" cy="714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69078" y="3492273"/>
            <a:ext cx="2520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21078" y="4314091"/>
            <a:ext cx="2520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006396" y="4327942"/>
            <a:ext cx="252000" cy="7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6072198" y="3506181"/>
            <a:ext cx="252000" cy="6569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072198" y="2714620"/>
            <a:ext cx="372396" cy="7143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7172" name="Picture 4" descr="C:\Users\1\Desktop\Guess-Who-Selling-Their-Album-On-Groupon-DivaWhispers.png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9058" y="1071546"/>
            <a:ext cx="1043438" cy="1643074"/>
          </a:xfrm>
          <a:prstGeom prst="rect">
            <a:avLst/>
          </a:prstGeom>
          <a:noFill/>
        </p:spPr>
      </p:pic>
      <p:sp>
        <p:nvSpPr>
          <p:cNvPr id="22" name="Управляющая кнопка: далее 21">
            <a:hlinkClick r:id="" action="ppaction://hlinkshowjump?jump=nextslide" highlightClick="1"/>
          </p:cNvPr>
          <p:cNvSpPr/>
          <p:nvPr/>
        </p:nvSpPr>
        <p:spPr>
          <a:xfrm>
            <a:off x="8286715" y="625080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655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2"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2" grpId="0" animBg="1"/>
      <p:bldP spid="13" grpId="0" animBg="1"/>
      <p:bldP spid="14" grpId="0" animBg="1"/>
      <p:bldP spid="15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836000" y="828000"/>
            <a:ext cx="5580000" cy="612000"/>
          </a:xfrm>
          <a:prstGeom prst="roundRect">
            <a:avLst/>
          </a:prstGeom>
          <a:ln>
            <a:solidFill>
              <a:srgbClr val="CC00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anose="02020603050405020304" pitchFamily="18" charset="0"/>
              </a:rPr>
              <a:t>выдели в слове приставку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78408" y="2232000"/>
            <a:ext cx="7387184" cy="612000"/>
          </a:xfrm>
          <a:prstGeom prst="roundRect">
            <a:avLst/>
          </a:prstGeom>
          <a:ln>
            <a:solidFill>
              <a:srgbClr val="CC00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anose="02020603050405020304" pitchFamily="18" charset="0"/>
              </a:rPr>
              <a:t>с какого согласного начинается корень?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3429000"/>
            <a:ext cx="2700000" cy="785818"/>
          </a:xfrm>
          <a:prstGeom prst="roundRect">
            <a:avLst/>
          </a:prstGeom>
          <a:ln>
            <a:solidFill>
              <a:srgbClr val="CC00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anose="02020603050405020304" pitchFamily="18" charset="0"/>
              </a:rPr>
              <a:t>глухой согласный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5720" y="4788000"/>
            <a:ext cx="2774280" cy="1008000"/>
          </a:xfrm>
          <a:prstGeom prst="roundRect">
            <a:avLst/>
          </a:prstGeom>
          <a:ln>
            <a:solidFill>
              <a:srgbClr val="CC00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anose="02020603050405020304" pitchFamily="18" charset="0"/>
              </a:rPr>
              <a:t>в приставке пишем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anose="02020603050405020304" pitchFamily="18" charset="0"/>
              </a:rPr>
              <a:t>С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12000" y="4824000"/>
            <a:ext cx="2846280" cy="1008000"/>
          </a:xfrm>
          <a:prstGeom prst="roundRect">
            <a:avLst/>
          </a:prstGeom>
          <a:ln>
            <a:solidFill>
              <a:srgbClr val="CC00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anose="02020603050405020304" pitchFamily="18" charset="0"/>
              </a:rPr>
              <a:t>в приставке пишем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anose="02020603050405020304" pitchFamily="18" charset="0"/>
              </a:rPr>
              <a:t>З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Times New Roman" panose="02020603050405020304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>
            <a:off x="4283968" y="1548000"/>
            <a:ext cx="0" cy="576000"/>
          </a:xfrm>
          <a:prstGeom prst="straightConnector1">
            <a:avLst/>
          </a:prstGeom>
          <a:ln w="44450">
            <a:solidFill>
              <a:srgbClr val="99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286644" y="4286256"/>
            <a:ext cx="0" cy="576000"/>
          </a:xfrm>
          <a:prstGeom prst="straightConnector1">
            <a:avLst/>
          </a:prstGeom>
          <a:ln w="44450">
            <a:solidFill>
              <a:srgbClr val="99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1620000" y="4212000"/>
            <a:ext cx="0" cy="576000"/>
          </a:xfrm>
          <a:prstGeom prst="straightConnector1">
            <a:avLst/>
          </a:prstGeom>
          <a:ln w="44450">
            <a:solidFill>
              <a:srgbClr val="99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7286644" y="2857496"/>
            <a:ext cx="0" cy="576000"/>
          </a:xfrm>
          <a:prstGeom prst="straightConnector1">
            <a:avLst/>
          </a:prstGeom>
          <a:ln w="44450">
            <a:solidFill>
              <a:srgbClr val="99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1643042" y="2857496"/>
            <a:ext cx="0" cy="576000"/>
          </a:xfrm>
          <a:prstGeom prst="straightConnector1">
            <a:avLst/>
          </a:prstGeom>
          <a:ln w="44450">
            <a:solidFill>
              <a:srgbClr val="99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5929322" y="3429000"/>
            <a:ext cx="2882842" cy="785818"/>
          </a:xfrm>
          <a:prstGeom prst="roundRect">
            <a:avLst/>
          </a:prstGeom>
          <a:ln>
            <a:solidFill>
              <a:srgbClr val="CC00CC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anose="02020603050405020304" pitchFamily="18" charset="0"/>
              </a:rPr>
              <a:t>звонкий согласный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00CC"/>
              </a:solidFill>
              <a:effectLst/>
              <a:uLnTx/>
              <a:uFillTx/>
              <a:latin typeface="Cambria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357554" y="142852"/>
            <a:ext cx="23742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anose="02020603050405020304" pitchFamily="18" charset="0"/>
              </a:rPr>
              <a:t>Алгоритм</a:t>
            </a:r>
          </a:p>
        </p:txBody>
      </p:sp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265592" y="6262587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5010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7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7" presetClass="entr" presetSubtype="1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183751"/>
              </p:ext>
            </p:extLst>
          </p:nvPr>
        </p:nvGraphicFramePr>
        <p:xfrm>
          <a:off x="257116" y="1964521"/>
          <a:ext cx="8572560" cy="4286280"/>
        </p:xfrm>
        <a:graphic>
          <a:graphicData uri="http://schemas.openxmlformats.org/drawingml/2006/table">
            <a:tbl>
              <a:tblPr/>
              <a:tblGrid>
                <a:gridCol w="42148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7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1)</a:t>
                      </a:r>
                      <a:r>
                        <a:rPr lang="ru-RU" sz="3800" b="1" dirty="0" err="1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бе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мерно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6)</a:t>
                      </a:r>
                      <a:r>
                        <a:rPr lang="ru-RU" sz="3800" b="1" dirty="0" err="1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бе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ценный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2)и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пользовать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7)</a:t>
                      </a:r>
                      <a:r>
                        <a:rPr lang="ru-RU" sz="3800" b="1" dirty="0" err="1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бе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шумный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3)во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поминание</a:t>
                      </a:r>
                      <a:endParaRPr lang="ru-RU" sz="3800" b="1" dirty="0">
                        <a:solidFill>
                          <a:srgbClr val="0000CC"/>
                        </a:solidFill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8)в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3800" b="1" dirty="0" err="1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бираться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4)</a:t>
                      </a:r>
                      <a:r>
                        <a:rPr lang="ru-RU" sz="3800" b="1" dirty="0" err="1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ра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3800" b="1" dirty="0" err="1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жигать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9)</a:t>
                      </a:r>
                      <a:r>
                        <a:rPr lang="ru-RU" sz="3800" b="1" dirty="0" err="1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ра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топить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5)ни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падающие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36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0)</a:t>
                      </a:r>
                      <a:r>
                        <a:rPr lang="ru-RU" sz="3600" b="1" dirty="0" err="1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бе</a:t>
                      </a:r>
                      <a:r>
                        <a:rPr lang="ru-RU" sz="36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…</a:t>
                      </a:r>
                      <a:r>
                        <a:rPr lang="ru-RU" sz="36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численные</a:t>
                      </a:r>
                      <a:endParaRPr lang="ru-RU" sz="3600" b="1" dirty="0">
                        <a:solidFill>
                          <a:srgbClr val="0000CC"/>
                        </a:solidFill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Заголовок 3"/>
          <p:cNvSpPr txBox="1">
            <a:spLocks/>
          </p:cNvSpPr>
          <p:nvPr/>
        </p:nvSpPr>
        <p:spPr>
          <a:xfrm>
            <a:off x="428596" y="214290"/>
            <a:ext cx="8229600" cy="65403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28662" y="285728"/>
            <a:ext cx="7858180" cy="107721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Задание 1.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Вставить пропущенные буквы, обозначить орфограмму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7" name="Picture 2" descr="C:\Users\1\Pictures\ВСЕ ДЛЯ ПРЕЗЕНТАЦИЙ\КАРТИНКИ ДЛЯ ПРЕЗЕНТ\герои мультфильмов, сказое\СМЕШАРИКИ\0_74f32_2040310_XL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14282" y="285728"/>
            <a:ext cx="117447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286715" y="625080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76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785794"/>
          <a:ext cx="8572560" cy="4286280"/>
        </p:xfrm>
        <a:graphic>
          <a:graphicData uri="http://schemas.openxmlformats.org/drawingml/2006/table">
            <a:tbl>
              <a:tblPr/>
              <a:tblGrid>
                <a:gridCol w="42148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7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2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1)бе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мерно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6)бе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ценный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2)и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пользовать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7)бе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шумный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3)во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поминание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8)в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бираться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4)ра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жигать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9)ра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топить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572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5)ни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падающие</a:t>
                      </a:r>
                      <a:r>
                        <a:rPr lang="ru-RU" sz="3800" b="1" dirty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10)бе</a:t>
                      </a:r>
                      <a:r>
                        <a:rPr lang="ru-RU" sz="3800" b="1" dirty="0" smtClean="0">
                          <a:solidFill>
                            <a:srgbClr val="C00000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с</a:t>
                      </a:r>
                      <a:r>
                        <a:rPr lang="ru-RU" sz="3800" b="1" dirty="0" smtClean="0">
                          <a:solidFill>
                            <a:srgbClr val="0000CC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численные</a:t>
                      </a:r>
                      <a:endParaRPr lang="ru-RU" sz="3800" b="1" dirty="0">
                        <a:solidFill>
                          <a:srgbClr val="0000CC"/>
                        </a:solidFill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Заголовок 3"/>
          <p:cNvSpPr txBox="1">
            <a:spLocks/>
          </p:cNvSpPr>
          <p:nvPr/>
        </p:nvSpPr>
        <p:spPr>
          <a:xfrm>
            <a:off x="428596" y="214290"/>
            <a:ext cx="8229600" cy="65403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ПРОВЕРЯЕМ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4357694"/>
            <a:ext cx="4143404" cy="64294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00562" y="3500438"/>
            <a:ext cx="4143404" cy="571504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00562" y="2643182"/>
            <a:ext cx="4143404" cy="64294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1785926"/>
            <a:ext cx="4143404" cy="64294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00562" y="928670"/>
            <a:ext cx="4143404" cy="64294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4357694"/>
            <a:ext cx="3929090" cy="642942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3500438"/>
            <a:ext cx="3929090" cy="571504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2643182"/>
            <a:ext cx="4000528" cy="628648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1714488"/>
            <a:ext cx="3929090" cy="571504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857232"/>
            <a:ext cx="4000528" cy="571504"/>
          </a:xfrm>
          <a:prstGeom prst="rect">
            <a:avLst/>
          </a:prstGeom>
          <a:solidFill>
            <a:srgbClr val="FF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286715" y="625080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93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ChangeArrowheads="1"/>
          </p:cNvSpPr>
          <p:nvPr/>
        </p:nvSpPr>
        <p:spPr bwMode="auto">
          <a:xfrm>
            <a:off x="214282" y="228600"/>
            <a:ext cx="8715436" cy="6415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1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Критерии </a:t>
            </a:r>
            <a:r>
              <a:rPr kumimoji="0" lang="ru-RU" sz="3600" b="1" i="1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оценивания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1" u="sng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  <a:p>
            <a:pPr marL="0" marR="0" lvl="0" indent="215265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10 правильно написанных слов –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3 балла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  <a:p>
            <a:pPr marL="0" marR="0" lvl="0" indent="215265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9 правильно написанных  </a:t>
            </a:r>
            <a:r>
              <a:rPr kumimoji="0" lang="ru-RU" sz="3200" b="1" i="1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слов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–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2 балла 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  <a:p>
            <a:pPr marL="0" marR="0" lvl="0" indent="215265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+mn-cs"/>
              </a:rPr>
              <a:t>8 правильно написанных слов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–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1 балл 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</a:endParaRPr>
          </a:p>
          <a:p>
            <a:pPr marL="0" marR="0" lvl="0" indent="2152650" algn="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  <a:sym typeface="Symbol" pitchFamily="18" charset="2"/>
              </a:rPr>
              <a:t>меньше –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n-ea"/>
                <a:cs typeface="Times New Roman" pitchFamily="18" charset="0"/>
              </a:rPr>
              <a:t>0 баллов 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n-ea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4339" name="Line 7"/>
          <p:cNvSpPr>
            <a:spLocks noChangeShapeType="1"/>
          </p:cNvSpPr>
          <p:nvPr/>
        </p:nvSpPr>
        <p:spPr bwMode="auto">
          <a:xfrm>
            <a:off x="533400" y="914400"/>
            <a:ext cx="8153400" cy="0"/>
          </a:xfrm>
          <a:prstGeom prst="line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340" name="Line 8"/>
          <p:cNvSpPr>
            <a:spLocks noChangeShapeType="1"/>
          </p:cNvSpPr>
          <p:nvPr/>
        </p:nvSpPr>
        <p:spPr bwMode="auto">
          <a:xfrm>
            <a:off x="533400" y="4419600"/>
            <a:ext cx="8153400" cy="0"/>
          </a:xfrm>
          <a:prstGeom prst="line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341" name="Line 9"/>
          <p:cNvSpPr>
            <a:spLocks noChangeShapeType="1"/>
          </p:cNvSpPr>
          <p:nvPr/>
        </p:nvSpPr>
        <p:spPr bwMode="auto">
          <a:xfrm>
            <a:off x="533400" y="914400"/>
            <a:ext cx="0" cy="3505200"/>
          </a:xfrm>
          <a:prstGeom prst="line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342" name="Line 10"/>
          <p:cNvSpPr>
            <a:spLocks noChangeShapeType="1"/>
          </p:cNvSpPr>
          <p:nvPr/>
        </p:nvSpPr>
        <p:spPr bwMode="auto">
          <a:xfrm>
            <a:off x="8686800" y="914400"/>
            <a:ext cx="0" cy="3505200"/>
          </a:xfrm>
          <a:prstGeom prst="line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286715" y="6250801"/>
            <a:ext cx="642942" cy="357190"/>
          </a:xfrm>
          <a:prstGeom prst="actionButtonForwardNext">
            <a:avLst/>
          </a:prstGeom>
          <a:noFill/>
          <a:ln>
            <a:solidFill>
              <a:srgbClr val="A903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107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382</TotalTime>
  <Words>400</Words>
  <Application>Microsoft Office PowerPoint</Application>
  <PresentationFormat>Экран (4:3)</PresentationFormat>
  <Paragraphs>152</Paragraphs>
  <Slides>22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Arial</vt:lpstr>
      <vt:lpstr>Calibri</vt:lpstr>
      <vt:lpstr>Cambria</vt:lpstr>
      <vt:lpstr>Symbol</vt:lpstr>
      <vt:lpstr>Times New Roman</vt:lpstr>
      <vt:lpstr>Wingdings</vt:lpstr>
      <vt:lpstr>2_Тема Office</vt:lpstr>
      <vt:lpstr>Презентация PowerPoint</vt:lpstr>
      <vt:lpstr>  Прочитайте слова.     В каких морфемах пропущены бук-вы?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Запомни! </vt:lpstr>
      <vt:lpstr>Задание 2 Интерактивное упражнение  «Приставки на -З/-С»  </vt:lpstr>
      <vt:lpstr>Презентация PowerPoint</vt:lpstr>
      <vt:lpstr>Презентация PowerPoint</vt:lpstr>
      <vt:lpstr>Презентация PowerPoint</vt:lpstr>
      <vt:lpstr>Задание 4. Решим тест </vt:lpstr>
      <vt:lpstr>ПодЫтожим !</vt:lpstr>
      <vt:lpstr>Презентация PowerPoint</vt:lpstr>
      <vt:lpstr>Домашнее задание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Ахметшина Н.Ю.</dc:creator>
  <cp:lastModifiedBy>222</cp:lastModifiedBy>
  <cp:revision>31</cp:revision>
  <dcterms:created xsi:type="dcterms:W3CDTF">2020-07-11T17:29:22Z</dcterms:created>
  <dcterms:modified xsi:type="dcterms:W3CDTF">2023-02-07T01:04:34Z</dcterms:modified>
</cp:coreProperties>
</file>