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27.01.2023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/>
              <a:t>Causative</a:t>
            </a:r>
            <a:r>
              <a:rPr lang="ru-RU" b="1" i="1" dirty="0"/>
              <a:t> </a:t>
            </a:r>
            <a:r>
              <a:rPr lang="ru-RU" b="1" i="1" dirty="0" err="1"/>
              <a:t>form</a:t>
            </a:r>
            <a:r>
              <a:rPr lang="ru-RU" b="1" i="1" dirty="0"/>
              <a:t> (каузативная форма в английском языке</a:t>
            </a:r>
            <a:r>
              <a:rPr lang="ru-RU" dirty="0"/>
              <a:t>)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628650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34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7537648" cy="5674642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chemeClr val="tx1"/>
                </a:solidFill>
              </a:rPr>
              <a:t>Каузативная форма или каузативная конструкция (</a:t>
            </a:r>
            <a:r>
              <a:rPr lang="ru-RU" sz="4000" b="1" dirty="0" err="1">
                <a:solidFill>
                  <a:schemeClr val="tx1"/>
                </a:solidFill>
              </a:rPr>
              <a:t>causative</a:t>
            </a:r>
            <a:r>
              <a:rPr lang="ru-RU" sz="4000" b="1" dirty="0">
                <a:solidFill>
                  <a:schemeClr val="tx1"/>
                </a:solidFill>
              </a:rPr>
              <a:t> </a:t>
            </a:r>
            <a:r>
              <a:rPr lang="ru-RU" sz="4000" b="1" dirty="0" err="1">
                <a:solidFill>
                  <a:schemeClr val="tx1"/>
                </a:solidFill>
              </a:rPr>
              <a:t>form</a:t>
            </a:r>
            <a:r>
              <a:rPr lang="ru-RU" sz="4000" b="1" dirty="0">
                <a:solidFill>
                  <a:schemeClr val="tx1"/>
                </a:solidFill>
              </a:rPr>
              <a:t> или </a:t>
            </a:r>
            <a:r>
              <a:rPr lang="ru-RU" sz="4000" b="1" dirty="0" err="1">
                <a:solidFill>
                  <a:schemeClr val="tx1"/>
                </a:solidFill>
              </a:rPr>
              <a:t>causative</a:t>
            </a:r>
            <a:r>
              <a:rPr lang="ru-RU" sz="4000" b="1" dirty="0">
                <a:solidFill>
                  <a:schemeClr val="tx1"/>
                </a:solidFill>
              </a:rPr>
              <a:t> </a:t>
            </a:r>
            <a:r>
              <a:rPr lang="ru-RU" sz="4000" b="1" dirty="0" err="1">
                <a:solidFill>
                  <a:schemeClr val="tx1"/>
                </a:solidFill>
              </a:rPr>
              <a:t>construction</a:t>
            </a:r>
            <a:r>
              <a:rPr lang="ru-RU" sz="4000" b="1" dirty="0">
                <a:solidFill>
                  <a:schemeClr val="tx1"/>
                </a:solidFill>
              </a:rPr>
              <a:t>) </a:t>
            </a:r>
            <a:r>
              <a:rPr lang="ru-RU" sz="4000" dirty="0">
                <a:solidFill>
                  <a:schemeClr val="tx1"/>
                </a:solidFill>
              </a:rPr>
              <a:t>-  это сложное дополнение, которое показывает, что действие совершается по просьбе инициатора не им самим, а кем-то другим для него</a:t>
            </a:r>
            <a:r>
              <a:rPr lang="ru-RU" dirty="0">
                <a:solidFill>
                  <a:schemeClr val="tx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30656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5636" y="4272708"/>
            <a:ext cx="3633589" cy="2585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460432" cy="6453336"/>
          </a:xfrm>
        </p:spPr>
        <p:txBody>
          <a:bodyPr/>
          <a:lstStyle/>
          <a:p>
            <a:r>
              <a:rPr lang="en-US" sz="4000" dirty="0"/>
              <a:t>My father fixes his car –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Мой </a:t>
            </a:r>
            <a:r>
              <a:rPr lang="ru-RU" sz="4000" dirty="0"/>
              <a:t>папа </a:t>
            </a:r>
            <a:r>
              <a:rPr lang="ru-RU" sz="4000" dirty="0" smtClean="0"/>
              <a:t>чинит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/>
              <a:t>свою машину</a:t>
            </a:r>
            <a:r>
              <a:rPr lang="ru-RU" sz="4000" dirty="0" smtClean="0"/>
              <a:t>.</a:t>
            </a:r>
            <a:br>
              <a:rPr lang="ru-RU" sz="4000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en-US" sz="4000" dirty="0"/>
              <a:t>My father has his car </a:t>
            </a:r>
            <a:r>
              <a:rPr lang="en-US" sz="4000" dirty="0" smtClean="0"/>
              <a:t>fixed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en-US" sz="4000" dirty="0" smtClean="0"/>
              <a:t> </a:t>
            </a:r>
            <a:r>
              <a:rPr lang="en-US" sz="4000" dirty="0"/>
              <a:t>– </a:t>
            </a:r>
            <a:r>
              <a:rPr lang="ru-RU" sz="4000" dirty="0"/>
              <a:t>Моему папе </a:t>
            </a:r>
            <a:r>
              <a:rPr lang="ru-RU" sz="4000" dirty="0" smtClean="0"/>
              <a:t>чинят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sz="4000" dirty="0"/>
              <a:t>машину.</a:t>
            </a:r>
            <a:br>
              <a:rPr lang="ru-RU" sz="4000" dirty="0"/>
            </a:br>
            <a:endParaRPr lang="ru-RU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92696"/>
            <a:ext cx="295275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534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>
                <a:solidFill>
                  <a:schemeClr val="tx1"/>
                </a:solidFill>
              </a:rPr>
              <a:t>Каузативная </a:t>
            </a:r>
            <a:r>
              <a:rPr lang="ru-RU" sz="2800" b="1" smtClean="0">
                <a:solidFill>
                  <a:schemeClr val="tx1"/>
                </a:solidFill>
              </a:rPr>
              <a:t>структура </a:t>
            </a:r>
            <a:r>
              <a:rPr lang="ru-RU" sz="2800" b="1" dirty="0">
                <a:solidFill>
                  <a:schemeClr val="tx1"/>
                </a:solidFill>
              </a:rPr>
              <a:t>имеет следующую форму образования</a:t>
            </a:r>
            <a:r>
              <a:rPr lang="ru-RU" b="1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988840"/>
            <a:ext cx="784887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>
                <a:solidFill>
                  <a:srgbClr val="FF0000"/>
                </a:solidFill>
              </a:rPr>
              <a:t>Have</a:t>
            </a:r>
            <a:r>
              <a:rPr lang="ru-RU" sz="4000" b="1" dirty="0">
                <a:solidFill>
                  <a:srgbClr val="FF0000"/>
                </a:solidFill>
              </a:rPr>
              <a:t> (</a:t>
            </a:r>
            <a:r>
              <a:rPr lang="ru-RU" sz="4000" b="1" dirty="0" err="1">
                <a:solidFill>
                  <a:srgbClr val="FF0000"/>
                </a:solidFill>
              </a:rPr>
              <a:t>make</a:t>
            </a:r>
            <a:r>
              <a:rPr lang="ru-RU" sz="4000" b="1" dirty="0">
                <a:solidFill>
                  <a:srgbClr val="FF0000"/>
                </a:solidFill>
              </a:rPr>
              <a:t>, </a:t>
            </a:r>
            <a:r>
              <a:rPr lang="ru-RU" sz="4000" b="1" dirty="0" err="1">
                <a:solidFill>
                  <a:srgbClr val="FF0000"/>
                </a:solidFill>
              </a:rPr>
              <a:t>get</a:t>
            </a:r>
            <a:r>
              <a:rPr lang="ru-RU" sz="4000" b="1" dirty="0">
                <a:solidFill>
                  <a:srgbClr val="FF0000"/>
                </a:solidFill>
              </a:rPr>
              <a:t>) </a:t>
            </a:r>
            <a:r>
              <a:rPr lang="ru-RU" sz="4000" b="1" dirty="0"/>
              <a:t>(в нужном грамматическом времени) + </a:t>
            </a:r>
            <a:r>
              <a:rPr lang="ru-RU" sz="4000" b="1" dirty="0">
                <a:solidFill>
                  <a:srgbClr val="0070C0"/>
                </a:solidFill>
              </a:rPr>
              <a:t>прямое дополнение </a:t>
            </a:r>
            <a:r>
              <a:rPr lang="ru-RU" sz="4000" b="1" dirty="0"/>
              <a:t>+ </a:t>
            </a:r>
            <a:r>
              <a:rPr lang="ru-RU" sz="4000" b="1" dirty="0">
                <a:solidFill>
                  <a:srgbClr val="FF0000"/>
                </a:solidFill>
              </a:rPr>
              <a:t>3-я форма глагола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3751" y="4762695"/>
            <a:ext cx="838842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/>
              <a:t>My father </a:t>
            </a:r>
            <a:r>
              <a:rPr lang="en-US" sz="4400" b="1" dirty="0">
                <a:solidFill>
                  <a:srgbClr val="FF0000"/>
                </a:solidFill>
              </a:rPr>
              <a:t>has </a:t>
            </a:r>
            <a:r>
              <a:rPr lang="en-US" sz="4400" b="1" dirty="0">
                <a:solidFill>
                  <a:srgbClr val="0070C0"/>
                </a:solidFill>
              </a:rPr>
              <a:t>his car </a:t>
            </a:r>
            <a:r>
              <a:rPr lang="en-US" sz="4400" b="1" dirty="0" smtClean="0">
                <a:solidFill>
                  <a:srgbClr val="FF0000"/>
                </a:solidFill>
              </a:rPr>
              <a:t>fixed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en-US" sz="4400" b="1" dirty="0" smtClean="0"/>
              <a:t> </a:t>
            </a:r>
            <a:r>
              <a:rPr lang="ru-RU" sz="4400" b="1" dirty="0"/>
              <a:t>Моему папе </a:t>
            </a:r>
            <a:r>
              <a:rPr lang="ru-RU" sz="4400" b="1" dirty="0" smtClean="0"/>
              <a:t>чинят </a:t>
            </a:r>
            <a:r>
              <a:rPr lang="ru-RU" sz="4400" b="1" dirty="0"/>
              <a:t>машину.</a:t>
            </a:r>
          </a:p>
        </p:txBody>
      </p:sp>
    </p:spTree>
    <p:extLst>
      <p:ext uri="{BB962C8B-B14F-4D97-AF65-F5344CB8AC3E}">
        <p14:creationId xmlns:p14="http://schemas.microsoft.com/office/powerpoint/2010/main" val="4187890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7620000" cy="1143000"/>
          </a:xfrm>
        </p:spPr>
        <p:txBody>
          <a:bodyPr/>
          <a:lstStyle/>
          <a:p>
            <a:r>
              <a:rPr lang="ru-RU" sz="4800" dirty="0">
                <a:solidFill>
                  <a:schemeClr val="tx1"/>
                </a:solidFill>
              </a:rPr>
              <a:t>В активной конструкции используются каузативные глаголы </a:t>
            </a:r>
            <a:r>
              <a:rPr lang="ru-RU" sz="4800" dirty="0" err="1">
                <a:solidFill>
                  <a:srgbClr val="FF0000"/>
                </a:solidFill>
              </a:rPr>
              <a:t>have</a:t>
            </a:r>
            <a:r>
              <a:rPr lang="ru-RU" sz="4800" dirty="0">
                <a:solidFill>
                  <a:srgbClr val="FF0000"/>
                </a:solidFill>
              </a:rPr>
              <a:t>, </a:t>
            </a:r>
            <a:r>
              <a:rPr lang="ru-RU" sz="4800" dirty="0" err="1">
                <a:solidFill>
                  <a:srgbClr val="FF0000"/>
                </a:solidFill>
              </a:rPr>
              <a:t>get</a:t>
            </a:r>
            <a:r>
              <a:rPr lang="ru-RU" sz="4800" dirty="0">
                <a:solidFill>
                  <a:srgbClr val="FF0000"/>
                </a:solidFill>
              </a:rPr>
              <a:t>, </a:t>
            </a:r>
            <a:r>
              <a:rPr lang="ru-RU" sz="4800" dirty="0" err="1" smtClean="0">
                <a:solidFill>
                  <a:srgbClr val="FF0000"/>
                </a:solidFill>
              </a:rPr>
              <a:t>make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480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7620000" cy="1143000"/>
          </a:xfrm>
        </p:spPr>
        <p:txBody>
          <a:bodyPr/>
          <a:lstStyle/>
          <a:p>
            <a:pPr algn="ctr"/>
            <a:r>
              <a:rPr lang="ru-RU" b="1" dirty="0"/>
              <a:t> </a:t>
            </a:r>
            <a:r>
              <a:rPr lang="ru-RU" sz="3600" b="1" dirty="0" err="1">
                <a:solidFill>
                  <a:srgbClr val="FF0000"/>
                </a:solidFill>
              </a:rPr>
              <a:t>Have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dirty="0" smtClean="0"/>
              <a:t>- используется</a:t>
            </a:r>
            <a:r>
              <a:rPr lang="ru-RU" sz="3600" dirty="0"/>
              <a:t>, когда мы перекладываем ответственность за выполнение действия на кого-то другого, переадресуем задачу (в большинстве случаев речь идет о предоставлении нам каких-либо услуг, как правило на платной, выгодной основе)</a:t>
            </a:r>
          </a:p>
        </p:txBody>
      </p:sp>
    </p:spTree>
    <p:extLst>
      <p:ext uri="{BB962C8B-B14F-4D97-AF65-F5344CB8AC3E}">
        <p14:creationId xmlns:p14="http://schemas.microsoft.com/office/powerpoint/2010/main" val="2759933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7620000" cy="1143000"/>
          </a:xfrm>
        </p:spPr>
        <p:txBody>
          <a:bodyPr/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</a:rPr>
              <a:t>Get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- когда </a:t>
            </a:r>
            <a:r>
              <a:rPr lang="ru-RU" sz="4000" b="1" dirty="0"/>
              <a:t>мы побуждаем кого-то к действию, пытаясь его убедить, </a:t>
            </a:r>
            <a:r>
              <a:rPr lang="ru-RU" sz="4000" b="1" dirty="0" err="1"/>
              <a:t>сподвигнуть</a:t>
            </a:r>
            <a:r>
              <a:rPr lang="ru-RU" sz="4000" b="1" dirty="0"/>
              <a:t> или каким-то образом вдохновить на его выполнение. Иногда он также может означать, что мы хитростью вынудили кого-то сделать то, что нам нужно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1749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7620000" cy="1143000"/>
          </a:xfrm>
        </p:spPr>
        <p:txBody>
          <a:bodyPr/>
          <a:lstStyle/>
          <a:p>
            <a:pPr algn="ctr"/>
            <a:r>
              <a:rPr lang="ru-RU" sz="4000" b="1" dirty="0" err="1">
                <a:solidFill>
                  <a:srgbClr val="FF0000"/>
                </a:solidFill>
              </a:rPr>
              <a:t>Make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используется 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для приказов и распоряжений, имеет значение “заставить”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She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4000" b="1" dirty="0" err="1">
                <a:solidFill>
                  <a:srgbClr val="FF0000"/>
                </a:solidFill>
              </a:rPr>
              <a:t>made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4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me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4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act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40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this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way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Она заставила меня так поступить.</a:t>
            </a:r>
            <a:endParaRPr lang="ru-RU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194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80</TotalTime>
  <Words>104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Соседство</vt:lpstr>
      <vt:lpstr>Causative form (каузативная форма в английском языке) </vt:lpstr>
      <vt:lpstr>Каузативная форма или каузативная конструкция (causative form или causative construction) -  это сложное дополнение, которое показывает, что действие совершается по просьбе инициатора не им самим, а кем-то другим для него. </vt:lpstr>
      <vt:lpstr>My father fixes his car –  Мой папа чинит  свою машину.  My father has his car fixed  – Моему папе чинят  машину. </vt:lpstr>
      <vt:lpstr>Каузативная структура имеет следующую форму образования:</vt:lpstr>
      <vt:lpstr>В активной конструкции используются каузативные глаголы have, get, make</vt:lpstr>
      <vt:lpstr> Have  - используется, когда мы перекладываем ответственность за выполнение действия на кого-то другого, переадресуем задачу (в большинстве случаев речь идет о предоставлении нам каких-либо услуг, как правило на платной, выгодной основе)</vt:lpstr>
      <vt:lpstr>Get - когда мы побуждаем кого-то к действию, пытаясь его убедить, сподвигнуть или каким-то образом вдохновить на его выполнение. Иногда он также может означать, что мы хитростью вынудили кого-то сделать то, что нам нужно</vt:lpstr>
      <vt:lpstr>Make  - используется для приказов и распоряжений, имеет значение “заставить” She made me act this way.  Она заставила меня так поступить.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Causative form (каузативная форма в английском языке) </dc:title>
  <dc:creator>CAB325</dc:creator>
  <cp:lastModifiedBy>CAB325</cp:lastModifiedBy>
  <cp:revision>6</cp:revision>
  <dcterms:created xsi:type="dcterms:W3CDTF">2023-01-26T02:30:11Z</dcterms:created>
  <dcterms:modified xsi:type="dcterms:W3CDTF">2023-01-27T02:35:19Z</dcterms:modified>
</cp:coreProperties>
</file>