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3" r:id="rId2"/>
    <p:sldId id="309" r:id="rId3"/>
    <p:sldId id="310" r:id="rId4"/>
    <p:sldId id="308" r:id="rId5"/>
    <p:sldId id="314" r:id="rId6"/>
    <p:sldId id="295" r:id="rId7"/>
    <p:sldId id="262" r:id="rId8"/>
    <p:sldId id="302" r:id="rId9"/>
    <p:sldId id="301" r:id="rId10"/>
    <p:sldId id="298" r:id="rId11"/>
    <p:sldId id="303" r:id="rId12"/>
    <p:sldId id="300" r:id="rId13"/>
    <p:sldId id="305" r:id="rId14"/>
    <p:sldId id="307" r:id="rId15"/>
    <p:sldId id="312" r:id="rId16"/>
    <p:sldId id="304" r:id="rId17"/>
    <p:sldId id="293" r:id="rId18"/>
    <p:sldId id="311" r:id="rId19"/>
    <p:sldId id="315" r:id="rId20"/>
    <p:sldId id="31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A559-30F6-4767-8CDF-222157513E6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AD85E-ED43-4A53-847E-B6215BE06F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302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A559-30F6-4767-8CDF-222157513E6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AD85E-ED43-4A53-847E-B6215BE06F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64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A559-30F6-4767-8CDF-222157513E6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AD85E-ED43-4A53-847E-B6215BE06F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091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A559-30F6-4767-8CDF-222157513E6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AD85E-ED43-4A53-847E-B6215BE06F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8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A559-30F6-4767-8CDF-222157513E6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AD85E-ED43-4A53-847E-B6215BE06F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309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A559-30F6-4767-8CDF-222157513E6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AD85E-ED43-4A53-847E-B6215BE06F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451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A559-30F6-4767-8CDF-222157513E6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AD85E-ED43-4A53-847E-B6215BE06F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329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A559-30F6-4767-8CDF-222157513E6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AD85E-ED43-4A53-847E-B6215BE06F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015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A559-30F6-4767-8CDF-222157513E6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AD85E-ED43-4A53-847E-B6215BE06F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823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A559-30F6-4767-8CDF-222157513E6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AD85E-ED43-4A53-847E-B6215BE06F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187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DA559-30F6-4767-8CDF-222157513E6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AD85E-ED43-4A53-847E-B6215BE06F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683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DA559-30F6-4767-8CDF-222157513E67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AD85E-ED43-4A53-847E-B6215BE06F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481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7.jpeg"/><Relationship Id="rId3" Type="http://schemas.microsoft.com/office/2007/relationships/hdphoto" Target="../media/hdphoto6.wdp"/><Relationship Id="rId7" Type="http://schemas.microsoft.com/office/2007/relationships/hdphoto" Target="../media/hdphoto8.wdp"/><Relationship Id="rId12" Type="http://schemas.openxmlformats.org/officeDocument/2006/relationships/image" Target="../media/image2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5.jpeg"/><Relationship Id="rId5" Type="http://schemas.microsoft.com/office/2007/relationships/hdphoto" Target="../media/hdphoto7.wdp"/><Relationship Id="rId15" Type="http://schemas.openxmlformats.org/officeDocument/2006/relationships/image" Target="../media/image29.jpeg"/><Relationship Id="rId10" Type="http://schemas.openxmlformats.org/officeDocument/2006/relationships/image" Target="../media/image24.jpeg"/><Relationship Id="rId4" Type="http://schemas.openxmlformats.org/officeDocument/2006/relationships/image" Target="../media/image21.png"/><Relationship Id="rId9" Type="http://schemas.microsoft.com/office/2007/relationships/hdphoto" Target="../media/hdphoto9.wdp"/><Relationship Id="rId14" Type="http://schemas.openxmlformats.org/officeDocument/2006/relationships/image" Target="../media/image28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7.jpeg"/><Relationship Id="rId3" Type="http://schemas.microsoft.com/office/2007/relationships/hdphoto" Target="../media/hdphoto10.wdp"/><Relationship Id="rId7" Type="http://schemas.microsoft.com/office/2007/relationships/hdphoto" Target="../media/hdphoto11.wdp"/><Relationship Id="rId12" Type="http://schemas.openxmlformats.org/officeDocument/2006/relationships/image" Target="../media/image36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microsoft.com/office/2007/relationships/hdphoto" Target="../media/hdphoto12.wdp"/><Relationship Id="rId5" Type="http://schemas.microsoft.com/office/2007/relationships/hdphoto" Target="../media/hdphoto7.wdp"/><Relationship Id="rId15" Type="http://schemas.openxmlformats.org/officeDocument/2006/relationships/image" Target="../media/image39.jpeg"/><Relationship Id="rId10" Type="http://schemas.openxmlformats.org/officeDocument/2006/relationships/image" Target="../media/image35.png"/><Relationship Id="rId4" Type="http://schemas.openxmlformats.org/officeDocument/2006/relationships/image" Target="../media/image31.png"/><Relationship Id="rId9" Type="http://schemas.openxmlformats.org/officeDocument/2006/relationships/image" Target="../media/image34.jpeg"/><Relationship Id="rId1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такое размножение - ?</a:t>
            </a:r>
            <a:br>
              <a:rPr lang="ru-RU" dirty="0" smtClean="0"/>
            </a:br>
            <a:r>
              <a:rPr lang="ru-RU" dirty="0" smtClean="0"/>
              <a:t>Виды размножения - ?</a:t>
            </a:r>
            <a:endParaRPr lang="ru-RU" dirty="0"/>
          </a:p>
        </p:txBody>
      </p:sp>
      <p:pic>
        <p:nvPicPr>
          <p:cNvPr id="3" name="Picture 2" descr="https://dogcatdog.ru/wp-content/uploads/e/0/2/e0245ccce1102f3ad7750bd856edb4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1" t="1821" r="6578" b="38164"/>
          <a:stretch/>
        </p:blipFill>
        <p:spPr bwMode="auto">
          <a:xfrm>
            <a:off x="1403648" y="2204864"/>
            <a:ext cx="576064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481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404664"/>
            <a:ext cx="4334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ВЕГЕТАТИВНОЕ РАЗМНОЖЕНИЕ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23771" y="1937738"/>
            <a:ext cx="1588063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КОРЕНЬ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46199" y="1660258"/>
            <a:ext cx="1326004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ПОБЕГ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41738" y="2708920"/>
            <a:ext cx="113492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ПОЧКИ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6532" y="2708055"/>
            <a:ext cx="1237455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ЛИСТЬЯ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2952" y="2708920"/>
            <a:ext cx="121700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СТЕБЛИ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2799" y="2200771"/>
            <a:ext cx="153118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НАДЗЕМНЫЙ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59003" y="2246621"/>
            <a:ext cx="154112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ПОДЗЕМНЫЙ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1812505" y="1340768"/>
            <a:ext cx="959295" cy="5971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515608" y="1382625"/>
            <a:ext cx="773658" cy="2776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200646" y="2410187"/>
            <a:ext cx="862153" cy="2776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6" idx="0"/>
          </p:cNvCxnSpPr>
          <p:nvPr/>
        </p:nvCxnSpPr>
        <p:spPr>
          <a:xfrm>
            <a:off x="5607141" y="2431287"/>
            <a:ext cx="702060" cy="2776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972203" y="1922749"/>
            <a:ext cx="919880" cy="2776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4731834" y="1923138"/>
            <a:ext cx="862153" cy="2776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7" idx="0"/>
          </p:cNvCxnSpPr>
          <p:nvPr/>
        </p:nvCxnSpPr>
        <p:spPr>
          <a:xfrm>
            <a:off x="4968416" y="2592081"/>
            <a:ext cx="6844" cy="11597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536743" y="749701"/>
            <a:ext cx="83061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ЭТО ПРОЦЕСС, ПРИ КОТОРОМ НОВАЯ ОСОБЬ ОБРАЗУЕТСЯ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ИЗ КАКОЙ-ЛИБО ЧАСТИ РОДИТЕЛЬСКОЙ ОСОБИ 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372571"/>
              </p:ext>
            </p:extLst>
          </p:nvPr>
        </p:nvGraphicFramePr>
        <p:xfrm>
          <a:off x="447707" y="5805264"/>
          <a:ext cx="1152128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128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" dirty="0" smtClean="0">
                          <a:effectLst/>
                        </a:rPr>
                        <a:t>ОТВОДКИ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882542"/>
              </p:ext>
            </p:extLst>
          </p:nvPr>
        </p:nvGraphicFramePr>
        <p:xfrm>
          <a:off x="377759" y="5517232"/>
          <a:ext cx="1292024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2024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ЛУКОВИЦ</a:t>
                      </a:r>
                      <a:r>
                        <a:rPr lang="ru-RU" sz="2000" b="1" dirty="0" smtClean="0">
                          <a:effectLst/>
                        </a:rPr>
                        <a:t>Ы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227587"/>
              </p:ext>
            </p:extLst>
          </p:nvPr>
        </p:nvGraphicFramePr>
        <p:xfrm>
          <a:off x="1801744" y="5517232"/>
          <a:ext cx="1620180" cy="431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0180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ПОЛЗУЧИЕ ПОБЕГИ - УСЫ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52566"/>
              </p:ext>
            </p:extLst>
          </p:nvPr>
        </p:nvGraphicFramePr>
        <p:xfrm>
          <a:off x="536743" y="6093296"/>
          <a:ext cx="954431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4431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КЛУБН</a:t>
                      </a:r>
                      <a:r>
                        <a:rPr lang="ru-RU" sz="2000" b="1" dirty="0" smtClean="0">
                          <a:effectLst/>
                        </a:rPr>
                        <a:t>И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269891"/>
              </p:ext>
            </p:extLst>
          </p:nvPr>
        </p:nvGraphicFramePr>
        <p:xfrm>
          <a:off x="1941025" y="6093296"/>
          <a:ext cx="1274780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478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ПРИВИВК</a:t>
                      </a:r>
                      <a:r>
                        <a:rPr lang="ru-RU" sz="2000" b="1" dirty="0" smtClean="0">
                          <a:effectLst/>
                        </a:rPr>
                        <a:t>А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729362"/>
              </p:ext>
            </p:extLst>
          </p:nvPr>
        </p:nvGraphicFramePr>
        <p:xfrm>
          <a:off x="3911644" y="5085184"/>
          <a:ext cx="1830094" cy="50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009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СТЕБЛЕВЫЕ</a:t>
                      </a:r>
                      <a:r>
                        <a:rPr lang="ru-RU" sz="2000" b="1" baseline="0" dirty="0" smtClean="0"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ЧЕРЕНКИ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3" name="Таблица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0207638"/>
              </p:ext>
            </p:extLst>
          </p:nvPr>
        </p:nvGraphicFramePr>
        <p:xfrm>
          <a:off x="3631721" y="5805264"/>
          <a:ext cx="2657545" cy="2160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7545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КОРНЕВЫЕ КЛУБНИ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4" name="Таблица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634781"/>
              </p:ext>
            </p:extLst>
          </p:nvPr>
        </p:nvGraphicFramePr>
        <p:xfrm>
          <a:off x="6314982" y="5517232"/>
          <a:ext cx="2532441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244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КОРНЕВЫЕ</a:t>
                      </a:r>
                      <a:r>
                        <a:rPr lang="ru-RU" sz="2000" b="1" baseline="0" dirty="0" smtClean="0">
                          <a:effectLst/>
                        </a:rPr>
                        <a:t> </a:t>
                      </a:r>
                      <a:r>
                        <a:rPr lang="ru-RU" sz="2000" b="1" dirty="0" smtClean="0">
                          <a:effectLst/>
                        </a:rPr>
                        <a:t>ЧЕРЕНКИ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5" name="Таблица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052566"/>
              </p:ext>
            </p:extLst>
          </p:nvPr>
        </p:nvGraphicFramePr>
        <p:xfrm>
          <a:off x="4086573" y="6165304"/>
          <a:ext cx="1650263" cy="508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0263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ЛИСТОВЫЕ</a:t>
                      </a:r>
                      <a:r>
                        <a:rPr lang="ru-RU" sz="2000" b="1" baseline="0" dirty="0" smtClean="0"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ЧЕРЕНКИ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73174"/>
              </p:ext>
            </p:extLst>
          </p:nvPr>
        </p:nvGraphicFramePr>
        <p:xfrm>
          <a:off x="6878758" y="5805264"/>
          <a:ext cx="1440160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016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КОРНЕВИЩЕ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1026" name="Picture 2" descr="https://media.baamboozle.com/uploads/images/145866/1608566982_4558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19" r="27223"/>
          <a:stretch/>
        </p:blipFill>
        <p:spPr bwMode="auto">
          <a:xfrm>
            <a:off x="323528" y="749701"/>
            <a:ext cx="1021912" cy="117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edia.baamboozle.com/uploads/images/145866/1608566844_9918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03" r="15225"/>
          <a:stretch/>
        </p:blipFill>
        <p:spPr bwMode="auto">
          <a:xfrm>
            <a:off x="7740352" y="864637"/>
            <a:ext cx="1176614" cy="94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06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-0.02523 C -0.00017 -0.02662 0.00555 -0.02894 0.01163 -0.03009 C 0.01736 -0.03333 0.02274 -0.03773 0.02865 -0.04028 C 0.04601 -0.04792 0.06406 -0.05023 0.08142 -0.05787 C 0.09618 -0.07222 0.11719 -0.07269 0.1342 -0.07917 C 0.15486 -0.08704 0.17535 -0.0956 0.19653 -0.10185 C 0.21424 -0.11551 0.2342 -0.13333 0.25399 -0.14097 C 0.275 -0.14908 0.29444 -0.15949 0.31441 -0.17107 C 0.33212 -0.18125 0.31337 -0.17107 0.3276 -0.18125 C 0.33559 -0.18704 0.34496 -0.19144 0.35312 -0.1963 C 0.36007 -0.20046 0.36667 -0.20648 0.37378 -0.21019 C 0.38524 -0.2162 0.39427 -0.21852 0.4059 -0.22269 C 0.41684 -0.22662 0.42587 -0.23218 0.43715 -0.23403 C 0.44861 -0.23843 0.4592 -0.24537 0.47101 -0.24792 C 0.47604 -0.25046 0.48003 -0.2537 0.48524 -0.25533 C 0.4875 -0.25602 0.49184 -0.25787 0.49184 -0.25787 C 0.49896 -0.26366 0.50625 -0.26574 0.51441 -0.26783 C 0.52396 -0.27269 0.53212 -0.27523 0.54271 -0.27685 C 0.55 -0.28033 0.55781 -0.28264 0.56545 -0.28426 C 0.57378 -0.28843 0.58125 -0.29491 0.58993 -0.29815 C 0.59583 -0.30394 0.59826 -0.30648 0.6059 -0.3081 C 0.61528 -0.31435 0.60243 -0.30648 0.61719 -0.31204 C 0.61927 -0.31273 0.62083 -0.31482 0.62292 -0.31574 C 0.62795 -0.32014 0.63142 -0.32292 0.63715 -0.3257 C 0.63837 -0.32778 0.63906 -0.33056 0.6408 -0.33218 C 0.64375 -0.33495 0.65694 -0.33912 0.65972 -0.33958 C 0.66597 -0.34236 0.67222 -0.34421 0.67865 -0.34583 C 0.68264 -0.34792 0.68559 -0.34977 0.68993 -0.35093 C 0.69392 -0.35301 0.6974 -0.35648 0.70121 -0.35857 C 0.70486 -0.36065 0.70972 -0.36134 0.71354 -0.36227 C 0.72899 -0.3706 0.74722 -0.37199 0.76354 -0.37361 C 0.76424 -0.37523 0.76493 -0.37685 0.76545 -0.3787 C 0.7658 -0.37986 0.76545 -0.38171 0.76632 -0.38241 C 0.77153 -0.38611 0.76823 -0.3787 0.76823 -0.3787 " pathEditMode="relative" ptsTypes="fffffffffffffffffffffffffffffffffA">
                                      <p:cBhvr>
                                        <p:cTn id="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-4.44444E-6 L 0.28056 -0.3569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28" y="-17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3 -0.02107 L 0.77605 -0.39098 " pathEditMode="relative" ptsTypes="AA"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3588 L 0.0908 -0.24468 " pathEditMode="relative" ptsTypes="AA">
                                      <p:cBhvr>
                                        <p:cTn id="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4 -0.02107 C 0.00348 -0.02454 0.0007 -0.02686 0.00487 -0.03241 C 0.00903 -0.03797 0.00851 -0.03426 0.01146 -0.04121 C 0.01233 -0.04306 0.01268 -0.04537 0.01337 -0.04746 C 0.01389 -0.04885 0.01459 -0.05 0.01528 -0.05139 C 0.01737 -0.06019 0.01441 -0.05023 0.01893 -0.05764 C 0.02049 -0.06019 0.02101 -0.06343 0.02188 -0.06644 C 0.02362 -0.07199 0.02431 -0.07848 0.02553 -0.08403 C 0.02778 -0.09375 0.03091 -0.10324 0.03316 -0.11297 C 0.03403 -0.12199 0.03577 -0.13195 0.03976 -0.13936 C 0.04098 -0.14422 0.04132 -0.15139 0.04254 -0.15579 C 0.04341 -0.15857 0.04636 -0.1632 0.04636 -0.1632 C 0.04671 -0.16528 0.04653 -0.1676 0.04723 -0.16968 C 0.04809 -0.17246 0.05105 -0.17709 0.05105 -0.17709 C 0.05382 -0.19028 0.04983 -0.17662 0.05487 -0.18334 C 0.05747 -0.18681 0.05938 -0.19537 0.06233 -0.19861 C 0.06459 -0.20116 0.06997 -0.20486 0.06997 -0.20486 C 0.07275 -0.21019 0.07483 -0.21111 0.07934 -0.21366 C 0.08091 -0.21922 0.08369 -0.22477 0.08594 -0.22986 C 0.08716 -0.23241 0.08976 -0.2375 0.08976 -0.2375 C 0.09098 -0.23264 0.09063 -0.23241 0.09063 -0.2375 " pathEditMode="relative" ptsTypes="ffffffffffffffffffffA">
                                      <p:cBhvr>
                                        <p:cTn id="3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4143 C -0.00122 -0.0537 -0.00868 -0.05532 -0.0165 -0.05764 C -0.02986 -0.06991 -0.07049 -0.06273 -0.07118 -0.06273 C -0.10087 -0.06227 -0.13264 -0.07315 -0.15695 -0.05278 C -0.16181 -0.04282 -0.1625 -0.04004 -0.1599 -0.025 C -0.15972 -0.02361 -0.15695 -0.02245 -0.15695 -0.02384 " pathEditMode="relative" ptsTypes="fffffA">
                                      <p:cBhvr>
                                        <p:cTn id="3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 -0.02083 C -0.00399 -0.02824 -0.00885 -0.0294 -0.01423 -0.03218 C -0.01753 -0.03403 -0.02361 -0.03958 -0.02361 -0.03958 C -0.02916 -0.04908 -0.03541 -0.05278 -0.04253 -0.05972 C -0.05781 -0.07454 -0.07343 -0.08796 -0.08975 -0.10116 C -0.10989 -0.11736 -0.12881 -0.13426 -0.14722 -0.15417 C -0.15156 -0.1588 -0.15694 -0.16111 -0.16145 -0.16551 C -0.17413 -0.17778 -0.1868 -0.19051 -0.19913 -0.20324 C -0.20729 -0.21158 -0.21718 -0.21458 -0.22465 -0.22454 C -0.22795 -0.22894 -0.23072 -0.23403 -0.23402 -0.23843 C -0.24027 -0.24676 -0.23906 -0.24213 -0.24444 -0.25093 C -0.24826 -0.25718 -0.24965 -0.26551 -0.25381 -0.27107 C -0.25815 -0.27685 -0.26336 -0.28195 -0.26805 -0.2875 C -0.27552 -0.2963 -0.26788 -0.28843 -0.27656 -0.30116 C -0.28715 -0.31644 -0.29861 -0.32917 -0.3085 -0.34537 C -0.31788 -0.36088 -0.32916 -0.3757 -0.34166 -0.38681 C -0.34652 -0.39121 -0.3519 -0.39954 -0.35763 -0.40185 C -0.36302 -0.40671 -0.36631 -0.41111 -0.36996 -0.41829 C -0.37083 -0.42222 -0.37239 -0.42593 -0.37361 -0.42963 " pathEditMode="relative" ptsTypes="ffffffffffffffffffA">
                                      <p:cBhvr>
                                        <p:cTn id="3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11111E-6 L 0.01007 -0.4361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" y="-21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06 -0.0132 C -0.0217 -0.00509 -0.02777 -0.0206 -0.03472 -0.02408 C -0.04097 -0.02662 -0.04722 -0.0287 -0.05347 -0.03171 C -0.06284 -0.03611 -0.07604 -0.04352 -0.08489 -0.05 C -0.09253 -0.05556 -0.10017 -0.06366 -0.10816 -0.06829 C -0.12586 -0.07778 -0.14409 -0.08565 -0.16215 -0.09259 C -0.17187 -0.10093 -0.18489 -0.10417 -0.19566 -0.10648 C -0.21041 -0.11435 -0.22517 -0.11551 -0.24045 -0.11898 C -0.25086 -0.12408 -0.25729 -0.12639 -0.26823 -0.12801 C -0.27951 -0.13426 -0.29114 -0.14398 -0.30173 -0.15417 C -0.31076 -0.16296 -0.30989 -0.16667 -0.32396 -0.17384 C -0.33993 -0.18195 -0.35538 -0.19167 -0.37135 -0.2 C -0.38298 -0.20648 -0.39496 -0.20926 -0.40677 -0.21528 C -0.41979 -0.22222 -0.43368 -0.23033 -0.44652 -0.23866 C -0.44896 -0.24028 -0.4585 -0.24468 -0.46146 -0.2463 C -0.46423 -0.24722 -0.46996 -0.24931 -0.46996 -0.24884 C -0.48021 -0.25764 -0.49184 -0.2625 -0.5033 -0.26597 C -0.51163 -0.26852 -0.50416 -0.26644 -0.51354 -0.2706 C -0.51632 -0.27176 -0.52187 -0.27361 -0.52187 -0.27338 C -0.52968 -0.2794 -0.53975 -0.28009 -0.54791 -0.28125 C -0.55399 -0.28519 -0.55711 -0.2875 -0.56371 -0.28889 C -0.57048 -0.29352 -0.57534 -0.29676 -0.58246 -0.29815 C -0.58958 -0.29931 -0.60382 -0.30116 -0.60382 -0.30093 C -0.61128 -0.30394 -0.62777 -0.30995 -0.63437 -0.31667 C -0.64409 -0.32616 -0.63715 -0.32315 -0.64566 -0.3257 C -0.65139 -0.32917 -0.64531 -0.32454 -0.65121 -0.3331 C -0.65295 -0.33588 -0.65677 -0.33958 -0.65677 -0.33912 C -0.66093 -0.33889 -0.66545 -0.3412 -0.66892 -0.3382 C -0.67552 -0.33125 -0.66562 -0.32778 -0.6651 -0.32732 C -0.65972 -0.32847 -0.65486 -0.32708 -0.65972 -0.33495 " pathEditMode="relative" rAng="0" ptsTypes="fffffffffffffffffffffffffffffA">
                                      <p:cBhvr>
                                        <p:cTn id="4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3" y="-1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7546 C 0.00521 -0.09005 0.00538 -0.10671 0.0092 -0.12199 C 0.01181 -0.13241 0.01424 -0.14306 0.01684 -0.15347 C 0.01927 -0.16296 0.01997 -0.17292 0.02257 -0.18241 C 0.02448 -0.18958 0.02431 -0.19838 0.02726 -0.20509 C 0.02813 -0.20695 0.02917 -0.20833 0.03004 -0.21019 C 0.03073 -0.21181 0.03125 -0.21343 0.03195 -0.21505 C 0.03334 -0.22361 0.03733 -0.23079 0.03941 -0.23912 C 0.04271 -0.25255 0.04549 -0.26597 0.04896 -0.2794 C 0.04913 -0.28241 0.04879 -0.29931 0.05365 -0.29931 " pathEditMode="relative" rAng="0" ptsTypes="fffffffffA">
                                      <p:cBhvr>
                                        <p:cTn id="5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1" y="-1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-144463"/>
            <a:ext cx="7211144" cy="272231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Давайте вместе Землю украшать.</a:t>
            </a:r>
            <a:br>
              <a:rPr lang="ru-RU" sz="3200" dirty="0" smtClean="0"/>
            </a:br>
            <a:r>
              <a:rPr lang="ru-RU" sz="3200" dirty="0" smtClean="0"/>
              <a:t>Сажать сады, цветы сажать повсюду.</a:t>
            </a:r>
            <a:br>
              <a:rPr lang="ru-RU" sz="3200" dirty="0" smtClean="0"/>
            </a:br>
            <a:r>
              <a:rPr lang="ru-RU" sz="3200" dirty="0" smtClean="0"/>
              <a:t>Давайте вместе Землю уважать,</a:t>
            </a:r>
            <a:br>
              <a:rPr lang="ru-RU" sz="3200" dirty="0" smtClean="0"/>
            </a:br>
            <a:r>
              <a:rPr lang="ru-RU" sz="3200" dirty="0" smtClean="0"/>
              <a:t>И относиться с нежностью как к чуду.</a:t>
            </a:r>
            <a:endParaRPr lang="ru-RU" sz="3200" dirty="0"/>
          </a:p>
        </p:txBody>
      </p:sp>
      <p:sp>
        <p:nvSpPr>
          <p:cNvPr id="3" name="AutoShape 2" descr="https://kartinkin.net/uploads/posts/2022-03/1647043338_37-kartinkin-net-p-kartinki-zemlyaniki-3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0" name="Picture 4" descr="https://agromera-da.ru/wp-content/uploads/2019/04/%D0%BA%D0%BB%D1%83%D0%B1%D0%BD%D0%B8%D0%BA%D0%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387150"/>
            <a:ext cx="2239984" cy="148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8936" y="236583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ЗЕМЛЯНИКА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AutoShape 6" descr="https://florium.ua/media/catalog/product/cache/2/image/9df78eab33525d08d6e5fb8d27136e95/f/i/file_27_5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4" name="Picture 8" descr="https://thumbs.dreamstime.com/b/%D1%86%D0%B2%D0%B5%D1%82%D0%BA%D0%B8-%D0%BA%D0%B0%D1%80%D1%82%D0%BE%D1%88%D0%BA%D0%B8-264651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02" y="2367954"/>
            <a:ext cx="2206677" cy="148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84700" y="2367954"/>
            <a:ext cx="1390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КАРТОФЕЛЬ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9228" name="Picture 12" descr="https://xn----8sbafmd9ab2affvfji5d.xn--p1ai/wp-content/uploads/2018/02/%D1%82%D1%8E%D0%BB%D1%8C%D0%BF%D0%B0%D0%BD%D1%8B-%D0%BA%D1%80%D0%B0%D1%81%D0%BD%D1%8B%D0%B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387150"/>
            <a:ext cx="2312092" cy="1445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946785" y="2391374"/>
            <a:ext cx="1209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ТЮЛЬПАН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9232" name="Picture 16" descr="https://img.7dach.ru/image/1200/17/79/71/2017/04/21/3c4d3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30" y="4260080"/>
            <a:ext cx="2264949" cy="150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06730" y="426008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МАЛИНА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9234" name="Picture 18" descr="https://flo.discus-club.ru/images/stories/landysh/landysh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1935" y="4224875"/>
            <a:ext cx="2224161" cy="160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211935" y="4204358"/>
            <a:ext cx="11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ЛАНДЫШ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9236" name="Picture 20" descr="https://img.7dach.ru/image/1200/00/00/71/2020/09/26/1f2a8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4224874"/>
            <a:ext cx="2312093" cy="160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5939612" y="4204358"/>
            <a:ext cx="879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ГРУША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30" y="6309320"/>
            <a:ext cx="8574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Какие способы вегетативного размножения могут производиться только человеком?</a:t>
            </a:r>
            <a:endParaRPr lang="ru-RU" dirty="0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838003"/>
              </p:ext>
            </p:extLst>
          </p:nvPr>
        </p:nvGraphicFramePr>
        <p:xfrm>
          <a:off x="960728" y="3871140"/>
          <a:ext cx="954431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4431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КЛУБН</a:t>
                      </a:r>
                      <a:r>
                        <a:rPr lang="ru-RU" sz="2000" b="1" dirty="0" smtClean="0">
                          <a:effectLst/>
                        </a:rPr>
                        <a:t>И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8485329"/>
              </p:ext>
            </p:extLst>
          </p:nvPr>
        </p:nvGraphicFramePr>
        <p:xfrm>
          <a:off x="302120" y="5820450"/>
          <a:ext cx="2369560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6956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КОРНЕВЫЕ</a:t>
                      </a:r>
                      <a:r>
                        <a:rPr lang="ru-RU" sz="2000" b="1" baseline="0" dirty="0" smtClean="0">
                          <a:effectLst/>
                        </a:rPr>
                        <a:t> </a:t>
                      </a:r>
                      <a:r>
                        <a:rPr lang="ru-RU" sz="2000" b="1" dirty="0" smtClean="0">
                          <a:effectLst/>
                        </a:rPr>
                        <a:t>ЧЕРЕНКИ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901482"/>
              </p:ext>
            </p:extLst>
          </p:nvPr>
        </p:nvGraphicFramePr>
        <p:xfrm>
          <a:off x="2987823" y="3934455"/>
          <a:ext cx="2848359" cy="2160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48359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ПОЛЗУЧИЕ ПОБЕГИ - УСЫ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642017"/>
              </p:ext>
            </p:extLst>
          </p:nvPr>
        </p:nvGraphicFramePr>
        <p:xfrm>
          <a:off x="3603935" y="5864070"/>
          <a:ext cx="1440160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016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КОРНЕВИЩЕ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367197"/>
              </p:ext>
            </p:extLst>
          </p:nvPr>
        </p:nvGraphicFramePr>
        <p:xfrm>
          <a:off x="6365934" y="3873760"/>
          <a:ext cx="1292024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2024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ЛУКОВИЦ</a:t>
                      </a:r>
                      <a:r>
                        <a:rPr lang="ru-RU" sz="2000" b="1" dirty="0" smtClean="0">
                          <a:effectLst/>
                        </a:rPr>
                        <a:t>Ы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221329"/>
              </p:ext>
            </p:extLst>
          </p:nvPr>
        </p:nvGraphicFramePr>
        <p:xfrm>
          <a:off x="6458807" y="5837165"/>
          <a:ext cx="1274780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478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ПРИВИВК</a:t>
                      </a:r>
                      <a:r>
                        <a:rPr lang="ru-RU" sz="2000" b="1" dirty="0" smtClean="0">
                          <a:effectLst/>
                        </a:rPr>
                        <a:t>А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7158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s://usadba-dzr.ru/wp-content/uploads/9/a/4/9a4b4d74e8c9f52e8d490f532813029d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14" y="116632"/>
            <a:ext cx="7141406" cy="483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04248" y="170080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38246" y="3995761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?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5229200"/>
            <a:ext cx="69580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ПРИВИВКА – ЭТО ПЕРЕСАДКА ЧАСТИ ОДНОГО РАСТЕНИЯ НА ДРУГОЕ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ПОДВОЙ – РАСТЕНИЕ, НА КОТОРОЕ ПРИВИВАЮТ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ПРИВОЙ – РАСТЕНИЕ, КОТОРОЕ ПРИВИВАЮТ НА ПОДВОЙ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ОКУЛИРОВКА – ПРИВИВКА ОДНОЙ ПОЧКОЙ («ГЛАЗКОМ»)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66320" y="252885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ПРИВИВКА </a:t>
            </a:r>
            <a:r>
              <a:rPr lang="ru-RU" b="1" dirty="0" smtClean="0">
                <a:solidFill>
                  <a:srgbClr val="FF0000"/>
                </a:solidFill>
              </a:rPr>
              <a:t>–?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ПОДВОЙ –?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ПРИВОЙ –?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ОКУЛИРОВКА </a:t>
            </a:r>
            <a:r>
              <a:rPr lang="ru-RU" b="1" dirty="0">
                <a:solidFill>
                  <a:srgbClr val="FF0000"/>
                </a:solidFill>
              </a:rPr>
              <a:t>– 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77929" y="181680"/>
            <a:ext cx="1029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СТР.95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AutoShape 2" descr="https://twilightinsight.files.wordpress.com/2008/10/write-note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s://cdn1.iconfinder.com/data/icons/education-flat-square-shadow-icons/96/5-102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73" y="5444869"/>
            <a:ext cx="768989" cy="76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51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shareslide.ru/img/thumbs/8a450c47414b69209e377ed6ab887c16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554" b="13502"/>
          <a:stretch/>
        </p:blipFill>
        <p:spPr bwMode="auto">
          <a:xfrm>
            <a:off x="323528" y="620688"/>
            <a:ext cx="8352928" cy="3931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5013175"/>
            <a:ext cx="59213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КУЛЬТУРА ТКАНЕЙ – ЭТО РАЗМНОЖЕНИЕ В ПРОБИРКЕ ИЗ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НЕБОЛЬШОГО КУСОЧКА ЖИВОЙ ТКАНИ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4" descr="https://cdn1.iconfinder.com/data/icons/education-flat-square-shadow-icons/96/5-102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51845"/>
            <a:ext cx="768989" cy="76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26745" y="612587"/>
            <a:ext cx="1029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СТР.95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43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8229600" cy="12969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i="1" dirty="0"/>
              <a:t>Из дневника садовода-любителя</a:t>
            </a:r>
          </a:p>
          <a:p>
            <a:pPr marL="0" indent="0">
              <a:buNone/>
            </a:pPr>
            <a:r>
              <a:rPr lang="ru-RU" sz="1400" b="1" i="1" dirty="0"/>
              <a:t>     На часах только восемь утра, а солнце уже начинает припекать. Денёк снова будет жарким. На небе ни облачка, а дождичка бы не мешало: вторую неделю ждут его абрикос и вишня, малина и смородина. Эх, люблю я свой сад, любуюсь каждый день и переживаю за него. Груши-то у меня крупные, наливные урождаются, а вот смородина каждый год мелкая и кислая. То ли дело у соседа: ягоды размером с вишню, сладкие, да много-то как! Такую и собирать приятно. Только вот нет у меня такой, а хочется…</a:t>
            </a:r>
          </a:p>
          <a:p>
            <a:pPr marL="0" indent="0">
              <a:buNone/>
            </a:pPr>
            <a:r>
              <a:rPr lang="ru-RU" sz="1400" dirty="0"/>
              <a:t> </a:t>
            </a:r>
          </a:p>
          <a:p>
            <a:pPr marL="0" indent="0">
              <a:buNone/>
            </a:pPr>
            <a:r>
              <a:rPr lang="ru-RU" sz="1400" dirty="0"/>
              <a:t> </a:t>
            </a:r>
          </a:p>
          <a:p>
            <a:pPr marL="0" indent="0">
              <a:buNone/>
            </a:pPr>
            <a:endParaRPr lang="ru-RU" altLang="ru-RU" sz="1400" dirty="0"/>
          </a:p>
        </p:txBody>
      </p:sp>
      <p:pic>
        <p:nvPicPr>
          <p:cNvPr id="4105" name="Picture 9" descr="77,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053805"/>
            <a:ext cx="1604962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77,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827" y="2132856"/>
            <a:ext cx="1563688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77,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47" y="2947392"/>
            <a:ext cx="1544637" cy="182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5004048" y="2852936"/>
            <a:ext cx="8651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6000" b="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037974" y="5957603"/>
            <a:ext cx="67170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ЧТО ЖЕ НУЖНО СДЕЛАТЬ? КАК БЫСТРО ПОЛУЧИТЬ НУЖНЫЙ УРОЖАЙ? КАКОЙ СПОСОБ ИСПОЛЬЗОВАТЬ?  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yard.hozvo.ru/storage/photos/shares/2022/39/63340d5bdc7e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5" y="2052399"/>
            <a:ext cx="1800349" cy="1200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i?id=f04852c2b38284cdc8ef7c3d7427280397e0010f-5232391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23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052399"/>
            <a:ext cx="309562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80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leningradskiy-ndv.ru/wp-content/uploads/6/c/2/6c2f2e616c0804afcd16168e006966e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8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79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9947" y="692696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БИОЛОГИЧЕСКОЕ   ЗНАЧЕНИЕ  ВЕГЕТАТИВНОГО    РАЗМНОЖЕНИЯ:  </a:t>
            </a:r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ru-RU" sz="2800" dirty="0" smtClean="0"/>
              <a:t>• </a:t>
            </a:r>
            <a:r>
              <a:rPr lang="ru-RU" sz="3600" dirty="0" smtClean="0"/>
              <a:t>быстрое____________ и ______________</a:t>
            </a:r>
          </a:p>
          <a:p>
            <a:r>
              <a:rPr lang="ru-RU" sz="3600" dirty="0" smtClean="0"/>
              <a:t> на </a:t>
            </a:r>
            <a:r>
              <a:rPr lang="ru-RU" sz="3600" dirty="0"/>
              <a:t>большой территории;</a:t>
            </a:r>
          </a:p>
          <a:p>
            <a:r>
              <a:rPr lang="ru-RU" sz="3600" dirty="0"/>
              <a:t>• вегетативное размножение </a:t>
            </a:r>
            <a:endParaRPr lang="ru-RU" sz="3600" dirty="0" smtClean="0"/>
          </a:p>
          <a:p>
            <a:r>
              <a:rPr lang="ru-RU" sz="3600" dirty="0" smtClean="0"/>
              <a:t>позволяет сохранить неизменными</a:t>
            </a:r>
          </a:p>
          <a:p>
            <a:r>
              <a:rPr lang="ru-RU" sz="3600" dirty="0" smtClean="0"/>
              <a:t>____________________вида растения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94563" y="1772815"/>
            <a:ext cx="22306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расселение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941093"/>
            <a:ext cx="39581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п</a:t>
            </a:r>
            <a:r>
              <a:rPr lang="ru-RU" sz="3200" b="1" dirty="0" smtClean="0">
                <a:solidFill>
                  <a:srgbClr val="FF0000"/>
                </a:solidFill>
              </a:rPr>
              <a:t>ризнаки и свойства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1772816"/>
            <a:ext cx="26783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размножение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400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2de6c182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1983"/>
            <a:ext cx="1800200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ello_html_66d46d1.pn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620688"/>
            <a:ext cx="3096344" cy="1296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ello_html_m18b66187.jpg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380" y="2207748"/>
            <a:ext cx="1815446" cy="16893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41263" y="2422449"/>
            <a:ext cx="2502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Листовыми черенками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62740" y="476672"/>
            <a:ext cx="801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Усами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87138" y="4088440"/>
            <a:ext cx="2536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Корневыми черенками</a:t>
            </a:r>
            <a:endParaRPr lang="ru-RU" dirty="0"/>
          </a:p>
        </p:txBody>
      </p:sp>
      <p:pic>
        <p:nvPicPr>
          <p:cNvPr id="8" name="Рисунок 7" descr="hello_html_42b55480.jpg"/>
          <p:cNvPicPr/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302" y="3010619"/>
            <a:ext cx="1964466" cy="936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ello_html_6bb498a9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93492"/>
            <a:ext cx="2736304" cy="139534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7016266" y="1976352"/>
            <a:ext cx="1314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Отводками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343120" y="3719108"/>
            <a:ext cx="2603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Стеблевыми черенками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3568" y="4088440"/>
            <a:ext cx="1632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Корневищами</a:t>
            </a:r>
            <a:endParaRPr lang="ru-RU" dirty="0"/>
          </a:p>
        </p:txBody>
      </p:sp>
      <p:pic>
        <p:nvPicPr>
          <p:cNvPr id="13" name="Рисунок 12" descr="hello_html_m4175d8f7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9728" y="4180185"/>
            <a:ext cx="1417117" cy="1726039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Прямоугольник 13"/>
          <p:cNvSpPr/>
          <p:nvPr/>
        </p:nvSpPr>
        <p:spPr>
          <a:xfrm>
            <a:off x="5646199" y="5918198"/>
            <a:ext cx="1204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Клубнями</a:t>
            </a:r>
            <a:endParaRPr lang="ru-RU" dirty="0"/>
          </a:p>
        </p:txBody>
      </p:sp>
      <p:pic>
        <p:nvPicPr>
          <p:cNvPr id="15" name="Рисунок 14" descr="hello_html_m1fbc9ba8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211" y="2455500"/>
            <a:ext cx="1276350" cy="119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ello_html_2f537457.jpg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043" y="4765718"/>
            <a:ext cx="1200150" cy="119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Прямоугольник 16"/>
          <p:cNvSpPr/>
          <p:nvPr/>
        </p:nvSpPr>
        <p:spPr>
          <a:xfrm>
            <a:off x="224914" y="6140813"/>
            <a:ext cx="26636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Корневыми отпрысками</a:t>
            </a:r>
            <a:endParaRPr lang="ru-RU" dirty="0"/>
          </a:p>
        </p:txBody>
      </p:sp>
      <p:pic>
        <p:nvPicPr>
          <p:cNvPr id="18" name="Рисунок 17" descr="https://ecoturfco.com/TulipBulbGraphic.gif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622040" y="5187548"/>
            <a:ext cx="94996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3375380" y="6216248"/>
            <a:ext cx="1443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Лукавицами</a:t>
            </a:r>
            <a:endParaRPr lang="ru-RU" dirty="0"/>
          </a:p>
        </p:txBody>
      </p:sp>
      <p:pic>
        <p:nvPicPr>
          <p:cNvPr id="20" name="Рисунок 19" descr="hello_html_m4968c81.jpg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9319" y="4201839"/>
            <a:ext cx="581025" cy="119062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Прямоугольник 20"/>
          <p:cNvSpPr/>
          <p:nvPr/>
        </p:nvSpPr>
        <p:spPr>
          <a:xfrm>
            <a:off x="7529594" y="5543913"/>
            <a:ext cx="12995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Прививкой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44314" y="17339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11897" y="115743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43568" y="195357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7042" y="310933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073694" y="317741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595051" y="301061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567340" y="50489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646199" y="46738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524328" y="43045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44314" y="517458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10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50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  <p:bldP spid="11" grpId="0"/>
      <p:bldP spid="12" grpId="0"/>
      <p:bldP spid="14" grpId="0"/>
      <p:bldP spid="17" grpId="0"/>
      <p:bldP spid="19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chnikovo-dr.ucoz.ru/botanika/vegetativnoe_razmnozhenie_otvet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08720"/>
            <a:ext cx="5760640" cy="4896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ello_html_66d46d1.png"/>
          <p:cNvPicPr/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881" y="2276872"/>
            <a:ext cx="2448272" cy="1152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ecoturfco.com/TulipBulbGraphic.gif"/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8618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1152128" cy="1175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ekosad-vsem.ru/wp-content/uploads/2019/05/razmnozhenie-otvodkami-800x553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4" t="5789" r="7333"/>
          <a:stretch/>
        </p:blipFill>
        <p:spPr bwMode="auto">
          <a:xfrm>
            <a:off x="7185804" y="5179487"/>
            <a:ext cx="1794294" cy="163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speh-dacha.ru/wp-content/uploads/5/6/e/56e852ed25eb0a7379fe3106a09f884d.jpe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3" t="4233" b="5880"/>
          <a:stretch/>
        </p:blipFill>
        <p:spPr bwMode="auto">
          <a:xfrm>
            <a:off x="120582" y="4509120"/>
            <a:ext cx="203578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578296" y="4653136"/>
            <a:ext cx="914400" cy="9144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0696" y="5647517"/>
            <a:ext cx="457200" cy="4572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835696" y="5719936"/>
            <a:ext cx="168896" cy="27471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https://mirros.ru/wp-content/uploads/d/6/1/d6174df1a22be5389b435de19d864e5b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685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83967" y="5331442"/>
            <a:ext cx="1894145" cy="159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tudfile.net/html/2706/169/html_zeVK9lvGcK.6bzi/img-EaJBNT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57" y="2924944"/>
            <a:ext cx="1627158" cy="138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myslide.ru/documents_2/edc37e0e17107b8b68ecd221a6bc131b/img15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66" t="22151" r="27084" b="5106"/>
          <a:stretch/>
        </p:blipFill>
        <p:spPr bwMode="auto">
          <a:xfrm>
            <a:off x="7646001" y="3429000"/>
            <a:ext cx="110779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agronomya.com/wp-content/uploads/2020/09/vinograd-yupiter-4.jpg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66" r="2534"/>
          <a:stretch/>
        </p:blipFill>
        <p:spPr bwMode="auto">
          <a:xfrm>
            <a:off x="7947895" y="146912"/>
            <a:ext cx="702582" cy="236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Овал 15"/>
          <p:cNvSpPr/>
          <p:nvPr/>
        </p:nvSpPr>
        <p:spPr>
          <a:xfrm>
            <a:off x="8214738" y="2362225"/>
            <a:ext cx="168896" cy="27471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8" name="Picture 14" descr="https://sadovnikam.ru/assets/i/ai/4/7/5/i/3264044.jp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6"/>
          <a:stretch/>
        </p:blipFill>
        <p:spPr bwMode="auto">
          <a:xfrm>
            <a:off x="37902" y="1628825"/>
            <a:ext cx="1723380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55815" y="201715"/>
            <a:ext cx="5965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СПОСОБЫ ВЕГЕТАТИВНОГО РАЗМНОЖЕНИЯ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882" y="616332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45418" y="5512876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34168" y="4671370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332589" y="3928700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720125" y="2632556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6</a:t>
            </a:r>
            <a:endParaRPr lang="ru-RU" sz="3200" b="1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7596336" y="5428107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7</a:t>
            </a:r>
            <a:endParaRPr lang="ru-RU" sz="32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703064" y="2340168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8</a:t>
            </a:r>
            <a:endParaRPr lang="ru-RU" sz="32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8453949" y="745305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9</a:t>
            </a:r>
            <a:endParaRPr lang="ru-RU" sz="32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-35245" y="3064604"/>
            <a:ext cx="6014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10</a:t>
            </a:r>
            <a:endParaRPr lang="ru-RU" sz="32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004592" y="1037692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953646" y="1444689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987148" y="1878567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981785" y="2797787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944829" y="3217331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1981404" y="3649026"/>
            <a:ext cx="263152" cy="2796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944829" y="4093930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1893214" y="2253004"/>
            <a:ext cx="351342" cy="3317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843808" y="948828"/>
            <a:ext cx="339782" cy="3431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2920057" y="1436063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920057" y="1910877"/>
            <a:ext cx="262771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2483768" y="2339815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2927921" y="2339815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919104" y="2789444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918913" y="3174686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241951" y="1802509"/>
            <a:ext cx="358739" cy="3360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851920" y="2372424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270911" y="948827"/>
            <a:ext cx="313707" cy="3338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3786132" y="3571504"/>
            <a:ext cx="394728" cy="3019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461792" y="1494892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321467" y="3636008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4283967" y="3174686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4289346" y="2725778"/>
            <a:ext cx="263152" cy="3179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3334544" y="2347234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786434" y="2355577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321467" y="2339462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6655881" y="1928597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159853" y="1802509"/>
            <a:ext cx="334039" cy="3757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2461792" y="1494892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6230740" y="1494892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6655881" y="1028359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6144780" y="948828"/>
            <a:ext cx="324236" cy="3338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724128" y="1031588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5231039" y="1031588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4786434" y="1031588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5241353" y="3636008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6655881" y="3619156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2461792" y="1494892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5774883" y="3640046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6178112" y="3636008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6230740" y="3219853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6141214" y="2330482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6178112" y="2786214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7110870" y="1881725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5732373" y="4530327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5241353" y="4530327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2461792" y="1494892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4811310" y="4530327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4289346" y="4509120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3851920" y="4544213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4337538" y="4059055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3324218" y="4468435"/>
            <a:ext cx="323963" cy="3300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4762734" y="3633942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2910096" y="5424878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2370164" y="5356684"/>
            <a:ext cx="376755" cy="3638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4337538" y="5013176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6655881" y="4533679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6205864" y="4983179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2918992" y="1952092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6228788" y="4509120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6180467" y="4090701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1920144" y="948828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5241353" y="5424808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4781245" y="5419410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Прямоугольник 92"/>
          <p:cNvSpPr/>
          <p:nvPr/>
        </p:nvSpPr>
        <p:spPr>
          <a:xfrm>
            <a:off x="4363596" y="5409749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рямоугольник 93"/>
          <p:cNvSpPr/>
          <p:nvPr/>
        </p:nvSpPr>
        <p:spPr>
          <a:xfrm>
            <a:off x="3851920" y="5398247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Прямоугольник 94"/>
          <p:cNvSpPr/>
          <p:nvPr/>
        </p:nvSpPr>
        <p:spPr>
          <a:xfrm>
            <a:off x="2918992" y="1952092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Прямоугольник 95"/>
          <p:cNvSpPr/>
          <p:nvPr/>
        </p:nvSpPr>
        <p:spPr>
          <a:xfrm>
            <a:off x="3385030" y="5401476"/>
            <a:ext cx="263152" cy="25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Прямоугольник 96"/>
          <p:cNvSpPr/>
          <p:nvPr/>
        </p:nvSpPr>
        <p:spPr>
          <a:xfrm>
            <a:off x="1922196" y="846095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98" name="Прямоугольник 97"/>
          <p:cNvSpPr/>
          <p:nvPr/>
        </p:nvSpPr>
        <p:spPr>
          <a:xfrm>
            <a:off x="2862969" y="828029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/>
              <a:t>2</a:t>
            </a:r>
          </a:p>
        </p:txBody>
      </p:sp>
      <p:sp>
        <p:nvSpPr>
          <p:cNvPr id="99" name="Прямоугольник 98"/>
          <p:cNvSpPr/>
          <p:nvPr/>
        </p:nvSpPr>
        <p:spPr>
          <a:xfrm>
            <a:off x="4241951" y="821572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100" name="Прямоугольник 99"/>
          <p:cNvSpPr/>
          <p:nvPr/>
        </p:nvSpPr>
        <p:spPr>
          <a:xfrm>
            <a:off x="6159853" y="846094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101" name="Прямоугольник 100"/>
          <p:cNvSpPr/>
          <p:nvPr/>
        </p:nvSpPr>
        <p:spPr>
          <a:xfrm>
            <a:off x="4197459" y="5805263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5</a:t>
            </a:r>
            <a:endParaRPr lang="ru-RU" sz="3200" b="1" dirty="0"/>
          </a:p>
        </p:txBody>
      </p:sp>
      <p:pic>
        <p:nvPicPr>
          <p:cNvPr id="102" name="Picture 6" descr="https://mirros.ru/wp-content/uploads/d/6/1/d6174df1a22be5389b435de19d864e5b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685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36367" y="5483842"/>
            <a:ext cx="1894145" cy="159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" name="Прямоугольник 102"/>
          <p:cNvSpPr/>
          <p:nvPr/>
        </p:nvSpPr>
        <p:spPr>
          <a:xfrm>
            <a:off x="4256515" y="1710015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104" name="Прямоугольник 103"/>
          <p:cNvSpPr/>
          <p:nvPr/>
        </p:nvSpPr>
        <p:spPr>
          <a:xfrm>
            <a:off x="6130344" y="1678147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6</a:t>
            </a:r>
            <a:endParaRPr lang="ru-RU" sz="3200" b="1" dirty="0"/>
          </a:p>
        </p:txBody>
      </p:sp>
      <p:sp>
        <p:nvSpPr>
          <p:cNvPr id="105" name="Прямоугольник 104"/>
          <p:cNvSpPr/>
          <p:nvPr/>
        </p:nvSpPr>
        <p:spPr>
          <a:xfrm>
            <a:off x="1893214" y="2155781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7</a:t>
            </a:r>
            <a:endParaRPr lang="ru-RU" sz="3200" b="1" dirty="0"/>
          </a:p>
        </p:txBody>
      </p:sp>
      <p:sp>
        <p:nvSpPr>
          <p:cNvPr id="106" name="Прямоугольник 105"/>
          <p:cNvSpPr/>
          <p:nvPr/>
        </p:nvSpPr>
        <p:spPr>
          <a:xfrm>
            <a:off x="3785919" y="3496475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8</a:t>
            </a:r>
            <a:endParaRPr lang="ru-RU" sz="3200" b="1" dirty="0"/>
          </a:p>
        </p:txBody>
      </p:sp>
      <p:sp>
        <p:nvSpPr>
          <p:cNvPr id="107" name="Прямоугольник 106"/>
          <p:cNvSpPr/>
          <p:nvPr/>
        </p:nvSpPr>
        <p:spPr>
          <a:xfrm>
            <a:off x="3307311" y="4360748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9</a:t>
            </a:r>
            <a:endParaRPr lang="ru-RU" sz="3200" b="1" dirty="0"/>
          </a:p>
        </p:txBody>
      </p:sp>
      <p:sp>
        <p:nvSpPr>
          <p:cNvPr id="108" name="Прямоугольник 107"/>
          <p:cNvSpPr/>
          <p:nvPr/>
        </p:nvSpPr>
        <p:spPr>
          <a:xfrm>
            <a:off x="2267744" y="5244518"/>
            <a:ext cx="6014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10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68449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404664"/>
            <a:ext cx="8229600" cy="5890666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/>
              <a:t>1. ЛУКОВИЦА</a:t>
            </a:r>
            <a:br>
              <a:rPr lang="ru-RU" sz="3600" b="1" dirty="0" smtClean="0"/>
            </a:br>
            <a:r>
              <a:rPr lang="ru-RU" sz="3600" b="1" dirty="0" smtClean="0"/>
              <a:t>2.ПОДВОЙ</a:t>
            </a:r>
            <a:br>
              <a:rPr lang="ru-RU" sz="3600" b="1" dirty="0" smtClean="0"/>
            </a:br>
            <a:r>
              <a:rPr lang="ru-RU" sz="3600" b="1" dirty="0" smtClean="0"/>
              <a:t>3. ПРИВОЙ</a:t>
            </a:r>
            <a:br>
              <a:rPr lang="ru-RU" sz="3600" b="1" dirty="0" smtClean="0"/>
            </a:br>
            <a:r>
              <a:rPr lang="ru-RU" sz="3600" b="1" dirty="0" smtClean="0"/>
              <a:t>4. ОКУЛИРОВКА</a:t>
            </a:r>
            <a:br>
              <a:rPr lang="ru-RU" sz="3600" b="1" dirty="0" smtClean="0"/>
            </a:br>
            <a:r>
              <a:rPr lang="ru-RU" sz="3600" b="1" dirty="0" smtClean="0"/>
              <a:t>5. КОРНЕВИЩЕ</a:t>
            </a:r>
            <a:br>
              <a:rPr lang="ru-RU" sz="3600" b="1" dirty="0" smtClean="0"/>
            </a:br>
            <a:r>
              <a:rPr lang="ru-RU" sz="3600" b="1" dirty="0" smtClean="0"/>
              <a:t>6. УСЫ</a:t>
            </a:r>
            <a:br>
              <a:rPr lang="ru-RU" sz="3600" b="1" dirty="0" smtClean="0"/>
            </a:br>
            <a:r>
              <a:rPr lang="ru-RU" sz="3600" b="1" dirty="0" smtClean="0"/>
              <a:t>7. ОТВОДКИ</a:t>
            </a:r>
            <a:br>
              <a:rPr lang="ru-RU" sz="3600" b="1" dirty="0" smtClean="0"/>
            </a:br>
            <a:r>
              <a:rPr lang="ru-RU" sz="3600" b="1" dirty="0" smtClean="0"/>
              <a:t>8. ЧЕРЕНКИ</a:t>
            </a:r>
            <a:br>
              <a:rPr lang="ru-RU" sz="3600" b="1" dirty="0" smtClean="0"/>
            </a:br>
            <a:r>
              <a:rPr lang="ru-RU" sz="3600" b="1" dirty="0" smtClean="0"/>
              <a:t>9. ПРИВИВКА</a:t>
            </a:r>
            <a:br>
              <a:rPr lang="ru-RU" sz="3600" b="1" dirty="0" smtClean="0"/>
            </a:br>
            <a:r>
              <a:rPr lang="ru-RU" sz="3600" b="1" dirty="0" smtClean="0"/>
              <a:t>10. КЛУБЕНЬ</a:t>
            </a:r>
            <a:br>
              <a:rPr lang="ru-RU" sz="3600" b="1" dirty="0" smtClean="0"/>
            </a:b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3746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770993"/>
              </p:ext>
            </p:extLst>
          </p:nvPr>
        </p:nvGraphicFramePr>
        <p:xfrm>
          <a:off x="189964" y="188640"/>
          <a:ext cx="8712969" cy="6408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3"/>
                <a:gridCol w="2736304"/>
                <a:gridCol w="2448272"/>
              </a:tblGrid>
              <a:tr h="912254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tx1"/>
                          </a:solidFill>
                        </a:rPr>
                        <a:t>Характеристика</a:t>
                      </a:r>
                    </a:p>
                    <a:p>
                      <a:pPr algn="ctr"/>
                      <a:r>
                        <a:rPr lang="ru-RU" sz="2800" i="1" dirty="0" smtClean="0">
                          <a:solidFill>
                            <a:schemeClr val="tx1"/>
                          </a:solidFill>
                        </a:rPr>
                        <a:t>размножения </a:t>
                      </a:r>
                      <a:endParaRPr lang="ru-RU" sz="2800" i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    Способы размножения</a:t>
                      </a: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   Половое             Бесполое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11962">
                <a:tc rowSpan="5">
                  <a:txBody>
                    <a:bodyPr/>
                    <a:lstStyle/>
                    <a:p>
                      <a:r>
                        <a:rPr lang="ru-RU" sz="2000" b="1" i="1" dirty="0" smtClean="0"/>
                        <a:t>1.Сколько</a:t>
                      </a:r>
                      <a:r>
                        <a:rPr lang="ru-RU" sz="2000" b="1" i="1" baseline="0" dirty="0" smtClean="0"/>
                        <a:t> организмов участвует в размножении?</a:t>
                      </a:r>
                    </a:p>
                    <a:p>
                      <a:r>
                        <a:rPr lang="ru-RU" sz="2000" b="1" i="1" baseline="0" dirty="0" smtClean="0"/>
                        <a:t>2. Являются ли новые организмы копией материнского организма?</a:t>
                      </a:r>
                    </a:p>
                    <a:p>
                      <a:r>
                        <a:rPr lang="ru-RU" sz="2000" b="1" i="1" baseline="0" dirty="0" smtClean="0"/>
                        <a:t>3. Образуются ли половые клетки?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i="1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baseline="0" dirty="0" smtClean="0"/>
                        <a:t>4. Значение способа размножения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i="1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i="1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i="1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baseline="0" dirty="0" smtClean="0"/>
                        <a:t>5. Какие органы участвуют в размножении?</a:t>
                      </a:r>
                    </a:p>
                    <a:p>
                      <a:endParaRPr lang="ru-RU" sz="2000" b="1" i="1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11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435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319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643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427984" y="1157485"/>
            <a:ext cx="11212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ДВА</a:t>
            </a:r>
            <a:endParaRPr lang="ru-RU" sz="4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988698" y="1169405"/>
            <a:ext cx="15208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ОДИН</a:t>
            </a: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45417" y="1865371"/>
            <a:ext cx="10100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НЕТ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291035" y="1865371"/>
            <a:ext cx="8402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ДА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30311" y="2573257"/>
            <a:ext cx="8402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ДА</a:t>
            </a:r>
            <a:endParaRPr lang="ru-RU" sz="4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237556" y="2573257"/>
            <a:ext cx="10100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НЕТ</a:t>
            </a:r>
            <a:endParaRPr lang="ru-RU" sz="4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780886" y="3573016"/>
            <a:ext cx="26752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Появление организмов </a:t>
            </a:r>
          </a:p>
          <a:p>
            <a:r>
              <a:rPr lang="ru-RU" b="1" dirty="0" smtClean="0"/>
              <a:t>с новыми признаками, </a:t>
            </a:r>
          </a:p>
          <a:p>
            <a:r>
              <a:rPr lang="ru-RU" b="1" dirty="0" smtClean="0"/>
              <a:t>их лучшее выживание </a:t>
            </a:r>
          </a:p>
          <a:p>
            <a:r>
              <a:rPr lang="ru-RU" b="1" dirty="0" smtClean="0"/>
              <a:t>в меняющихся условиях</a:t>
            </a:r>
            <a:endParaRPr lang="ru-RU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98898" y="3711515"/>
            <a:ext cx="26245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Быстрое размножение</a:t>
            </a:r>
          </a:p>
          <a:p>
            <a:pPr algn="ctr"/>
            <a:r>
              <a:rPr lang="ru-RU" b="1" dirty="0" smtClean="0"/>
              <a:t>организмов сходных с </a:t>
            </a:r>
          </a:p>
          <a:p>
            <a:pPr algn="ctr"/>
            <a:r>
              <a:rPr lang="ru-RU" b="1" dirty="0" smtClean="0"/>
              <a:t>родительскими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80886" y="5163289"/>
            <a:ext cx="25675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Генеративные: </a:t>
            </a:r>
          </a:p>
          <a:p>
            <a:pPr algn="ctr"/>
            <a:r>
              <a:rPr lang="ru-RU" sz="2000" b="1" dirty="0" smtClean="0"/>
              <a:t>цветок, плод, семена</a:t>
            </a:r>
            <a:endParaRPr lang="ru-RU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821184" y="5163289"/>
            <a:ext cx="18558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/>
              <a:t>Вегетативные: </a:t>
            </a:r>
          </a:p>
          <a:p>
            <a:pPr algn="ctr"/>
            <a:r>
              <a:rPr lang="ru-RU" sz="2000" b="1" dirty="0" smtClean="0"/>
              <a:t>корни, стебли, </a:t>
            </a:r>
          </a:p>
          <a:p>
            <a:pPr algn="ctr"/>
            <a:r>
              <a:rPr lang="ru-RU" sz="2000" b="1" dirty="0" smtClean="0"/>
              <a:t>листья, почки</a:t>
            </a:r>
          </a:p>
        </p:txBody>
      </p:sp>
    </p:spTree>
    <p:extLst>
      <p:ext uri="{BB962C8B-B14F-4D97-AF65-F5344CB8AC3E}">
        <p14:creationId xmlns:p14="http://schemas.microsoft.com/office/powerpoint/2010/main" val="2841610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hareslide.ru/img/thumbs/8408b2221119cdff8e56ba1552fc6e1e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73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686800" cy="5630862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ru-RU" b="1" dirty="0" smtClean="0"/>
              <a:t>ЭТАПЫ ПОЛОВОГО РАЗМНОЖЕНИЯ РАСТЕНИЙ</a:t>
            </a:r>
            <a:endParaRPr lang="ru-RU" dirty="0" smtClean="0"/>
          </a:p>
          <a:p>
            <a:pPr marL="0" indent="0">
              <a:buNone/>
              <a:defRPr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1</a:t>
            </a:r>
            <a:r>
              <a:rPr lang="ru-RU" b="1" dirty="0">
                <a:solidFill>
                  <a:srgbClr val="FF0000"/>
                </a:solidFill>
              </a:rPr>
              <a:t>. </a:t>
            </a:r>
            <a:r>
              <a:rPr lang="ru-RU" b="1" dirty="0" smtClean="0">
                <a:solidFill>
                  <a:srgbClr val="FF0000"/>
                </a:solidFill>
              </a:rPr>
              <a:t>ОПЛОДОТВОРЕНИЕ</a:t>
            </a:r>
          </a:p>
          <a:p>
            <a:pPr marL="0" indent="0" eaLnBrk="1" hangingPunct="1"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2. ОПЫЛЕНИЕ</a:t>
            </a:r>
          </a:p>
          <a:p>
            <a:pPr marL="0" indent="0"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3. РАЗВИТИЕ ДОЧЕРНЕГО ОРГАНИЗМА (ЗАРОДЫША)</a:t>
            </a:r>
          </a:p>
          <a:p>
            <a:pPr marL="0" indent="0" eaLnBrk="1" hangingPunct="1"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4. ОБРАЗОВАНИЕ ЗИГОТЫ</a:t>
            </a:r>
          </a:p>
          <a:p>
            <a:pPr marL="0" indent="0">
              <a:buNone/>
              <a:defRPr/>
            </a:pPr>
            <a:r>
              <a:rPr lang="ru-RU" b="1" dirty="0" smtClean="0">
                <a:solidFill>
                  <a:srgbClr val="FF0000"/>
                </a:solidFill>
              </a:rPr>
              <a:t>5. ОБРАЗОВАНИЕ ПОЛОВЫХ КЛЕТОК (ГАМЕТ)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491880" y="5229200"/>
            <a:ext cx="15985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3200" b="1" dirty="0">
                <a:solidFill>
                  <a:srgbClr val="FF0000"/>
                </a:solidFill>
              </a:rPr>
              <a:t>5 2 1 4 3</a:t>
            </a:r>
          </a:p>
        </p:txBody>
      </p:sp>
    </p:spTree>
    <p:extLst>
      <p:ext uri="{BB962C8B-B14F-4D97-AF65-F5344CB8AC3E}">
        <p14:creationId xmlns:p14="http://schemas.microsoft.com/office/powerpoint/2010/main" val="3835176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03740235"/>
              </p:ext>
            </p:extLst>
          </p:nvPr>
        </p:nvGraphicFramePr>
        <p:xfrm>
          <a:off x="161764" y="411550"/>
          <a:ext cx="8676456" cy="5722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572000"/>
              </a:tblGrid>
              <a:tr h="60623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bg1"/>
                          </a:solidFill>
                        </a:rPr>
                        <a:t>Термин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bg1"/>
                          </a:solidFill>
                        </a:rPr>
                        <a:t>Определение</a:t>
                      </a:r>
                      <a:endParaRPr lang="ru-RU" sz="3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082399">
                <a:tc>
                  <a:txBody>
                    <a:bodyPr/>
                    <a:lstStyle/>
                    <a:p>
                      <a:pPr marL="514350" indent="-514350">
                        <a:buClrTx/>
                        <a:buFont typeface="+mj-lt"/>
                        <a:buAutoNum type="arabicPeriod"/>
                      </a:pP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Опыление</a:t>
                      </a:r>
                    </a:p>
                    <a:p>
                      <a:pPr marL="514350" indent="-514350">
                        <a:buClrTx/>
                        <a:buFont typeface="+mj-lt"/>
                        <a:buAutoNum type="arabicPeriod"/>
                      </a:pP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Зародыш</a:t>
                      </a:r>
                    </a:p>
                    <a:p>
                      <a:pPr marL="514350" indent="-514350">
                        <a:buClrTx/>
                        <a:buFont typeface="+mj-lt"/>
                        <a:buAutoNum type="arabicPeriod"/>
                      </a:pP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Гаметы</a:t>
                      </a:r>
                    </a:p>
                    <a:p>
                      <a:pPr marL="514350" indent="-514350">
                        <a:buClrTx/>
                        <a:buFont typeface="+mj-lt"/>
                        <a:buAutoNum type="arabicPeriod"/>
                      </a:pP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Яйцеклетка</a:t>
                      </a:r>
                    </a:p>
                    <a:p>
                      <a:pPr marL="514350" indent="-514350">
                        <a:buClrTx/>
                        <a:buFont typeface="+mj-lt"/>
                        <a:buAutoNum type="arabicPeriod"/>
                      </a:pP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Зигота</a:t>
                      </a:r>
                    </a:p>
                    <a:p>
                      <a:pPr marL="514350" marR="0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Спермий</a:t>
                      </a:r>
                    </a:p>
                    <a:p>
                      <a:pPr marL="514350" marR="0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Оплодотворение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А.</a:t>
                      </a:r>
                      <a:r>
                        <a:rPr lang="ru-RU" sz="2800" b="1" baseline="0" dirty="0" smtClean="0"/>
                        <a:t> Оплодотворенная яйцеклетка</a:t>
                      </a:r>
                      <a:endParaRPr lang="ru-RU" sz="2800" b="1" dirty="0" smtClean="0"/>
                    </a:p>
                    <a:p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Б.</a:t>
                      </a:r>
                      <a:r>
                        <a:rPr lang="ru-RU" sz="2800" b="1" baseline="0" dirty="0" smtClean="0"/>
                        <a:t> Мужская половая железа</a:t>
                      </a:r>
                    </a:p>
                    <a:p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В. </a:t>
                      </a:r>
                      <a:r>
                        <a:rPr lang="ru-RU" sz="2800" b="1" baseline="0" dirty="0" smtClean="0"/>
                        <a:t>Слияние половых клеток</a:t>
                      </a:r>
                    </a:p>
                    <a:p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Г.</a:t>
                      </a:r>
                      <a:r>
                        <a:rPr lang="ru-RU" sz="2800" b="1" baseline="0" dirty="0" smtClean="0"/>
                        <a:t> Перенос пыльцы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Д.</a:t>
                      </a:r>
                      <a:r>
                        <a:rPr lang="ru-RU" sz="2800" b="1" baseline="0" dirty="0" smtClean="0"/>
                        <a:t> Женская половая железа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solidFill>
                            <a:srgbClr val="FF0000"/>
                          </a:solidFill>
                        </a:rPr>
                        <a:t>Е. 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Новый организм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</a:rPr>
                        <a:t>Ж. </a:t>
                      </a:r>
                      <a:r>
                        <a:rPr lang="ru-RU" sz="2800" b="1" baseline="0" dirty="0" smtClean="0"/>
                        <a:t>Половые клетки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512052" y="6021288"/>
            <a:ext cx="4058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Г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76963" y="6021288"/>
            <a:ext cx="4347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Е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76386" y="6040672"/>
            <a:ext cx="6110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Ж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21101" y="6029275"/>
            <a:ext cx="5293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Д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6040672"/>
            <a:ext cx="4956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А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20072" y="6046578"/>
            <a:ext cx="4700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Б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17683" y="6046578"/>
            <a:ext cx="47160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В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2099794" y="4922147"/>
            <a:ext cx="62405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Правильно 7 – отлично</a:t>
            </a:r>
          </a:p>
          <a:p>
            <a:r>
              <a:rPr lang="ru-RU" sz="2400" b="1" dirty="0" smtClean="0"/>
              <a:t>Правильно 5-6 – хорошо</a:t>
            </a:r>
          </a:p>
          <a:p>
            <a:r>
              <a:rPr lang="ru-RU" sz="2400" b="1" dirty="0" smtClean="0"/>
              <a:t>Правильно 4-5 и менее - удовлетворительно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635670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1" grpId="0"/>
      <p:bldP spid="1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ogcatdog.ru/wp-content/uploads/e/0/2/e0245ccce1102f3ad7750bd856edb4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1" t="1821" r="6578" b="38164"/>
          <a:stretch/>
        </p:blipFill>
        <p:spPr bwMode="auto">
          <a:xfrm>
            <a:off x="1115616" y="325346"/>
            <a:ext cx="6938953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99092" y="573964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 smtClean="0"/>
              <a:t>Какие </a:t>
            </a:r>
            <a:r>
              <a:rPr lang="ru-RU" b="1" i="1" dirty="0"/>
              <a:t>органы участвуют в размножении?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4293096"/>
            <a:ext cx="607485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Пришла весна. Растаял лед. И веселится весь народ</a:t>
            </a:r>
          </a:p>
          <a:p>
            <a:r>
              <a:rPr lang="ru-RU" sz="2000" b="1" dirty="0" smtClean="0"/>
              <a:t>А садовод, тот просто рад, растений выстроил парад</a:t>
            </a:r>
          </a:p>
          <a:p>
            <a:r>
              <a:rPr lang="ru-RU" sz="2000" b="1" dirty="0" smtClean="0"/>
              <a:t>Черенок, клубни и  листья - все здесь есть</a:t>
            </a:r>
          </a:p>
          <a:p>
            <a:r>
              <a:rPr lang="ru-RU" sz="2000" b="1" dirty="0" smtClean="0"/>
              <a:t>И садовод гордится очень – хвала ему и честь.</a:t>
            </a:r>
          </a:p>
          <a:p>
            <a:r>
              <a:rPr lang="ru-RU" sz="2000" b="1" dirty="0" smtClean="0"/>
              <a:t> 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40690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8229600" cy="12969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i="1" dirty="0"/>
              <a:t>Из дневника садовода-любителя</a:t>
            </a:r>
          </a:p>
          <a:p>
            <a:pPr marL="0" indent="0">
              <a:buNone/>
            </a:pPr>
            <a:r>
              <a:rPr lang="ru-RU" sz="1400" b="1" i="1" dirty="0"/>
              <a:t>     На часах только восемь утра, а солнце уже начинает припекать. Денёк снова будет жарким. На небе ни облачка, а дождичка бы не мешало: вторую неделю ждут его абрикос и вишня, малина и смородина. Эх, люблю я свой сад, любуюсь каждый день и переживаю за него. Груши-то у меня крупные, наливные урождаются, а вот смородина каждый год мелкая и кислая. То ли дело у соседа: ягоды размером с вишню, сладкие, да много-то как! Такую и собирать приятно. Только вот нет у меня такой, а хочется…</a:t>
            </a:r>
          </a:p>
          <a:p>
            <a:pPr marL="0" indent="0">
              <a:buNone/>
            </a:pPr>
            <a:r>
              <a:rPr lang="ru-RU" sz="1400" b="1" i="1" dirty="0" smtClean="0"/>
              <a:t>Какие части растения попросить у соседа?</a:t>
            </a:r>
            <a:r>
              <a:rPr lang="ru-RU" sz="1400" b="1" i="1" dirty="0"/>
              <a:t> Что же нужно сделать? </a:t>
            </a:r>
          </a:p>
          <a:p>
            <a:pPr marL="0" indent="0">
              <a:buNone/>
            </a:pPr>
            <a:r>
              <a:rPr lang="ru-RU" sz="1400" dirty="0"/>
              <a:t> </a:t>
            </a:r>
          </a:p>
          <a:p>
            <a:pPr marL="0" indent="0">
              <a:buNone/>
            </a:pPr>
            <a:r>
              <a:rPr lang="ru-RU" sz="1400" dirty="0"/>
              <a:t> </a:t>
            </a:r>
          </a:p>
          <a:p>
            <a:pPr marL="0" indent="0">
              <a:buNone/>
            </a:pPr>
            <a:endParaRPr lang="ru-RU" altLang="ru-RU" sz="1400" dirty="0"/>
          </a:p>
        </p:txBody>
      </p:sp>
      <p:pic>
        <p:nvPicPr>
          <p:cNvPr id="4105" name="Picture 9" descr="77,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63454"/>
            <a:ext cx="1604962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77,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827" y="2132856"/>
            <a:ext cx="1563688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77,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47" y="2947392"/>
            <a:ext cx="1544637" cy="182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5004048" y="2852936"/>
            <a:ext cx="865188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6000" b="0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1026" name="Picture 2" descr="https://yard.hozvo.ru/storage/photos/shares/2022/39/63340d5bdc7e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5" y="2052399"/>
            <a:ext cx="1800349" cy="1200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i?id=f04852c2b38284cdc8ef7c3d7427280397e0010f-5232391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923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894" y="2204864"/>
            <a:ext cx="309562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24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20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Тема урока: </a:t>
            </a:r>
            <a:br>
              <a:rPr lang="ru-RU" b="1" dirty="0" smtClean="0"/>
            </a:br>
            <a:r>
              <a:rPr lang="ru-RU" b="1" dirty="0" smtClean="0"/>
              <a:t>Вегетативное размножение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501008"/>
            <a:ext cx="83061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-ЭТО ПРОЦЕСС, ПРИ КОТОРОМ НОВЫЙ ОРГАНИЗМ ОБРАЗУЕТСЯ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ИЗ КАКОЙ-ЛИБО ЧАСТИ РОДИТЕЛЬСКОЙ ОСОБИ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61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404664"/>
            <a:ext cx="4334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ВЕГЕТАТИВНОЕ РАЗМНОЖЕНИЕ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23771" y="1937738"/>
            <a:ext cx="1588063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КОРЕНЬ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46199" y="1660258"/>
            <a:ext cx="1326004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ПОБЕГ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41738" y="2708920"/>
            <a:ext cx="113492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ПОЧКИ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6532" y="2708055"/>
            <a:ext cx="1237455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ЛИСТЬЯ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2952" y="2708920"/>
            <a:ext cx="1217000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СТЕБЛИ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2799" y="2200771"/>
            <a:ext cx="153118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НАДЗЕМНЫЙ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59003" y="2246621"/>
            <a:ext cx="154112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ПОДЗЕМНЫЙ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1812505" y="1340768"/>
            <a:ext cx="959295" cy="59712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515608" y="1382625"/>
            <a:ext cx="773658" cy="2776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200646" y="2410187"/>
            <a:ext cx="862153" cy="2776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6" idx="0"/>
          </p:cNvCxnSpPr>
          <p:nvPr/>
        </p:nvCxnSpPr>
        <p:spPr>
          <a:xfrm>
            <a:off x="5607141" y="2431287"/>
            <a:ext cx="702060" cy="2776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972203" y="1922749"/>
            <a:ext cx="919880" cy="2776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4731834" y="1923138"/>
            <a:ext cx="862153" cy="27763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7" idx="0"/>
          </p:cNvCxnSpPr>
          <p:nvPr/>
        </p:nvCxnSpPr>
        <p:spPr>
          <a:xfrm>
            <a:off x="4968416" y="2592081"/>
            <a:ext cx="6844" cy="11597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466676" y="749701"/>
            <a:ext cx="83061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ЭТО ПРОЦЕСС, ПРИ КОТОРОМ НОВЫЙ ОРГАНИЗМ ОБРАЗУЕТСЯ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ИЗ КАКОЙ-ЛИБО ЧАСТИ РОДИТЕЛЬСКОЙ ОСОБИ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https://agronom.expert/wp-content/uploads/2019/12/chto-takoe-kluben-kartofelya2-e1575616621738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500" b="94667" l="3125" r="55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42189"/>
          <a:stretch/>
        </p:blipFill>
        <p:spPr bwMode="auto">
          <a:xfrm>
            <a:off x="3337527" y="3386370"/>
            <a:ext cx="2340778" cy="3036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несколько документов 4"/>
          <p:cNvSpPr/>
          <p:nvPr/>
        </p:nvSpPr>
        <p:spPr>
          <a:xfrm>
            <a:off x="201500" y="255212"/>
            <a:ext cx="530352" cy="41391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095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egevpare.ru/wp-content/uploads/2022/10/0253a2a68e979ebdbe31202c2540e32a.jpe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34" y="-7949"/>
            <a:ext cx="879120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https://usadba-dzr.ru/wp-content/uploads/9/a/4/9a4b4d74e8c9f52e8d490f532813029d.jpe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42" r="42493" b="41848"/>
          <a:stretch/>
        </p:blipFill>
        <p:spPr bwMode="auto">
          <a:xfrm>
            <a:off x="539552" y="5445224"/>
            <a:ext cx="2448272" cy="124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323201"/>
              </p:ext>
            </p:extLst>
          </p:nvPr>
        </p:nvGraphicFramePr>
        <p:xfrm>
          <a:off x="1907704" y="980728"/>
          <a:ext cx="1152128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52128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" dirty="0" smtClean="0">
                          <a:effectLst/>
                        </a:rPr>
                        <a:t>ОТВОДКИ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04378" y="2708920"/>
            <a:ext cx="883245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2562254"/>
            <a:ext cx="244827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778304"/>
              </p:ext>
            </p:extLst>
          </p:nvPr>
        </p:nvGraphicFramePr>
        <p:xfrm>
          <a:off x="3224942" y="908720"/>
          <a:ext cx="2645192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4519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СТЕБЛЕВЫЕ</a:t>
                      </a:r>
                      <a:r>
                        <a:rPr lang="ru-RU" sz="2000" b="1" baseline="0" dirty="0" smtClean="0">
                          <a:effectLst/>
                        </a:rPr>
                        <a:t> </a:t>
                      </a:r>
                      <a:r>
                        <a:rPr lang="ru-RU" sz="2000" b="1" dirty="0" smtClean="0">
                          <a:effectLst/>
                        </a:rPr>
                        <a:t>ЧЕРЕНКИ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516216" y="2254319"/>
            <a:ext cx="151216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423842"/>
              </p:ext>
            </p:extLst>
          </p:nvPr>
        </p:nvGraphicFramePr>
        <p:xfrm>
          <a:off x="6491754" y="2182435"/>
          <a:ext cx="2532441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244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КОРНЕВЫЕ</a:t>
                      </a:r>
                      <a:r>
                        <a:rPr lang="ru-RU" sz="2000" b="1" baseline="0" dirty="0" smtClean="0">
                          <a:effectLst/>
                        </a:rPr>
                        <a:t> </a:t>
                      </a:r>
                      <a:r>
                        <a:rPr lang="ru-RU" sz="2000" b="1" dirty="0" smtClean="0">
                          <a:effectLst/>
                        </a:rPr>
                        <a:t>ЧЕРЕНКИ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7272300" y="3789040"/>
            <a:ext cx="1044116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125895"/>
              </p:ext>
            </p:extLst>
          </p:nvPr>
        </p:nvGraphicFramePr>
        <p:xfrm>
          <a:off x="6991018" y="6260491"/>
          <a:ext cx="1606679" cy="431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6679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ЛИСТОВЫЕ</a:t>
                      </a:r>
                      <a:r>
                        <a:rPr lang="ru-RU" sz="2000" b="1" baseline="0" dirty="0" smtClean="0">
                          <a:effectLst/>
                        </a:rPr>
                        <a:t> </a:t>
                      </a:r>
                      <a:r>
                        <a:rPr lang="ru-RU" sz="2000" b="1" dirty="0" smtClean="0">
                          <a:effectLst/>
                        </a:rPr>
                        <a:t>ЧЕРЕНКИ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6372200" y="5780725"/>
            <a:ext cx="72008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691680" y="4365104"/>
            <a:ext cx="72008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41214" y="5169387"/>
            <a:ext cx="104641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035624" y="6190893"/>
            <a:ext cx="93610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184312"/>
              </p:ext>
            </p:extLst>
          </p:nvPr>
        </p:nvGraphicFramePr>
        <p:xfrm>
          <a:off x="3593107" y="3717156"/>
          <a:ext cx="954431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4431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КЛУБН</a:t>
                      </a:r>
                      <a:r>
                        <a:rPr lang="ru-RU" sz="2000" b="1" dirty="0" smtClean="0">
                          <a:effectLst/>
                        </a:rPr>
                        <a:t>И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760705"/>
              </p:ext>
            </p:extLst>
          </p:nvPr>
        </p:nvGraphicFramePr>
        <p:xfrm>
          <a:off x="111624" y="3429000"/>
          <a:ext cx="1292024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2024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ЛУКОВИЦ</a:t>
                      </a:r>
                      <a:r>
                        <a:rPr lang="ru-RU" sz="2000" b="1" dirty="0" smtClean="0">
                          <a:effectLst/>
                        </a:rPr>
                        <a:t>Ы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855560"/>
              </p:ext>
            </p:extLst>
          </p:nvPr>
        </p:nvGraphicFramePr>
        <p:xfrm>
          <a:off x="1664798" y="4365104"/>
          <a:ext cx="1620180" cy="431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0180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ПОЛЗУЧИЕ ПОБЕГИ - УСЫ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207567"/>
              </p:ext>
            </p:extLst>
          </p:nvPr>
        </p:nvGraphicFramePr>
        <p:xfrm>
          <a:off x="7020272" y="3825106"/>
          <a:ext cx="1440160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016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</a:rPr>
                        <a:t>КОРНЕВИЩЕ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4547538" y="3717032"/>
            <a:ext cx="1944216" cy="17281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004049" y="5301208"/>
            <a:ext cx="1224136" cy="11007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2" name="Picture 4" descr="https://lamaletadellector.files.wordpress.com/2018/02/batata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89744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538" y="3167254"/>
            <a:ext cx="2791080" cy="2683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226758"/>
              </p:ext>
            </p:extLst>
          </p:nvPr>
        </p:nvGraphicFramePr>
        <p:xfrm>
          <a:off x="4896036" y="5883616"/>
          <a:ext cx="1620180" cy="431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0180"/>
              </a:tblGrid>
              <a:tr h="216024">
                <a:tc>
                  <a:txBody>
                    <a:bodyPr/>
                    <a:lstStyle/>
                    <a:p>
                      <a:pPr algn="ctr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КОРНЕВЫЕ КЛУБНИ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255576"/>
              </p:ext>
            </p:extLst>
          </p:nvPr>
        </p:nvGraphicFramePr>
        <p:xfrm>
          <a:off x="1175614" y="5256189"/>
          <a:ext cx="1274780" cy="215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478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ts val="171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</a:rPr>
                        <a:t>ПРИВИВК</a:t>
                      </a:r>
                      <a:r>
                        <a:rPr lang="ru-RU" sz="2000" b="1" dirty="0" smtClean="0">
                          <a:effectLst/>
                        </a:rPr>
                        <a:t>А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42844" y="2797922"/>
            <a:ext cx="4449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ЧЕРЕНОК —ОТДЕЛЁННАЯ ЧАСТЬ РАСТЕНИЯ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4314" y="17339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52833" y="136460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525027" y="1268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95028" y="379481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192001" y="34312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254663" y="45811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070514" y="414556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510110" y="279792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811981" y="452067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717744" y="559605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10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77936" y="389855"/>
            <a:ext cx="1539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СПОСОБЫ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97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718</Words>
  <Application>Microsoft Office PowerPoint</Application>
  <PresentationFormat>Экран (4:3)</PresentationFormat>
  <Paragraphs>222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Что такое размножение - ? Виды размножения - ?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урока:  Вегетативное размножение</vt:lpstr>
      <vt:lpstr>Презентация PowerPoint</vt:lpstr>
      <vt:lpstr>Презентация PowerPoint</vt:lpstr>
      <vt:lpstr>Презентация PowerPoint</vt:lpstr>
      <vt:lpstr>Давайте вместе Землю украшать. Сажать сады, цветы сажать повсюду. Давайте вместе Землю уважать, И относиться с нежностью как к чуду.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ЛУКОВИЦА 2.ПОДВОЙ 3. ПРИВОЙ 4. ОКУЛИРОВКА 5. КОРНЕВИЩЕ 6. УСЫ 7. ОТВОДКИ 8. ЧЕРЕНКИ 9. ПРИВИВКА 10. КЛУБЕНЬ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Д/З  § 18, 19, 22, 24 читать</dc:title>
  <dc:creator>Ноутбук</dc:creator>
  <cp:lastModifiedBy>Екатерина Кайгородова</cp:lastModifiedBy>
  <cp:revision>50</cp:revision>
  <dcterms:created xsi:type="dcterms:W3CDTF">2017-04-25T11:11:42Z</dcterms:created>
  <dcterms:modified xsi:type="dcterms:W3CDTF">2023-02-07T02:21:59Z</dcterms:modified>
</cp:coreProperties>
</file>