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58" r:id="rId5"/>
    <p:sldId id="260" r:id="rId6"/>
    <p:sldId id="261" r:id="rId7"/>
    <p:sldId id="279" r:id="rId8"/>
    <p:sldId id="276" r:id="rId9"/>
    <p:sldId id="277" r:id="rId10"/>
    <p:sldId id="278" r:id="rId11"/>
    <p:sldId id="262" r:id="rId12"/>
    <p:sldId id="263" r:id="rId13"/>
    <p:sldId id="264" r:id="rId14"/>
    <p:sldId id="265" r:id="rId15"/>
    <p:sldId id="266" r:id="rId16"/>
    <p:sldId id="271" r:id="rId17"/>
    <p:sldId id="27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 autoAdjust="0"/>
  </p:normalViewPr>
  <p:slideViewPr>
    <p:cSldViewPr snapToGrid="0">
      <p:cViewPr>
        <p:scale>
          <a:sx n="67" d="100"/>
          <a:sy n="67" d="100"/>
        </p:scale>
        <p:origin x="-126" y="-5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996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584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223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675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231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841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23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19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664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699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61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A94BB-04C9-4E8D-9A07-154226EA2549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5703A-006C-4E90-BCE8-538D94096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318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43"/>
            <a:ext cx="12192000" cy="6845657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003936"/>
            <a:ext cx="9144000" cy="89916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мастер – класс</a:t>
            </a:r>
          </a:p>
          <a:p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д</a:t>
            </a:r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ля   педагогов 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554479" y="2934055"/>
            <a:ext cx="10075545" cy="10109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cs typeface="+mn-cs"/>
              </a:rPr>
              <a:t>«Камешки </a:t>
            </a:r>
            <a:r>
              <a:rPr lang="ru-RU" sz="48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cs typeface="+mn-cs"/>
              </a:rPr>
              <a:t>Марблс</a:t>
            </a:r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cs typeface="+mn-cs"/>
              </a:rPr>
              <a:t>–</a:t>
            </a:r>
          </a:p>
          <a:p>
            <a:pPr>
              <a:spcBef>
                <a:spcPts val="1000"/>
              </a:spcBef>
            </a:pPr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  <a:cs typeface="+mn-cs"/>
              </a:rPr>
              <a:t>сокровище для детей»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03700" y="4610104"/>
            <a:ext cx="6083300" cy="7493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i="1" dirty="0" smtClean="0">
                <a:solidFill>
                  <a:srgbClr val="FF0000"/>
                </a:solidFill>
              </a:rPr>
              <a:t>Подготовила: Богданова-Ольховская Н.Ю.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9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"/>
            <a:ext cx="12192000" cy="6802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16038"/>
            <a:ext cx="9220200" cy="995362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Золушка</a:t>
            </a:r>
          </a:p>
          <a:p>
            <a:r>
              <a:rPr lang="ru-RU" b="1" dirty="0" smtClean="0"/>
              <a:t>Цель:</a:t>
            </a:r>
            <a:r>
              <a:rPr lang="ru-RU" dirty="0" smtClean="0"/>
              <a:t> разбери по цвету, по форме, по размеру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2" b="7690"/>
          <a:stretch>
            <a:fillRect/>
          </a:stretch>
        </p:blipFill>
        <p:spPr>
          <a:xfrm>
            <a:off x="6917266" y="2834640"/>
            <a:ext cx="2827625" cy="19855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73" b="7009"/>
          <a:stretch>
            <a:fillRect/>
          </a:stretch>
        </p:blipFill>
        <p:spPr>
          <a:xfrm>
            <a:off x="3579222" y="2847703"/>
            <a:ext cx="2554877" cy="2011680"/>
          </a:xfrm>
          <a:prstGeom prst="rect">
            <a:avLst/>
          </a:prstGeom>
        </p:spPr>
      </p:pic>
      <p:pic>
        <p:nvPicPr>
          <p:cNvPr id="3074" name="Picture 2" descr="C:\Users\Nata\Desktop\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63750" y="463550"/>
            <a:ext cx="8064500" cy="5930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76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205"/>
            <a:ext cx="12192000" cy="68027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5729" y="209006"/>
            <a:ext cx="9144000" cy="34485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младшем дошкольном возрасте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dirty="0" smtClean="0">
                <a:solidFill>
                  <a:srgbClr val="0070C0"/>
                </a:solidFill>
                <a:latin typeface="+mn-lt"/>
              </a:rPr>
              <a:t> используются следующие игры:</a:t>
            </a:r>
            <a:br>
              <a:rPr lang="ru-RU" sz="2800" dirty="0" smtClean="0">
                <a:solidFill>
                  <a:srgbClr val="0070C0"/>
                </a:solidFill>
                <a:latin typeface="+mn-lt"/>
              </a:rPr>
            </a:br>
            <a:r>
              <a:rPr lang="ru-RU" sz="4800" i="1" dirty="0" smtClean="0"/>
              <a:t/>
            </a:r>
            <a:br>
              <a:rPr lang="ru-RU" sz="4800" i="1" dirty="0" smtClean="0"/>
            </a:b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36700" y="2168434"/>
            <a:ext cx="9271000" cy="358866"/>
          </a:xfrm>
        </p:spPr>
        <p:txBody>
          <a:bodyPr>
            <a:normAutofit fontScale="25000" lnSpcReduction="20000"/>
          </a:bodyPr>
          <a:lstStyle/>
          <a:p>
            <a:pPr algn="just"/>
            <a:endParaRPr lang="ru-RU" sz="2800" dirty="0" smtClean="0">
              <a:solidFill>
                <a:srgbClr val="0070C0"/>
              </a:solidFill>
            </a:endParaRPr>
          </a:p>
          <a:p>
            <a:pPr algn="just"/>
            <a:r>
              <a:rPr lang="ru-RU" sz="2800" dirty="0" smtClean="0">
                <a:solidFill>
                  <a:srgbClr val="0070C0"/>
                </a:solidFill>
              </a:rPr>
              <a:t>В</a:t>
            </a:r>
            <a:endParaRPr lang="ru-RU" sz="2600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83" b="6017"/>
          <a:stretch>
            <a:fillRect/>
          </a:stretch>
        </p:blipFill>
        <p:spPr>
          <a:xfrm>
            <a:off x="6172200" y="3082834"/>
            <a:ext cx="4131733" cy="2364377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701800" y="3048000"/>
            <a:ext cx="4330700" cy="193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6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Домики для камешков</a:t>
            </a:r>
          </a:p>
          <a:p>
            <a:r>
              <a:rPr lang="ru-RU" sz="2600" b="1" dirty="0" smtClean="0"/>
              <a:t>Цель: </a:t>
            </a:r>
            <a:r>
              <a:rPr lang="ru-RU" sz="2600" dirty="0" smtClean="0"/>
              <a:t>развивать умение различать размер, находить по словесному обозначению </a:t>
            </a:r>
            <a:endParaRPr lang="ru-RU" dirty="0" smtClean="0"/>
          </a:p>
          <a:p>
            <a:endParaRPr lang="ru-RU" sz="2600" i="1" dirty="0"/>
          </a:p>
        </p:txBody>
      </p:sp>
    </p:spTree>
    <p:extLst>
      <p:ext uri="{BB962C8B-B14F-4D97-AF65-F5344CB8AC3E}">
        <p14:creationId xmlns:p14="http://schemas.microsoft.com/office/powerpoint/2010/main" val="296985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"/>
            <a:ext cx="12192000" cy="6802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16038"/>
            <a:ext cx="9220200" cy="995362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Золушка</a:t>
            </a:r>
          </a:p>
          <a:p>
            <a:r>
              <a:rPr lang="ru-RU" b="1" dirty="0" smtClean="0"/>
              <a:t>Цель:</a:t>
            </a:r>
            <a:r>
              <a:rPr lang="ru-RU" dirty="0" smtClean="0"/>
              <a:t> разбери по цвету, по форме, по размеру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2" b="7690"/>
          <a:stretch>
            <a:fillRect/>
          </a:stretch>
        </p:blipFill>
        <p:spPr>
          <a:xfrm>
            <a:off x="6917266" y="2834640"/>
            <a:ext cx="3623733" cy="19855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73" b="7009"/>
          <a:stretch>
            <a:fillRect/>
          </a:stretch>
        </p:blipFill>
        <p:spPr>
          <a:xfrm>
            <a:off x="2480734" y="2847703"/>
            <a:ext cx="3653366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6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"/>
            <a:ext cx="12192000" cy="6802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1065" y="1303338"/>
            <a:ext cx="9144000" cy="165576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Дорожка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dirty="0" smtClean="0"/>
              <a:t>выложить дорожки разной длины(длинные и короткие)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89" b="6515"/>
          <a:stretch>
            <a:fillRect/>
          </a:stretch>
        </p:blipFill>
        <p:spPr>
          <a:xfrm>
            <a:off x="6333065" y="3265714"/>
            <a:ext cx="3928534" cy="21684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78" b="11441"/>
          <a:stretch>
            <a:fillRect/>
          </a:stretch>
        </p:blipFill>
        <p:spPr>
          <a:xfrm>
            <a:off x="2184400" y="3304903"/>
            <a:ext cx="3911600" cy="198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02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"/>
            <a:ext cx="12192000" cy="6802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03338"/>
            <a:ext cx="9144000" cy="95726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Рисование шариками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dirty="0" smtClean="0"/>
              <a:t>развивает фантазию , воображение , координацию движений.</a:t>
            </a:r>
            <a:endParaRPr lang="ru-RU" dirty="0"/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1" y="2517257"/>
            <a:ext cx="1943100" cy="3454401"/>
          </a:xfrm>
          <a:prstGeom prst="rect">
            <a:avLst/>
          </a:prstGeom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4287" y="2532061"/>
            <a:ext cx="1943100" cy="3454402"/>
          </a:xfrm>
          <a:prstGeom prst="rect">
            <a:avLst/>
          </a:prstGeom>
        </p:spPr>
      </p:pic>
      <p:pic>
        <p:nvPicPr>
          <p:cNvPr id="9" name="Объект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505072"/>
            <a:ext cx="1956808" cy="3478770"/>
          </a:xfrm>
          <a:prstGeom prst="rect">
            <a:avLst/>
          </a:prstGeom>
        </p:spPr>
      </p:pic>
      <p:pic>
        <p:nvPicPr>
          <p:cNvPr id="10" name="Объект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97106" y="2426912"/>
            <a:ext cx="2061393" cy="366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7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"/>
            <a:ext cx="12192000" cy="6802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03338"/>
            <a:ext cx="9144000" cy="957262"/>
          </a:xfrm>
        </p:spPr>
        <p:txBody>
          <a:bodyPr>
            <a:normAutofit fontScale="85000" lnSpcReduction="20000"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Веселые картинки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dirty="0" smtClean="0"/>
              <a:t>выкладывание сюжетных картинок.</a:t>
            </a:r>
            <a:r>
              <a:rPr lang="ru-RU" dirty="0"/>
              <a:t> Закрепление лексических тем: «Новый год, морское дно, рыбки»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059" y="2465000"/>
            <a:ext cx="1773595" cy="31530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9334" y="2562755"/>
            <a:ext cx="1876518" cy="33360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1980" y="2465000"/>
            <a:ext cx="1883569" cy="334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50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12192000" cy="6802795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17700" y="2684103"/>
            <a:ext cx="8788400" cy="1325563"/>
          </a:xfrm>
        </p:spPr>
        <p:txBody>
          <a:bodyPr>
            <a:noAutofit/>
          </a:bodyPr>
          <a:lstStyle/>
          <a:p>
            <a:pPr indent="457200" algn="ctr"/>
            <a:r>
              <a:rPr lang="ru-RU" sz="2800" dirty="0" smtClean="0">
                <a:solidFill>
                  <a:srgbClr val="0070C0"/>
                </a:solidFill>
              </a:rPr>
              <a:t>Работа с камешками никогда не бывает механической, так как яркие цвета поддерживают интерес и улучшают продуктивность. Можно придумать небольшие сказочные сюжеты, которые напрямую связаны с последующей деятельностью ребенка. Эти сюжеты побуждают ребенка к действию, а для педагога это большая фантазия для речевой работы.</a:t>
            </a:r>
            <a:br>
              <a:rPr lang="ru-RU" sz="2800" dirty="0" smtClean="0">
                <a:solidFill>
                  <a:srgbClr val="0070C0"/>
                </a:solidFill>
              </a:rPr>
            </a:b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704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02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11633" y="1332410"/>
            <a:ext cx="2495007" cy="1880689"/>
          </a:xfrm>
        </p:spPr>
        <p:txBody>
          <a:bodyPr>
            <a:normAutofit/>
          </a:bodyPr>
          <a:lstStyle/>
          <a:p>
            <a:pPr algn="just"/>
            <a:endParaRPr lang="ru-RU" dirty="0" smtClean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070100" y="3098185"/>
            <a:ext cx="8509000" cy="190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070100" y="4075611"/>
            <a:ext cx="8509000" cy="13062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055" y="1249673"/>
            <a:ext cx="3331156" cy="264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4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027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1800" y="1384300"/>
            <a:ext cx="4559300" cy="3967163"/>
          </a:xfrm>
        </p:spPr>
        <p:txBody>
          <a:bodyPr>
            <a:normAutofit/>
          </a:bodyPr>
          <a:lstStyle/>
          <a:p>
            <a:r>
              <a:rPr lang="ru-RU" sz="3100" b="1" dirty="0">
                <a:solidFill>
                  <a:srgbClr val="0070C0"/>
                </a:solidFill>
                <a:latin typeface="+mn-lt"/>
              </a:rPr>
              <a:t>«Истоки способностей </a:t>
            </a:r>
            <a:r>
              <a:rPr lang="ru-RU" sz="3100" b="1" dirty="0" smtClean="0">
                <a:solidFill>
                  <a:srgbClr val="0070C0"/>
                </a:solidFill>
                <a:latin typeface="+mn-lt"/>
              </a:rPr>
              <a:t> и </a:t>
            </a:r>
            <a:r>
              <a:rPr lang="ru-RU" sz="3100" b="1" dirty="0">
                <a:solidFill>
                  <a:srgbClr val="0070C0"/>
                </a:solidFill>
                <a:latin typeface="+mn-lt"/>
              </a:rPr>
              <a:t>дарования детей – на кончиках их пальцев. От </a:t>
            </a:r>
            <a:r>
              <a:rPr lang="ru-RU" sz="3100" b="1" dirty="0" smtClean="0">
                <a:solidFill>
                  <a:srgbClr val="0070C0"/>
                </a:solidFill>
                <a:latin typeface="+mn-lt"/>
              </a:rPr>
              <a:t>пальцев </a:t>
            </a:r>
            <a:r>
              <a:rPr lang="ru-RU" sz="3100" b="1" dirty="0">
                <a:solidFill>
                  <a:srgbClr val="0070C0"/>
                </a:solidFill>
                <a:latin typeface="+mn-lt"/>
              </a:rPr>
              <a:t>идут </a:t>
            </a:r>
            <a:r>
              <a:rPr lang="ru-RU" sz="3100" b="1" dirty="0" smtClean="0">
                <a:solidFill>
                  <a:srgbClr val="0070C0"/>
                </a:solidFill>
                <a:latin typeface="+mn-lt"/>
              </a:rPr>
              <a:t>тончайшие </a:t>
            </a:r>
            <a:r>
              <a:rPr lang="ru-RU" sz="3100" b="1" dirty="0">
                <a:solidFill>
                  <a:srgbClr val="0070C0"/>
                </a:solidFill>
                <a:latin typeface="+mn-lt"/>
              </a:rPr>
              <a:t>ручейки, которые питают источник творческой </a:t>
            </a:r>
            <a:r>
              <a:rPr lang="ru-RU" sz="3100" b="1" dirty="0" smtClean="0">
                <a:solidFill>
                  <a:srgbClr val="0070C0"/>
                </a:solidFill>
                <a:latin typeface="+mn-lt"/>
              </a:rPr>
              <a:t>мысли»</a:t>
            </a:r>
            <a:r>
              <a:rPr lang="ru-RU" sz="3100" b="1" dirty="0" smtClean="0">
                <a:solidFill>
                  <a:srgbClr val="0070C0"/>
                </a:solidFill>
              </a:rPr>
              <a:t/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800" i="1" dirty="0" err="1" smtClean="0">
                <a:solidFill>
                  <a:srgbClr val="0070C0"/>
                </a:solidFill>
              </a:rPr>
              <a:t>В.А.Сухомлинский</a:t>
            </a:r>
            <a:endParaRPr lang="ru-RU" sz="2800" i="1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851" y="1807062"/>
            <a:ext cx="3981449" cy="293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6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"/>
            <a:ext cx="12192000" cy="68027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9900" y="1214438"/>
            <a:ext cx="4356100" cy="168551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70C0"/>
                </a:solidFill>
                <a:cs typeface="Calibri" panose="020F0502020204030204" pitchFamily="34" charset="0"/>
              </a:rPr>
              <a:t>Камешки получили свое название от английского «Марблс» (то есть </a:t>
            </a:r>
            <a:r>
              <a:rPr lang="ru-RU" sz="2400" b="1" dirty="0" smtClean="0">
                <a:solidFill>
                  <a:srgbClr val="0070C0"/>
                </a:solidFill>
                <a:cs typeface="Calibri" panose="020F0502020204030204" pitchFamily="34" charset="0"/>
              </a:rPr>
              <a:t>мрамор).</a:t>
            </a:r>
            <a:r>
              <a:rPr lang="ru-RU" sz="2400" b="1" dirty="0" smtClean="0">
                <a:solidFill>
                  <a:srgbClr val="0070C0"/>
                </a:solidFill>
              </a:rPr>
              <a:t> далёкий потомок глиняных шариков</a:t>
            </a:r>
            <a:r>
              <a:rPr lang="ru-RU" sz="2400" b="1" dirty="0" smtClean="0">
                <a:solidFill>
                  <a:srgbClr val="0070C0"/>
                </a:solidFill>
                <a:cs typeface="Calibri" panose="020F0502020204030204" pitchFamily="34" charset="0"/>
              </a:rPr>
              <a:t> .</a:t>
            </a:r>
            <a:endParaRPr lang="ru-RU" sz="2400" b="1" dirty="0">
              <a:solidFill>
                <a:srgbClr val="0070C0"/>
              </a:solidFill>
              <a:cs typeface="Calibri" panose="020F0502020204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81700" y="2882900"/>
            <a:ext cx="4686300" cy="2374900"/>
          </a:xfrm>
        </p:spPr>
        <p:txBody>
          <a:bodyPr>
            <a:normAutofit fontScale="62500" lnSpcReduction="20000"/>
          </a:bodyPr>
          <a:lstStyle/>
          <a:p>
            <a:r>
              <a:rPr lang="ru-RU" sz="3400" dirty="0" smtClean="0">
                <a:solidFill>
                  <a:srgbClr val="0070C0"/>
                </a:solidFill>
                <a:latin typeface="+mj-lt"/>
              </a:rPr>
              <a:t>Современные </a:t>
            </a:r>
            <a:r>
              <a:rPr lang="ru-RU" sz="3400" dirty="0" err="1" smtClean="0">
                <a:solidFill>
                  <a:srgbClr val="0070C0"/>
                </a:solidFill>
                <a:latin typeface="+mj-lt"/>
              </a:rPr>
              <a:t>марблс</a:t>
            </a:r>
            <a:r>
              <a:rPr lang="ru-RU" sz="3400" dirty="0" smtClean="0">
                <a:solidFill>
                  <a:srgbClr val="0070C0"/>
                </a:solidFill>
                <a:latin typeface="+mj-lt"/>
              </a:rPr>
              <a:t> делаются из силикатного песка, золы и соды, которые расплавляются в печи при 650 градусах. С помощью специальных красителей стеклу придают самые разнообразные расцветки. После выхода из печи расплавленную массу режут на небольшие кусочки, с помощью механических роликов им придается сферическая форма.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155" y="2882900"/>
            <a:ext cx="2987589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6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027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6400" y="627017"/>
            <a:ext cx="9169400" cy="4872446"/>
          </a:xfrm>
        </p:spPr>
        <p:txBody>
          <a:bodyPr>
            <a:noAutofit/>
          </a:bodyPr>
          <a:lstStyle/>
          <a:p>
            <a:pPr algn="l">
              <a:lnSpc>
                <a:spcPct val="140000"/>
              </a:lnSpc>
            </a:pP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Камешки 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«Марблс» </a:t>
            </a:r>
            <a:r>
              <a:rPr lang="ru-RU" sz="1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000" b="1" dirty="0" smtClean="0">
                <a:solidFill>
                  <a:srgbClr val="0070C0"/>
                </a:solidFill>
              </a:rPr>
              <a:t>оложительно </a:t>
            </a:r>
            <a:r>
              <a:rPr lang="ru-RU" sz="2000" b="1" dirty="0">
                <a:solidFill>
                  <a:srgbClr val="0070C0"/>
                </a:solidFill>
              </a:rPr>
              <a:t>влияют на тонкую мускулатуру пальцев и кистей рук </a:t>
            </a:r>
            <a:r>
              <a:rPr lang="ru-RU" sz="2000" b="1" dirty="0" smtClean="0">
                <a:solidFill>
                  <a:srgbClr val="0070C0"/>
                </a:solidFill>
              </a:rPr>
              <a:t>   ребенка</a:t>
            </a:r>
            <a:r>
              <a:rPr lang="ru-RU" sz="2000" b="1" dirty="0">
                <a:solidFill>
                  <a:srgbClr val="0070C0"/>
                </a:solidFill>
              </a:rPr>
              <a:t>. </a:t>
            </a:r>
            <a:r>
              <a:rPr lang="ru-RU" sz="2000" b="1" dirty="0" smtClean="0">
                <a:solidFill>
                  <a:srgbClr val="0070C0"/>
                </a:solidFill>
              </a:rPr>
              <a:t/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Камешки </a:t>
            </a:r>
            <a:r>
              <a:rPr lang="ru-RU" sz="2000" b="1" dirty="0">
                <a:solidFill>
                  <a:srgbClr val="0070C0"/>
                </a:solidFill>
              </a:rPr>
              <a:t>яркие, разнообразные по форме, цвету, фактуре, они отвечают потребностям детей в эстетическом познании мира, способствуют психоэмоциональному благополучию. </a:t>
            </a:r>
            <a:r>
              <a:rPr lang="ru-RU" sz="2000" b="1" dirty="0" smtClean="0">
                <a:solidFill>
                  <a:srgbClr val="0070C0"/>
                </a:solidFill>
              </a:rPr>
              <a:t/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Они </a:t>
            </a:r>
            <a:r>
              <a:rPr lang="ru-RU" sz="2000" b="1" dirty="0">
                <a:solidFill>
                  <a:srgbClr val="0070C0"/>
                </a:solidFill>
              </a:rPr>
              <a:t>вызывают у детей чувства радости, счастья, стремление трогать, щупать, перебирать и играть с ними</a:t>
            </a:r>
            <a:r>
              <a:rPr lang="ru-RU" sz="2000" b="1" dirty="0" smtClean="0">
                <a:solidFill>
                  <a:srgbClr val="0070C0"/>
                </a:solidFill>
              </a:rPr>
              <a:t>.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>
                <a:solidFill>
                  <a:srgbClr val="0070C0"/>
                </a:solidFill>
              </a:rPr>
              <a:t>Радостные эмоции повышают работоспособность, снижают утомляемость, это благотворно сказывается на общем состоянии здоровья детей</a:t>
            </a:r>
            <a:r>
              <a:rPr lang="ru-RU" sz="2000" b="1" dirty="0" smtClean="0">
                <a:solidFill>
                  <a:srgbClr val="0070C0"/>
                </a:solidFill>
              </a:rPr>
              <a:t>.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37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"/>
            <a:ext cx="12192000" cy="6802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9600" y="1460500"/>
            <a:ext cx="8763000" cy="4254500"/>
          </a:xfrm>
        </p:spPr>
        <p:txBody>
          <a:bodyPr>
            <a:normAutofit fontScale="92500"/>
          </a:bodyPr>
          <a:lstStyle/>
          <a:p>
            <a:pPr algn="just"/>
            <a:r>
              <a:rPr lang="ru-RU" b="1" i="1" dirty="0" smtClean="0">
                <a:solidFill>
                  <a:srgbClr val="C00000"/>
                </a:solidFill>
              </a:rPr>
              <a:t>                        </a:t>
            </a:r>
            <a:r>
              <a:rPr lang="ru-RU" b="1" i="1" dirty="0" err="1" smtClean="0">
                <a:solidFill>
                  <a:srgbClr val="C00000"/>
                </a:solidFill>
              </a:rPr>
              <a:t>Марблс</a:t>
            </a:r>
            <a:r>
              <a:rPr lang="ru-RU" b="1" i="1" dirty="0" smtClean="0">
                <a:solidFill>
                  <a:srgbClr val="C00000"/>
                </a:solidFill>
              </a:rPr>
              <a:t>  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можно </a:t>
            </a:r>
            <a:r>
              <a:rPr lang="ru-RU" dirty="0">
                <a:solidFill>
                  <a:srgbClr val="C00000"/>
                </a:solidFill>
              </a:rPr>
              <a:t>с 2-3 лет и старше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70C0"/>
                </a:solidFill>
              </a:rPr>
              <a:t>Материал может использоваться как в организованной образовательной деятельности </a:t>
            </a:r>
            <a:r>
              <a:rPr lang="ru-RU" i="1" dirty="0">
                <a:solidFill>
                  <a:srgbClr val="0070C0"/>
                </a:solidFill>
              </a:rPr>
              <a:t>(</a:t>
            </a:r>
            <a:r>
              <a:rPr lang="ru-RU" i="1" u="sng" dirty="0">
                <a:solidFill>
                  <a:srgbClr val="0070C0"/>
                </a:solidFill>
              </a:rPr>
              <a:t>групповой, подгрупповой, индивидуальной</a:t>
            </a:r>
            <a:r>
              <a:rPr lang="ru-RU" i="1" dirty="0">
                <a:solidFill>
                  <a:srgbClr val="0070C0"/>
                </a:solidFill>
              </a:rPr>
              <a:t>)</a:t>
            </a:r>
            <a:r>
              <a:rPr lang="ru-RU" dirty="0">
                <a:solidFill>
                  <a:srgbClr val="0070C0"/>
                </a:solidFill>
              </a:rPr>
              <a:t>, так и в самостоятельной деятельности детей.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70C0"/>
                </a:solidFill>
              </a:rPr>
              <a:t>Камешки </a:t>
            </a:r>
            <a:r>
              <a:rPr lang="ru-RU" b="1" i="1" dirty="0">
                <a:solidFill>
                  <a:srgbClr val="C00000"/>
                </a:solidFill>
              </a:rPr>
              <a:t>«Марблс»</a:t>
            </a:r>
            <a:r>
              <a:rPr lang="ru-RU" dirty="0"/>
              <a:t> </a:t>
            </a:r>
            <a:r>
              <a:rPr lang="ru-RU" dirty="0">
                <a:solidFill>
                  <a:srgbClr val="0070C0"/>
                </a:solidFill>
              </a:rPr>
              <a:t>являются полифункциональным пособием, которое находит применение во всех образовательных областях.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70C0"/>
                </a:solidFill>
              </a:rPr>
              <a:t>Это вариативный материал. Игры и игровые приемы с данным материалом используются в зависимости от поставленных целей и задач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Все упражнения могут варьироваться от возраста детей, их развития, заинтересованности в игре.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128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"/>
            <a:ext cx="12192000" cy="6802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9600" y="1282700"/>
            <a:ext cx="8788400" cy="397510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                    Использование камешков </a:t>
            </a:r>
            <a:r>
              <a:rPr lang="ru-RU" sz="2800" b="1" dirty="0" err="1" smtClean="0">
                <a:solidFill>
                  <a:srgbClr val="FF0000"/>
                </a:solidFill>
              </a:rPr>
              <a:t>Марблс</a:t>
            </a:r>
            <a:r>
              <a:rPr lang="ru-RU" sz="2800" b="1" dirty="0" smtClean="0">
                <a:solidFill>
                  <a:srgbClr val="FF0000"/>
                </a:solidFill>
              </a:rPr>
              <a:t> на практике решает       следующие задачи: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solidFill>
                  <a:srgbClr val="0070C0"/>
                </a:solidFill>
              </a:rPr>
              <a:t>1. Развитие мелкой моторики, зрительно-двигательной координации.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2. Развитие навыков ориентировки на    плоскости.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3. Развитие сенсорного восприятия.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4. Развитие тактильных ощущений.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5. Развитие зрительного внимания, памяти, мышления, воображения, речи.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6. Формировать правильный захват камешка кистью руки.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7. Развивать сложно координированные движения пальцев и кистей рук.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8. Развивать ориентировку на плоскости.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9. Работать над дифференциацией цветов.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10.Упражнять в счете.</a:t>
            </a:r>
          </a:p>
          <a:p>
            <a:endParaRPr lang="ru-RU" b="1" dirty="0">
              <a:solidFill>
                <a:srgbClr val="0070C0"/>
              </a:solidFill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18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02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0100" y="1303338"/>
            <a:ext cx="8509000" cy="2963862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старшем дошкольном возрасте </a:t>
            </a:r>
            <a:r>
              <a:rPr lang="ru-RU" dirty="0" smtClean="0">
                <a:solidFill>
                  <a:srgbClr val="0070C0"/>
                </a:solidFill>
              </a:rPr>
              <a:t>уделяется внимание развитию логического мышления и обучению грамоте. Для этого можно использовать следующие игры: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«Напиши слово», «Выложи букву», «</a:t>
            </a:r>
            <a:r>
              <a:rPr lang="ru-RU" dirty="0" err="1" smtClean="0">
                <a:solidFill>
                  <a:srgbClr val="0070C0"/>
                </a:solidFill>
              </a:rPr>
              <a:t>Гусеничка</a:t>
            </a:r>
            <a:r>
              <a:rPr lang="ru-RU" dirty="0" smtClean="0">
                <a:solidFill>
                  <a:srgbClr val="0070C0"/>
                </a:solidFill>
              </a:rPr>
              <a:t>-модница», «Лабиринт», «Зеркало», «Техники (почини сломанные буквы)», «Цифры», «Крестики-Нолики», «Гроздь винограда», «Числовые домики»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7197" y="3738563"/>
            <a:ext cx="2277990" cy="19891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7166" y="3505200"/>
            <a:ext cx="3274484" cy="24558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3629" y="3602037"/>
            <a:ext cx="2309284" cy="173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7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"/>
            <a:ext cx="12192000" cy="6802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16038"/>
            <a:ext cx="9220200" cy="995362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Золушка</a:t>
            </a:r>
          </a:p>
          <a:p>
            <a:r>
              <a:rPr lang="ru-RU" b="1" dirty="0" smtClean="0"/>
              <a:t>Цель:</a:t>
            </a:r>
            <a:r>
              <a:rPr lang="ru-RU" dirty="0" smtClean="0"/>
              <a:t> разбери по цвету, по форме, по размеру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2" b="7690"/>
          <a:stretch>
            <a:fillRect/>
          </a:stretch>
        </p:blipFill>
        <p:spPr>
          <a:xfrm>
            <a:off x="6917266" y="2834640"/>
            <a:ext cx="3623733" cy="19855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73" b="7009"/>
          <a:stretch>
            <a:fillRect/>
          </a:stretch>
        </p:blipFill>
        <p:spPr>
          <a:xfrm>
            <a:off x="2480734" y="2847703"/>
            <a:ext cx="3653366" cy="2011680"/>
          </a:xfrm>
          <a:prstGeom prst="rect">
            <a:avLst/>
          </a:prstGeom>
        </p:spPr>
      </p:pic>
      <p:pic>
        <p:nvPicPr>
          <p:cNvPr id="1026" name="Picture 2" descr="C:\Users\Nata\Desktop\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14549" y="622682"/>
            <a:ext cx="8479427" cy="5643154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7281" y="677038"/>
            <a:ext cx="3715505" cy="558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6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"/>
            <a:ext cx="12192000" cy="6802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16038"/>
            <a:ext cx="9220200" cy="995362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Золушка</a:t>
            </a:r>
          </a:p>
          <a:p>
            <a:r>
              <a:rPr lang="ru-RU" b="1" dirty="0" smtClean="0"/>
              <a:t>Цель:</a:t>
            </a:r>
            <a:r>
              <a:rPr lang="ru-RU" dirty="0" smtClean="0"/>
              <a:t> разбери по цвету, по форме, по размеру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2" b="7690"/>
          <a:stretch>
            <a:fillRect/>
          </a:stretch>
        </p:blipFill>
        <p:spPr>
          <a:xfrm>
            <a:off x="6917266" y="2834640"/>
            <a:ext cx="2514117" cy="19855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73" b="7009"/>
          <a:stretch>
            <a:fillRect/>
          </a:stretch>
        </p:blipFill>
        <p:spPr>
          <a:xfrm>
            <a:off x="3304902" y="2847703"/>
            <a:ext cx="2829197" cy="2011680"/>
          </a:xfrm>
          <a:prstGeom prst="rect">
            <a:avLst/>
          </a:prstGeom>
        </p:spPr>
      </p:pic>
      <p:pic>
        <p:nvPicPr>
          <p:cNvPr id="2050" name="Picture 2" descr="C:\Users\Nata\Desktop\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25650" y="635000"/>
            <a:ext cx="8140700" cy="558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76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362</Words>
  <Application>Microsoft Office PowerPoint</Application>
  <PresentationFormat>Произвольный</PresentationFormat>
  <Paragraphs>38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«Истоки способностей  и дарования детей – на кончиках их пальцев. От пальцев идут тончайшие ручейки, которые питают источник творческой мысли»  В.А.Сухомлинский</vt:lpstr>
      <vt:lpstr>Камешки получили свое название от английского «Марблс» (то есть мрамор). далёкий потомок глиняных шариков .</vt:lpstr>
      <vt:lpstr>                       Камешки «Марблс»  Положительно влияют на тонкую мускулатуру пальцев и кистей рук    ребенка.  Камешки яркие, разнообразные по форме, цвету, фактуре, они отвечают потребностям детей в эстетическом познании мира, способствуют психоэмоциональному благополучию.  Они вызывают у детей чувства радости, счастья, стремление трогать, щупать, перебирать и играть с ними.  Радостные эмоции повышают работоспособность, снижают утомляемость, это благотворно сказывается на общем состоянии здоровья детей.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младшем дошкольном возрасте   используются следующие игры:  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камешками никогда не бывает механической, так как яркие цвета поддерживают интерес и улучшают продуктивность. Можно придумать небольшие сказочные сюжеты, которые напрямую связаны с последующей деятельностью ребенка. Эти сюжеты побуждают ребенка к действию, а для педагога это большая фантазия для речевой работы.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«Центр развития ребёнка – детский сад №10» городского округа Кинешма 155815, г. Кинешма, Ивановской области, ул. им. Ю. Горохова</dc:title>
  <dc:creator>User</dc:creator>
  <cp:lastModifiedBy>Натали</cp:lastModifiedBy>
  <cp:revision>48</cp:revision>
  <dcterms:created xsi:type="dcterms:W3CDTF">2020-12-09T15:14:55Z</dcterms:created>
  <dcterms:modified xsi:type="dcterms:W3CDTF">2022-09-20T10:09:31Z</dcterms:modified>
</cp:coreProperties>
</file>