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89" r:id="rId4"/>
    <p:sldId id="288" r:id="rId5"/>
    <p:sldId id="290" r:id="rId6"/>
    <p:sldId id="287" r:id="rId7"/>
    <p:sldId id="276" r:id="rId8"/>
    <p:sldId id="275" r:id="rId9"/>
    <p:sldId id="274" r:id="rId10"/>
    <p:sldId id="273" r:id="rId11"/>
    <p:sldId id="286" r:id="rId12"/>
    <p:sldId id="285" r:id="rId13"/>
    <p:sldId id="284" r:id="rId14"/>
    <p:sldId id="283" r:id="rId15"/>
    <p:sldId id="282" r:id="rId16"/>
    <p:sldId id="281" r:id="rId17"/>
    <p:sldId id="272" r:id="rId18"/>
    <p:sldId id="271" r:id="rId19"/>
    <p:sldId id="270" r:id="rId20"/>
    <p:sldId id="269" r:id="rId21"/>
    <p:sldId id="268" r:id="rId22"/>
    <p:sldId id="267" r:id="rId23"/>
    <p:sldId id="266" r:id="rId24"/>
    <p:sldId id="280" r:id="rId25"/>
    <p:sldId id="279" r:id="rId26"/>
    <p:sldId id="278" r:id="rId27"/>
    <p:sldId id="277" r:id="rId28"/>
    <p:sldId id="265" r:id="rId29"/>
    <p:sldId id="291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50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-36512" y="188640"/>
            <a:ext cx="9180512" cy="6480720"/>
          </a:xfrm>
          <a:prstGeom prst="rect">
            <a:avLst/>
          </a:prstGeom>
          <a:solidFill>
            <a:schemeClr val="bg1">
              <a:alpha val="81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03648" y="2279328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365104"/>
            <a:ext cx="6400800" cy="2286000"/>
          </a:xfrm>
        </p:spPr>
        <p:txBody>
          <a:bodyPr anchor="t">
            <a:normAutofit/>
          </a:bodyPr>
          <a:lstStyle>
            <a:lvl1pPr algn="l">
              <a:lnSpc>
                <a:spcPts val="4500"/>
              </a:lnSpc>
              <a:buNone/>
              <a:defRPr kumimoji="0" lang="en-US" sz="2000" kern="1200" dirty="0">
                <a:solidFill>
                  <a:schemeClr val="tx2">
                    <a:shade val="30000"/>
                    <a:satMod val="150000"/>
                  </a:schemeClr>
                </a:solidFill>
                <a:effectLst/>
                <a:latin typeface="Arial" pitchFamily="34" charset="0"/>
                <a:ea typeface="+mn-ea"/>
                <a:cs typeface="Arial" pitchFamily="34" charset="0"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pic>
        <p:nvPicPr>
          <p:cNvPr id="6" name="Рисунок 5" descr="Лого_ИВТ_нов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7620" y="428604"/>
            <a:ext cx="1414717" cy="148051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8803"/>
            <a:ext cx="8640960" cy="591885"/>
          </a:xfrm>
        </p:spPr>
        <p:txBody>
          <a:bodyPr>
            <a:normAutofit/>
          </a:bodyPr>
          <a:lstStyle>
            <a:lvl1pPr>
              <a:defRPr sz="2400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554461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472"/>
            <a:ext cx="8640960" cy="706090"/>
          </a:xfrm>
        </p:spPr>
        <p:txBody>
          <a:bodyPr>
            <a:normAutofit/>
          </a:bodyPr>
          <a:lstStyle>
            <a:lvl1pPr>
              <a:defRPr sz="2400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2"/>
          <p:cNvSpPr>
            <a:spLocks noGrp="1"/>
          </p:cNvSpPr>
          <p:nvPr>
            <p:ph type="body" idx="1"/>
          </p:nvPr>
        </p:nvSpPr>
        <p:spPr>
          <a:xfrm>
            <a:off x="251520" y="988720"/>
            <a:ext cx="4104456" cy="640080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none"/>
        </p:style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rgbClr val="002060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Текст 3"/>
          <p:cNvSpPr>
            <a:spLocks noGrp="1"/>
          </p:cNvSpPr>
          <p:nvPr>
            <p:ph type="body" sz="half" idx="3"/>
          </p:nvPr>
        </p:nvSpPr>
        <p:spPr>
          <a:xfrm>
            <a:off x="4788024" y="988720"/>
            <a:ext cx="4104456" cy="640080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none"/>
        </p:style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rgbClr val="002060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4"/>
          <p:cNvSpPr>
            <a:spLocks noGrp="1"/>
          </p:cNvSpPr>
          <p:nvPr>
            <p:ph sz="quarter" idx="2"/>
          </p:nvPr>
        </p:nvSpPr>
        <p:spPr>
          <a:xfrm>
            <a:off x="251520" y="1916832"/>
            <a:ext cx="4104456" cy="4536504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none"/>
        </p:style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Содержимое 5"/>
          <p:cNvSpPr>
            <a:spLocks noGrp="1"/>
          </p:cNvSpPr>
          <p:nvPr>
            <p:ph sz="quarter" idx="4"/>
          </p:nvPr>
        </p:nvSpPr>
        <p:spPr>
          <a:xfrm>
            <a:off x="4788024" y="1916832"/>
            <a:ext cx="4104456" cy="4536504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none"/>
        </p:style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51520" y="260648"/>
            <a:ext cx="8568952" cy="792088"/>
          </a:xfrm>
        </p:spPr>
        <p:txBody>
          <a:bodyPr anchor="ctr">
            <a:noAutofit/>
          </a:bodyPr>
          <a:lstStyle>
            <a:lvl1pPr algn="l">
              <a:buNone/>
              <a:defRPr sz="2100" b="1">
                <a:solidFill>
                  <a:srgbClr val="002060"/>
                </a:solidFill>
                <a:effectLst/>
              </a:defRPr>
            </a:lvl1pPr>
            <a:extLst/>
          </a:lstStyle>
          <a:p>
            <a:r>
              <a:rPr kumimoji="0" lang="ru-RU" dirty="0" smtClean="0"/>
              <a:t>РАЗДЕЛ/ГЛАВА </a:t>
            </a:r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979714" y="1505377"/>
            <a:ext cx="5225936" cy="5091975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77712" y="1581580"/>
            <a:ext cx="5051738" cy="3914240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1612832" y="1419252"/>
            <a:ext cx="783891" cy="227546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6784206" y="1346587"/>
            <a:ext cx="742083" cy="227546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77712" y="5676682"/>
            <a:ext cx="5051738" cy="848662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-36512" y="-54"/>
            <a:ext cx="918051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24745" y="97362"/>
            <a:ext cx="8640960" cy="523326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251520" y="836712"/>
            <a:ext cx="8640960" cy="5688632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-68432" y="692696"/>
            <a:ext cx="92124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10" descr="05.png"/>
          <p:cNvPicPr>
            <a:picLocks noChangeAspect="1"/>
          </p:cNvPicPr>
          <p:nvPr/>
        </p:nvPicPr>
        <p:blipFill>
          <a:blip r:embed="rId7" cstate="print"/>
          <a:srcRect l="28738" r="15199" b="37222"/>
          <a:stretch>
            <a:fillRect/>
          </a:stretch>
        </p:blipFill>
        <p:spPr>
          <a:xfrm>
            <a:off x="-119960" y="-1"/>
            <a:ext cx="9372480" cy="692697"/>
          </a:xfrm>
          <a:prstGeom prst="rect">
            <a:avLst/>
          </a:prstGeom>
        </p:spPr>
      </p:pic>
      <p:pic>
        <p:nvPicPr>
          <p:cNvPr id="15" name="Рисунок 14" descr="05.png"/>
          <p:cNvPicPr>
            <a:picLocks noChangeAspect="1"/>
          </p:cNvPicPr>
          <p:nvPr/>
        </p:nvPicPr>
        <p:blipFill>
          <a:blip r:embed="rId7" cstate="print"/>
          <a:srcRect l="28738" r="16032" b="15610"/>
          <a:stretch>
            <a:fillRect/>
          </a:stretch>
        </p:blipFill>
        <p:spPr>
          <a:xfrm>
            <a:off x="-36512" y="6669360"/>
            <a:ext cx="9180512" cy="1653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635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Лого_ИВТ_нов.pn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72528" y="48155"/>
            <a:ext cx="500066" cy="5233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2400" kern="1200">
          <a:solidFill>
            <a:schemeClr val="bg1"/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rgbClr val="002060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rgbClr val="002060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rgbClr val="002060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rgbClr val="002060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51520" y="476672"/>
            <a:ext cx="8640960" cy="5544616"/>
          </a:xfrm>
        </p:spPr>
        <p:txBody>
          <a:bodyPr anchor="ctr">
            <a:normAutofit/>
          </a:bodyPr>
          <a:lstStyle/>
          <a:p>
            <a:r>
              <a:rPr lang="ru-RU" sz="4800" smtClean="0"/>
              <a:t>О видах </a:t>
            </a:r>
            <a:r>
              <a:rPr lang="ru-RU" sz="4800" dirty="0" smtClean="0"/>
              <a:t>второстепенных членов предложений;</a:t>
            </a:r>
          </a:p>
          <a:p>
            <a:r>
              <a:rPr lang="ru-RU" sz="4800" dirty="0" smtClean="0"/>
              <a:t>Односоставных предложениях;</a:t>
            </a:r>
          </a:p>
          <a:p>
            <a:r>
              <a:rPr lang="ru-RU" sz="4800" dirty="0" smtClean="0"/>
              <a:t>Неполных предложениях.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1608401587"/>
      </p:ext>
    </p:extLst>
  </p:cSld>
  <p:clrMapOvr>
    <a:masterClrMapping/>
  </p:clrMapOvr>
  <p:transition spd="slow" advClick="0" advTm="10000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183880" cy="57606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Практическая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183880" cy="5256584"/>
          </a:xfrm>
        </p:spPr>
        <p:txBody>
          <a:bodyPr anchor="ctr"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/>
              <a:t>6. Карнавальные костюмы с разнообразными масками продавались сначала только в Венеции,  но в XVIII веке ношение маски стало модой во всей Европе. Приезд на бал дамы в маске был такой же нормой, как появление в свете в перчатках и шляпе.</a:t>
            </a:r>
          </a:p>
          <a:p>
            <a:pPr>
              <a:buNone/>
            </a:pPr>
            <a:r>
              <a:rPr lang="ru-RU" i="1" dirty="0" smtClean="0"/>
              <a:t>7. В местах с холодным климатом устраивались землянки с утепленным полом и стенами, сооружали хижины с навесами для защиты от ливней со снегопадами.</a:t>
            </a:r>
          </a:p>
          <a:p>
            <a:pPr>
              <a:buNone/>
            </a:pPr>
            <a:r>
              <a:rPr lang="ru-RU" i="1" dirty="0" smtClean="0"/>
              <a:t>8. "Ваза с коленопреклоненным купидоном сделана мастерами Императорского фарфорового завода в начале XIX века, это фарфор с просвечивающей эмалью и золочением, работа в высшей степени тонкая и искусная", - рассказывала экскурсовод Эрмитажа.</a:t>
            </a:r>
          </a:p>
          <a:p>
            <a:pPr>
              <a:buNone/>
            </a:pPr>
            <a:r>
              <a:rPr lang="ru-RU" i="1" dirty="0" smtClean="0"/>
              <a:t>9.  В Англии в XVIII веке начали изготовлять книжные шкафы с застекленными дверцами, за которыми натягивалась зеленая или черная шелковая тафта. Кабинет с бюстами античных философов и Вольтера и с таким шкафом у стены был в моде и в России.</a:t>
            </a:r>
          </a:p>
          <a:p>
            <a:pPr>
              <a:buNone/>
            </a:pPr>
            <a:r>
              <a:rPr lang="ru-RU" i="1" dirty="0" smtClean="0"/>
              <a:t>10. История ложки насчитывает больше веков, чем история вилки, но пользование вилкой всегда означает приход в регион более развитой культуры.</a:t>
            </a:r>
          </a:p>
        </p:txBody>
      </p:sp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183880" cy="51780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Односоставные предложения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836712"/>
            <a:ext cx="8183880" cy="5472608"/>
          </a:xfrm>
        </p:spPr>
        <p:txBody>
          <a:bodyPr anchor="ctr">
            <a:normAutofit/>
          </a:bodyPr>
          <a:lstStyle/>
          <a:p>
            <a:pPr>
              <a:buNone/>
            </a:pPr>
            <a:r>
              <a:rPr lang="ru-RU" dirty="0" smtClean="0"/>
              <a:t>Односоставное предложение имеет только один из главных членов. Традиционная школьная практика квалифицирует односоставные предложения с одним главным членом — сказуемым и одним главным членом — подлежащим.</a:t>
            </a:r>
          </a:p>
          <a:p>
            <a:pPr>
              <a:buNone/>
            </a:pPr>
            <a:r>
              <a:rPr lang="ru-RU" dirty="0" smtClean="0"/>
              <a:t>Односоставное предложение с главным членом сказуемым:</a:t>
            </a:r>
          </a:p>
          <a:p>
            <a:r>
              <a:rPr lang="ru-RU" b="1" dirty="0" smtClean="0"/>
              <a:t>определённо-личное;</a:t>
            </a:r>
          </a:p>
          <a:p>
            <a:r>
              <a:rPr lang="ru-RU" b="1" dirty="0" smtClean="0"/>
              <a:t>неопределённо-личное;</a:t>
            </a:r>
          </a:p>
          <a:p>
            <a:r>
              <a:rPr lang="ru-RU" b="1" dirty="0" smtClean="0"/>
              <a:t>безличное;</a:t>
            </a:r>
          </a:p>
          <a:p>
            <a:r>
              <a:rPr lang="ru-RU" b="1" dirty="0" smtClean="0"/>
              <a:t>обобщённо-личное. </a:t>
            </a:r>
          </a:p>
          <a:p>
            <a:pPr>
              <a:buNone/>
            </a:pPr>
            <a:r>
              <a:rPr lang="ru-RU" dirty="0" smtClean="0"/>
              <a:t>Односоставное предложение с главным членом подлежащим:</a:t>
            </a:r>
          </a:p>
          <a:p>
            <a:r>
              <a:rPr lang="ru-RU" b="1" dirty="0" smtClean="0"/>
              <a:t>назывное.</a:t>
            </a:r>
          </a:p>
          <a:p>
            <a:pPr>
              <a:buNone/>
            </a:pPr>
            <a:r>
              <a:rPr lang="ru-RU" dirty="0" err="1" smtClean="0"/>
              <a:t>Односоставность</a:t>
            </a:r>
            <a:r>
              <a:rPr lang="ru-RU" dirty="0" smtClean="0"/>
              <a:t> сама по себе не свидетельствует о неполноте предложения, так как наличие только одного из главных членов является достаточным для понимания смысла этого предложения.</a:t>
            </a:r>
          </a:p>
        </p:txBody>
      </p:sp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183880" cy="5178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Определенно-личные предложения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183880" cy="5256584"/>
          </a:xfrm>
        </p:spPr>
        <p:txBody>
          <a:bodyPr anchor="ctr">
            <a:normAutofit fontScale="92500"/>
          </a:bodyPr>
          <a:lstStyle/>
          <a:p>
            <a:pPr>
              <a:buNone/>
            </a:pPr>
            <a:r>
              <a:rPr lang="ru-RU" sz="3200" dirty="0" smtClean="0"/>
              <a:t>В </a:t>
            </a:r>
            <a:r>
              <a:rPr lang="ru-RU" sz="3000" b="1" dirty="0" smtClean="0"/>
              <a:t>определенно-личных</a:t>
            </a:r>
            <a:r>
              <a:rPr lang="ru-RU" sz="3000" dirty="0" smtClean="0"/>
              <a:t> </a:t>
            </a:r>
            <a:r>
              <a:rPr lang="ru-RU" sz="3200" dirty="0" smtClean="0"/>
              <a:t>предложениях главный член выражен глаголом в форме 1-го и 2-го лица единственного и множественного числа изъявительного наклонения (в настоящем и будущем времени) и в повелительном наклонении; производитель действия определен и может быть назван личными местоимениями 1-го и 2-го лица: </a:t>
            </a:r>
            <a:r>
              <a:rPr lang="ru-RU" sz="3200" i="1" dirty="0" smtClean="0"/>
              <a:t>я, мы, ты, вы. </a:t>
            </a:r>
            <a:r>
              <a:rPr lang="ru-RU" sz="3200" dirty="0" smtClean="0"/>
              <a:t>Например:</a:t>
            </a:r>
            <a:r>
              <a:rPr lang="ru-RU" sz="3200" i="1" dirty="0" smtClean="0"/>
              <a:t> Люблю гулять под дождём. Пойдемте в кино. Идём.</a:t>
            </a:r>
            <a:endParaRPr lang="ru-RU" sz="3200" dirty="0"/>
          </a:p>
        </p:txBody>
      </p:sp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83880" cy="58981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Неопределенно-личные предложения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183880" cy="5184576"/>
          </a:xfrm>
        </p:spPr>
        <p:txBody>
          <a:bodyPr anchor="ctr">
            <a:normAutofit lnSpcReduction="10000"/>
          </a:bodyPr>
          <a:lstStyle/>
          <a:p>
            <a:pPr>
              <a:buNone/>
            </a:pPr>
            <a:r>
              <a:rPr lang="ru-RU" sz="2800" dirty="0" smtClean="0"/>
              <a:t>В </a:t>
            </a:r>
            <a:r>
              <a:rPr lang="ru-RU" sz="2800" b="1" dirty="0" smtClean="0"/>
              <a:t>неопределенно-личных</a:t>
            </a:r>
            <a:r>
              <a:rPr lang="ru-RU" sz="2800" dirty="0" smtClean="0"/>
              <a:t> предложениях главный член выражается глаголом в форме 3-го лица множественного числа (настоящего и будущего времени в изъявительном и повелительном наклонении), формой множественного числа прошедшего времени изъявительного наклонения и аналогичной формой условного наклонения глагола.  Производитель действия в этих предложениях неизвестен или неважен. </a:t>
            </a:r>
          </a:p>
          <a:p>
            <a:pPr>
              <a:buNone/>
            </a:pPr>
            <a:r>
              <a:rPr lang="ru-RU" sz="2800" dirty="0" smtClean="0"/>
              <a:t>Например: </a:t>
            </a:r>
            <a:r>
              <a:rPr lang="ru-RU" sz="2800" i="1" dirty="0" smtClean="0"/>
              <a:t>За рекой поют/пели. Пусть говорят. За стеной играли на рояле.</a:t>
            </a:r>
            <a:endParaRPr lang="ru-RU" sz="2800" dirty="0" smtClean="0"/>
          </a:p>
        </p:txBody>
      </p:sp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183880" cy="5178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Обобщенно-личные предложения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0"/>
            <a:ext cx="8183880" cy="5400600"/>
          </a:xfrm>
        </p:spPr>
        <p:txBody>
          <a:bodyPr anchor="ctr">
            <a:normAutofit/>
          </a:bodyPr>
          <a:lstStyle/>
          <a:p>
            <a:pPr>
              <a:buNone/>
            </a:pPr>
            <a:r>
              <a:rPr lang="ru-RU" sz="2400" dirty="0" smtClean="0"/>
              <a:t>В </a:t>
            </a:r>
            <a:r>
              <a:rPr lang="ru-RU" sz="2400" b="1" dirty="0" smtClean="0"/>
              <a:t>обобщенно-личных</a:t>
            </a:r>
            <a:r>
              <a:rPr lang="ru-RU" sz="2400" dirty="0" smtClean="0"/>
              <a:t> предложениях говорится о действии, которое приписывается всем и каждому в отдельности. В этих предложениях главный член выражен так же, как в определенно-личном или неопределенно-личном предложении. Например: </a:t>
            </a:r>
            <a:r>
              <a:rPr lang="ru-RU" sz="2400" i="1" dirty="0" smtClean="0"/>
              <a:t>Любишь кататься — люби и саночки возить. Цыплят по осени считают</a:t>
            </a:r>
            <a:r>
              <a:rPr lang="ru-RU" sz="2400" dirty="0" smtClean="0"/>
              <a:t>. Такие предложения представлены в пословицах и поговорках.</a:t>
            </a:r>
          </a:p>
          <a:p>
            <a:pPr>
              <a:buNone/>
            </a:pPr>
            <a:r>
              <a:rPr lang="ru-RU" sz="2400" dirty="0" smtClean="0"/>
              <a:t>К обобщенно-личным относятся и предложения типа: </a:t>
            </a:r>
            <a:r>
              <a:rPr lang="ru-RU" sz="2400" i="1" dirty="0" smtClean="0"/>
              <a:t>Смотришь иногда телевизор и удивляешься, как можно говорить такие глупости</a:t>
            </a:r>
            <a:r>
              <a:rPr lang="ru-RU" sz="2400" dirty="0" smtClean="0"/>
              <a:t>. Говорящий для придания обобщенного смысла вместо формы 1-го лица употребляет форму 2-го лица. </a:t>
            </a:r>
          </a:p>
        </p:txBody>
      </p:sp>
    </p:spTree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183880" cy="60576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Безличные предложения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183880" cy="5256584"/>
          </a:xfrm>
        </p:spPr>
        <p:txBody>
          <a:bodyPr anchor="ctr">
            <a:noAutofit/>
          </a:bodyPr>
          <a:lstStyle/>
          <a:p>
            <a:pPr>
              <a:buNone/>
            </a:pPr>
            <a:r>
              <a:rPr lang="ru-RU" sz="1600" dirty="0" smtClean="0"/>
              <a:t>Главный член безличного предложения стоит в форме 3-го лица единственного числа или среднего рода единственного числа — это так называемая безличная форма.</a:t>
            </a:r>
          </a:p>
          <a:p>
            <a:pPr>
              <a:buNone/>
            </a:pPr>
            <a:r>
              <a:rPr lang="ru-RU" sz="1600" i="1" dirty="0" smtClean="0"/>
              <a:t>Главный член безличного предложения выражается: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1) безличным глаголом. Например: </a:t>
            </a:r>
            <a:r>
              <a:rPr lang="ru-RU" sz="1600" i="1" dirty="0" smtClean="0"/>
              <a:t>Вечереет. Вечерело. Будет вечереть;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2) личным глаголом в безличной форме. Например: </a:t>
            </a:r>
            <a:r>
              <a:rPr lang="ru-RU" sz="1600" i="1" dirty="0" smtClean="0"/>
              <a:t>Темнеет;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3) глаголом </a:t>
            </a:r>
            <a:r>
              <a:rPr lang="ru-RU" sz="1600" i="1" dirty="0" smtClean="0"/>
              <a:t>быть</a:t>
            </a:r>
            <a:r>
              <a:rPr lang="ru-RU" sz="1600" dirty="0" smtClean="0"/>
              <a:t> и словом </a:t>
            </a:r>
            <a:r>
              <a:rPr lang="ru-RU" sz="1600" i="1" dirty="0" smtClean="0"/>
              <a:t>нет</a:t>
            </a:r>
            <a:r>
              <a:rPr lang="ru-RU" sz="1600" dirty="0" smtClean="0"/>
              <a:t> в отрицательных предложениях. Например: </a:t>
            </a:r>
            <a:r>
              <a:rPr lang="ru-RU" sz="1600" i="1" dirty="0" smtClean="0"/>
              <a:t>Друзей у него не было. У меня нет времени;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4) глаголом в безличной форме + наречие + инфинитив. Например: </a:t>
            </a:r>
            <a:r>
              <a:rPr lang="ru-RU" sz="1600" i="1" dirty="0" smtClean="0"/>
              <a:t>Жаль было расставаться с друзьями. Пора собираться в дорогу;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5) глаголом-связкой в безличной форме + наречие. Например: </a:t>
            </a:r>
            <a:r>
              <a:rPr lang="ru-RU" sz="1600" i="1" dirty="0" smtClean="0"/>
              <a:t>Было жаль товарища. На улице становилось морозно;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6) глаголом-связкой в безличной форме + краткое страдательное причастие. Например: </a:t>
            </a:r>
            <a:r>
              <a:rPr lang="ru-RU" sz="1600" i="1" dirty="0" smtClean="0"/>
              <a:t>В комнате было накурено</a:t>
            </a:r>
            <a:r>
              <a:rPr lang="ru-RU" sz="1600" dirty="0" smtClean="0"/>
              <a:t>.</a:t>
            </a:r>
          </a:p>
          <a:p>
            <a:pPr>
              <a:buNone/>
            </a:pPr>
            <a:r>
              <a:rPr lang="ru-RU" sz="1600" dirty="0" smtClean="0"/>
              <a:t>Особую группу среди безличных предложений образуют инфинитивные предложения. Например: </a:t>
            </a:r>
            <a:r>
              <a:rPr lang="ru-RU" sz="1600" i="1" dirty="0" smtClean="0"/>
              <a:t>Ему завтра работать. Всем встать! 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Инфинитивные предложения часто выступают как придаточные. Например: </a:t>
            </a:r>
            <a:r>
              <a:rPr lang="ru-RU" sz="1600" i="1" dirty="0" smtClean="0"/>
              <a:t>Я лучше потороплюсь, чтобы не опоздать. Я пришел, чтобы попрощаться с вами.</a:t>
            </a:r>
            <a:endParaRPr lang="ru-RU" sz="1600" dirty="0" smtClean="0"/>
          </a:p>
        </p:txBody>
      </p:sp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51780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Назывные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183880" cy="5184576"/>
          </a:xfrm>
        </p:spPr>
        <p:txBody>
          <a:bodyPr anchor="ctr">
            <a:normAutofit lnSpcReduction="10000"/>
          </a:bodyPr>
          <a:lstStyle/>
          <a:p>
            <a:pPr>
              <a:buNone/>
            </a:pPr>
            <a:r>
              <a:rPr lang="ru-RU" sz="2400" i="1" dirty="0" smtClean="0"/>
              <a:t>Назывное</a:t>
            </a:r>
            <a:r>
              <a:rPr lang="ru-RU" sz="2400" dirty="0" smtClean="0"/>
              <a:t> предложение — это односоставное предложение с главным членом — подлежащим. В назывных предложениях сообщается о наличии и существовании предмета. Главный член назывного предложения выражается формой именительного падежа существительного. Например: </a:t>
            </a:r>
            <a:r>
              <a:rPr lang="ru-RU" sz="2400" i="1" dirty="0" smtClean="0"/>
              <a:t>Ночь. Улица. Фонарь. Аптека</a:t>
            </a:r>
            <a:r>
              <a:rPr lang="ru-RU" sz="2400" dirty="0" smtClean="0"/>
              <a:t> (Блок).</a:t>
            </a:r>
          </a:p>
          <a:p>
            <a:pPr>
              <a:buNone/>
            </a:pPr>
            <a:r>
              <a:rPr lang="ru-RU" sz="2400" dirty="0" smtClean="0"/>
              <a:t>В состав назывных предложений могут входить указательные частицы </a:t>
            </a:r>
            <a:r>
              <a:rPr lang="ru-RU" sz="2400" b="1" i="1" dirty="0" smtClean="0"/>
              <a:t>вон, вот </a:t>
            </a:r>
            <a:r>
              <a:rPr lang="ru-RU" sz="2400" dirty="0" smtClean="0"/>
              <a:t>или восклицательные слова</a:t>
            </a:r>
            <a:r>
              <a:rPr lang="ru-RU" sz="2400" b="1" i="1" dirty="0" smtClean="0"/>
              <a:t> ну и, какой, вот так</a:t>
            </a:r>
            <a:r>
              <a:rPr lang="ru-RU" sz="2400" b="1" dirty="0" smtClean="0"/>
              <a:t>.</a:t>
            </a:r>
            <a:r>
              <a:rPr lang="ru-RU" sz="2400" dirty="0" smtClean="0"/>
              <a:t> Например:</a:t>
            </a:r>
            <a:r>
              <a:rPr lang="ru-RU" sz="2400" i="1" dirty="0" smtClean="0"/>
              <a:t> Какой ветер! Ну и ливень! Вот так гром!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Назывные предложения могут быть распространенными. Например: </a:t>
            </a:r>
            <a:r>
              <a:rPr lang="ru-RU" sz="2400" i="1" dirty="0" smtClean="0"/>
              <a:t>Золотая осень. Тихий вечер</a:t>
            </a:r>
            <a:r>
              <a:rPr lang="ru-RU" sz="2400" dirty="0" smtClean="0"/>
              <a:t>. </a:t>
            </a:r>
          </a:p>
        </p:txBody>
      </p:sp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183880" cy="51780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Практическая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183880" cy="5256584"/>
          </a:xfrm>
        </p:spPr>
        <p:txBody>
          <a:bodyPr anchor="ctr">
            <a:noAutofit/>
          </a:bodyPr>
          <a:lstStyle/>
          <a:p>
            <a:pPr>
              <a:buNone/>
            </a:pPr>
            <a:r>
              <a:rPr lang="ru-RU" sz="2000" b="1" i="1" dirty="0" smtClean="0"/>
              <a:t>Найдите </a:t>
            </a:r>
            <a:r>
              <a:rPr lang="ru-RU" sz="2000" b="1" i="1" dirty="0" smtClean="0"/>
              <a:t>в тексте односоставные предложения, </a:t>
            </a:r>
            <a:r>
              <a:rPr lang="ru-RU" sz="2000" b="1" i="1" dirty="0" smtClean="0"/>
              <a:t>определите </a:t>
            </a:r>
            <a:r>
              <a:rPr lang="ru-RU" sz="2000" b="1" i="1" dirty="0" smtClean="0"/>
              <a:t>тип каждого из них.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Снова степь. Теперь на горизонте широко разлеглась станица Абадзехская – синеют ее пирамидальные тополя, голубеет церковь. Воздух дрожит от зноя. Лица девочек Соловьевых принимают спокойное до суровости выражение – они скрывают усталость. Но вот наконец-то станица Абадзехская входит в нашу жизнь, окружает белыми хатами, палисадниками с мальвой.</a:t>
            </a:r>
            <a:br>
              <a:rPr lang="ru-RU" sz="2000" dirty="0" smtClean="0"/>
            </a:br>
            <a:r>
              <a:rPr lang="ru-RU" sz="2000" dirty="0" smtClean="0"/>
              <a:t>Здесь мы сделали первый привал. Берег реки, низенькая изгородь, чьи-то сады. Купанье в знакомой воде с незнакомого берега. Все довольны переходом и приятно удивлены тем, что я не устал, а я – больше всех. Собираем хворост, разводим костер, девочки варят </a:t>
            </a:r>
            <a:r>
              <a:rPr lang="ru-RU" sz="2000" dirty="0" err="1" smtClean="0"/>
              <a:t>кондер</a:t>
            </a:r>
            <a:r>
              <a:rPr lang="ru-RU" sz="2000" dirty="0" smtClean="0"/>
              <a:t> – не то суп, не то кашу из пшена со свиным салом. (Е.Шварц)</a:t>
            </a:r>
          </a:p>
        </p:txBody>
      </p:sp>
    </p:spTree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83880" cy="3600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Практическая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183880" cy="5112568"/>
          </a:xfrm>
        </p:spPr>
        <p:txBody>
          <a:bodyPr anchor="ctr">
            <a:normAutofit/>
          </a:bodyPr>
          <a:lstStyle/>
          <a:p>
            <a:pPr>
              <a:buNone/>
            </a:pPr>
            <a:r>
              <a:rPr lang="ru-RU" sz="2400" b="1" i="1" dirty="0" smtClean="0"/>
              <a:t>Найдите в тексте односоставные предложения. Определите тип каждого из них, выделите сказуемое.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Так как мама вечно возится со стиркой, воды ей требуется всегда очень много, а крана во дворе у нас нет. И мама, и Маруся, и я должны добывать воду на далеких задворках одного из соседних домов, чтобы налить доверху ненасытную бочку. Принесешь четыре ведра, и в глазах зеленеет, и ноги и руки дрожат, а нужно нести пятое, шестое, седьмое, иначе придется идти за водою маме, а от этого мы хотим избавить ее – я и Маруся. (К.Чуковский)</a:t>
            </a:r>
          </a:p>
        </p:txBody>
      </p:sp>
    </p:spTree>
  </p:cSld>
  <p:clrMapOvr>
    <a:masterClrMapping/>
  </p:clrMapOvr>
  <p:transition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53375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Практическая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052736"/>
            <a:ext cx="8183880" cy="5328592"/>
          </a:xfrm>
        </p:spPr>
        <p:txBody>
          <a:bodyPr anchor="ctr">
            <a:normAutofit/>
          </a:bodyPr>
          <a:lstStyle/>
          <a:p>
            <a:pPr>
              <a:buNone/>
            </a:pPr>
            <a:r>
              <a:rPr lang="ru-RU" sz="2400" b="1" i="1" dirty="0" smtClean="0"/>
              <a:t>Укажите сказуемое в односоставных определённо-личных предложениях; укажите, какими глагольными формами оно выражено.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1) Люблю грозу в начале мая. (</a:t>
            </a:r>
            <a:r>
              <a:rPr lang="ru-RU" sz="2400" dirty="0" err="1" smtClean="0"/>
              <a:t>Тютч</a:t>
            </a:r>
            <a:r>
              <a:rPr lang="ru-RU" sz="2400" dirty="0" smtClean="0"/>
              <a:t>.) 2) Еду ли ночью по улице тёмной, Бури заслушаюсь в пасмурный день... (Н.) 3) Приучайте себя к сдержанности и терпению. (И. П.) 4) Останемся ещё на один день. (Ч.) 5) Не позволяй душе лениться! (Н. 3.) 6) Давай побеседуем вновь про радости и про страдания. (</a:t>
            </a:r>
            <a:r>
              <a:rPr lang="ru-RU" sz="2400" dirty="0" err="1" smtClean="0"/>
              <a:t>Светл</a:t>
            </a:r>
            <a:r>
              <a:rPr lang="ru-RU" sz="2400" dirty="0" smtClean="0"/>
              <a:t>.) 7) - Чего стоишь? - сказал он [мальчик] сумрачно. - Хочу и стою, - сказал Ваня. - Иди, откуда пришёл. (Кат.)</a:t>
            </a:r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88640"/>
            <a:ext cx="8183880" cy="64807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Второстепенные члены предложе</a:t>
            </a:r>
            <a:r>
              <a:rPr lang="ru-RU" sz="2800" dirty="0" smtClean="0">
                <a:solidFill>
                  <a:srgbClr val="FF0000"/>
                </a:solidFill>
              </a:rPr>
              <a:t>ния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764704"/>
            <a:ext cx="8219256" cy="5805264"/>
          </a:xfrm>
        </p:spPr>
        <p:txBody>
          <a:bodyPr anchor="ctr">
            <a:noAutofit/>
          </a:bodyPr>
          <a:lstStyle/>
          <a:p>
            <a:pPr>
              <a:buNone/>
            </a:pPr>
            <a:r>
              <a:rPr lang="ru-RU" sz="3000" dirty="0" smtClean="0"/>
              <a:t>Члены </a:t>
            </a:r>
            <a:r>
              <a:rPr lang="ru-RU" sz="3000" dirty="0" smtClean="0"/>
              <a:t>предложения делятся на главные и второстепенные.</a:t>
            </a:r>
          </a:p>
          <a:p>
            <a:pPr>
              <a:buNone/>
            </a:pPr>
            <a:endParaRPr lang="ru-RU" sz="3000" dirty="0" smtClean="0"/>
          </a:p>
          <a:p>
            <a:pPr>
              <a:buNone/>
            </a:pPr>
            <a:r>
              <a:rPr lang="ru-RU" sz="3000" dirty="0" smtClean="0"/>
              <a:t>Главные члены —</a:t>
            </a:r>
            <a:r>
              <a:rPr lang="ru-RU" sz="3000" b="1" dirty="0" smtClean="0"/>
              <a:t> подлежащее и сказуемое,</a:t>
            </a:r>
            <a:r>
              <a:rPr lang="ru-RU" sz="3000" dirty="0" smtClean="0"/>
              <a:t> второстепенные - </a:t>
            </a:r>
            <a:r>
              <a:rPr lang="ru-RU" sz="3000" b="1" dirty="0" smtClean="0"/>
              <a:t>определение, дополнение, обстоятельство</a:t>
            </a:r>
            <a:r>
              <a:rPr lang="ru-RU" sz="3000" dirty="0" smtClean="0"/>
              <a:t>. Второстепенные члены служат для пояснения главных и могут иметь при себе поясняющие их второстепенные члены.</a:t>
            </a:r>
          </a:p>
        </p:txBody>
      </p:sp>
    </p:spTree>
    <p:extLst>
      <p:ext uri="{BB962C8B-B14F-4D97-AF65-F5344CB8AC3E}">
        <p14:creationId xmlns:p14="http://schemas.microsoft.com/office/powerpoint/2010/main" xmlns="" val="80600905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18388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Практическая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0"/>
            <a:ext cx="8183880" cy="5400600"/>
          </a:xfrm>
        </p:spPr>
        <p:txBody>
          <a:bodyPr anchor="ctr">
            <a:normAutofit/>
          </a:bodyPr>
          <a:lstStyle/>
          <a:p>
            <a:pPr>
              <a:buNone/>
            </a:pPr>
            <a:r>
              <a:rPr lang="ru-RU" sz="2400" b="1" i="1" dirty="0" smtClean="0"/>
              <a:t>Прочитайте, укажите сказуемые и обращения в односоставных определённо-личных предложениях. Расставьте пропущенные запятые</a:t>
            </a:r>
            <a:r>
              <a:rPr lang="ru-RU" sz="2400" dirty="0" smtClean="0"/>
              <a:t>.</a:t>
            </a:r>
          </a:p>
          <a:p>
            <a:pPr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1) Шумим братец шумим.... (Гр.) 2) Постоим ещё Гриша. (Н.) 3) Ну солдат пойдём со мной.(</a:t>
            </a:r>
            <a:r>
              <a:rPr lang="ru-RU" sz="2400" dirty="0" err="1" smtClean="0"/>
              <a:t>Тв</a:t>
            </a:r>
            <a:r>
              <a:rPr lang="ru-RU" sz="2400" dirty="0" smtClean="0"/>
              <a:t>.) 4) Взвейтесь кострами синие ночи. (Жар.) 5) Пой моя хорошая! (Жар.) 6) Орлёнок </a:t>
            </a:r>
            <a:r>
              <a:rPr lang="ru-RU" sz="2400" dirty="0" err="1" smtClean="0"/>
              <a:t>орлёнок</a:t>
            </a:r>
            <a:r>
              <a:rPr lang="ru-RU" sz="2400" dirty="0" smtClean="0"/>
              <a:t> взлети выше солнца и степи с высот огляди. (Шведов.) 7) В защиту мира вставайте люди! (Френкель.)</a:t>
            </a:r>
          </a:p>
        </p:txBody>
      </p:sp>
    </p:spTree>
  </p:cSld>
  <p:clrMapOvr>
    <a:masterClrMapping/>
  </p:clrMapOvr>
  <p:transition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3600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Практическая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24744"/>
            <a:ext cx="8183880" cy="5184576"/>
          </a:xfrm>
        </p:spPr>
        <p:txBody>
          <a:bodyPr anchor="ctr">
            <a:normAutofit/>
          </a:bodyPr>
          <a:lstStyle/>
          <a:p>
            <a:pPr>
              <a:buNone/>
            </a:pPr>
            <a:r>
              <a:rPr lang="ru-RU" b="1" i="1" dirty="0" smtClean="0"/>
              <a:t>Укажите неопределённо-личные и обобщённо-личные предложения. Объясните, какими формами глагола выражено в каждом предложении сказуемое.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1) Бездонную бочку водой н... </a:t>
            </a:r>
            <a:r>
              <a:rPr lang="ru-RU" dirty="0" err="1" smtClean="0"/>
              <a:t>наполн...шь</a:t>
            </a:r>
            <a:r>
              <a:rPr lang="ru-RU" dirty="0" smtClean="0"/>
              <a:t>. (Посл.) 2) Вас </a:t>
            </a:r>
            <a:r>
              <a:rPr lang="ru-RU" dirty="0" err="1" smtClean="0"/>
              <a:t>прос...т</a:t>
            </a:r>
            <a:r>
              <a:rPr lang="ru-RU" dirty="0" smtClean="0"/>
              <a:t> к телефону. 3) Дело словом н... </a:t>
            </a:r>
            <a:r>
              <a:rPr lang="ru-RU" dirty="0" err="1" smtClean="0"/>
              <a:t>замен...шь</a:t>
            </a:r>
            <a:r>
              <a:rPr lang="ru-RU" dirty="0" smtClean="0"/>
              <a:t>. (Посл.) 4) Поднялся шум, прощальный плач, ведут на двор </a:t>
            </a:r>
            <a:r>
              <a:rPr lang="ru-RU" dirty="0" err="1" smtClean="0"/>
              <a:t>осьмнадцать</a:t>
            </a:r>
            <a:r>
              <a:rPr lang="ru-RU" dirty="0" smtClean="0"/>
              <a:t> кляч, в возок боярский их </a:t>
            </a:r>
            <a:r>
              <a:rPr lang="ru-RU" dirty="0" err="1" smtClean="0"/>
              <a:t>впр...гают</a:t>
            </a:r>
            <a:r>
              <a:rPr lang="ru-RU" dirty="0" smtClean="0"/>
              <a:t>. (П.) 5) На войне </a:t>
            </a:r>
            <a:r>
              <a:rPr lang="ru-RU" dirty="0" err="1" smtClean="0"/>
              <a:t>встреча...шь</a:t>
            </a:r>
            <a:r>
              <a:rPr lang="ru-RU" dirty="0" smtClean="0"/>
              <a:t> разных людей. (Симонов.) 6) </a:t>
            </a:r>
            <a:r>
              <a:rPr lang="ru-RU" dirty="0" err="1" smtClean="0"/>
              <a:t>Поулицам</a:t>
            </a:r>
            <a:r>
              <a:rPr lang="ru-RU" dirty="0" smtClean="0"/>
              <a:t> слона водили. (</a:t>
            </a:r>
            <a:r>
              <a:rPr lang="ru-RU" dirty="0" err="1" smtClean="0"/>
              <a:t>Кр</a:t>
            </a:r>
            <a:r>
              <a:rPr lang="ru-RU" dirty="0" smtClean="0"/>
              <a:t>.) 7) В лесах прорубали с запада на восток широкие </a:t>
            </a:r>
            <a:r>
              <a:rPr lang="ru-RU" dirty="0" err="1" smtClean="0"/>
              <a:t>прос...ки</a:t>
            </a:r>
            <a:r>
              <a:rPr lang="ru-RU" dirty="0" smtClean="0"/>
              <a:t>. (</a:t>
            </a:r>
            <a:r>
              <a:rPr lang="ru-RU" dirty="0" err="1" smtClean="0"/>
              <a:t>Пауст</a:t>
            </a:r>
            <a:r>
              <a:rPr lang="ru-RU" dirty="0" smtClean="0"/>
              <a:t>.) 8) Стой за правду горой. (Посл.) 9) Мне даже на </a:t>
            </a:r>
            <a:r>
              <a:rPr lang="ru-RU" dirty="0" err="1" smtClean="0"/>
              <a:t>п...кетах</a:t>
            </a:r>
            <a:r>
              <a:rPr lang="ru-RU" dirty="0" smtClean="0"/>
              <a:t> пишут "ваше превосходительство".(Г.)10) Любишь </a:t>
            </a:r>
            <a:r>
              <a:rPr lang="ru-RU" dirty="0" err="1" smtClean="0"/>
              <a:t>ката...ся</a:t>
            </a:r>
            <a:r>
              <a:rPr lang="ru-RU" dirty="0" smtClean="0"/>
              <a:t> - люби и саночки возить. (Посл.)11) На даче спят под стук дождя. На даче спят, укрывши спины. (Паст.) 12) А за стеной всё что-то делалось, делалось, и вот, наконец, и нас позвали к столу. (Ю. К..)</a:t>
            </a:r>
          </a:p>
        </p:txBody>
      </p:sp>
    </p:spTree>
  </p:cSld>
  <p:clrMapOvr>
    <a:masterClrMapping/>
  </p:clrMapOvr>
  <p:transition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992888" cy="3600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Практическая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24744"/>
            <a:ext cx="8183880" cy="5040560"/>
          </a:xfrm>
        </p:spPr>
        <p:txBody>
          <a:bodyPr anchor="ctr">
            <a:normAutofit fontScale="92500" lnSpcReduction="20000"/>
          </a:bodyPr>
          <a:lstStyle/>
          <a:p>
            <a:pPr>
              <a:buNone/>
            </a:pPr>
            <a:r>
              <a:rPr lang="ru-RU" b="1" i="1" dirty="0" smtClean="0"/>
              <a:t>Найдите безличные предложения, определите их сказуемое и укажите, чем оно выражено.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1) Кругом было тихо, так тихо, что по </a:t>
            </a:r>
            <a:r>
              <a:rPr lang="ru-RU" dirty="0" err="1" smtClean="0"/>
              <a:t>жу...анию</a:t>
            </a:r>
            <a:r>
              <a:rPr lang="ru-RU" dirty="0" smtClean="0"/>
              <a:t> комара можно было следить за его полётом. 2) Весело было слышать среди этого мёртвого сна природы фырканье усталой тройки и неровное </a:t>
            </a:r>
            <a:r>
              <a:rPr lang="ru-RU" dirty="0" err="1" smtClean="0"/>
              <a:t>побряк...ванье</a:t>
            </a:r>
            <a:r>
              <a:rPr lang="ru-RU" dirty="0" smtClean="0"/>
              <a:t> русского колокольчика. 3) Душно стало в </a:t>
            </a:r>
            <a:r>
              <a:rPr lang="ru-RU" dirty="0" err="1" smtClean="0"/>
              <a:t>сакл</a:t>
            </a:r>
            <a:r>
              <a:rPr lang="ru-RU" dirty="0" smtClean="0"/>
              <a:t>..., и я вышел на воздух </a:t>
            </a:r>
            <a:r>
              <a:rPr lang="ru-RU" dirty="0" err="1" smtClean="0"/>
              <a:t>освежи...ся</a:t>
            </a:r>
            <a:r>
              <a:rPr lang="ru-RU" dirty="0" smtClean="0"/>
              <a:t>. 4) Он [Печорин] явился ко мне в полной форме и объявил, что ему велено </a:t>
            </a:r>
            <a:r>
              <a:rPr lang="ru-RU" dirty="0" err="1" smtClean="0"/>
              <a:t>оста...ся</a:t>
            </a:r>
            <a:r>
              <a:rPr lang="ru-RU" dirty="0" smtClean="0"/>
              <a:t> у меня в </a:t>
            </a:r>
            <a:r>
              <a:rPr lang="ru-RU" dirty="0" err="1" smtClean="0"/>
              <a:t>крепост</a:t>
            </a:r>
            <a:r>
              <a:rPr lang="ru-RU" dirty="0" smtClean="0"/>
              <a:t>... . 5) Он как тополь между ними - только н... расти, н... цвести ему в нашем саду. 6) А лошадь его славилась в целой </a:t>
            </a:r>
            <a:r>
              <a:rPr lang="ru-RU" dirty="0" err="1" smtClean="0"/>
              <a:t>Кабарде</a:t>
            </a:r>
            <a:r>
              <a:rPr lang="ru-RU" dirty="0" smtClean="0"/>
              <a:t>, и, точно, лучше этой лошади </a:t>
            </a:r>
            <a:r>
              <a:rPr lang="ru-RU" dirty="0" err="1" smtClean="0"/>
              <a:t>н...чего</a:t>
            </a:r>
            <a:r>
              <a:rPr lang="ru-RU" dirty="0" smtClean="0"/>
              <a:t> выдумать </a:t>
            </a:r>
            <a:r>
              <a:rPr lang="ru-RU" dirty="0" err="1" smtClean="0"/>
              <a:t>н...возможно</a:t>
            </a:r>
            <a:r>
              <a:rPr lang="ru-RU" dirty="0" smtClean="0"/>
              <a:t>. Недаром ему </a:t>
            </a:r>
            <a:r>
              <a:rPr lang="ru-RU" dirty="0" err="1" smtClean="0"/>
              <a:t>завид...вали</a:t>
            </a:r>
            <a:r>
              <a:rPr lang="ru-RU" dirty="0" smtClean="0"/>
              <a:t> все наездники и н... раз пытались её украсть, только н... </a:t>
            </a:r>
            <a:r>
              <a:rPr lang="ru-RU" dirty="0" err="1" smtClean="0"/>
              <a:t>уд...валось</a:t>
            </a:r>
            <a:r>
              <a:rPr lang="ru-RU" dirty="0" smtClean="0"/>
              <a:t>. 7) Лучше было бы мне его [коня] бросить у опушки и </a:t>
            </a:r>
            <a:r>
              <a:rPr lang="ru-RU" dirty="0" err="1" smtClean="0"/>
              <a:t>скры...ся</a:t>
            </a:r>
            <a:r>
              <a:rPr lang="ru-RU" dirty="0" smtClean="0"/>
              <a:t> в лесу пешком, да жаль с ним </a:t>
            </a:r>
            <a:r>
              <a:rPr lang="ru-RU" dirty="0" err="1" smtClean="0"/>
              <a:t>расстав...ся</a:t>
            </a:r>
            <a:r>
              <a:rPr lang="ru-RU" dirty="0" smtClean="0"/>
              <a:t>. 8) Когда отец возвратился, то н... дочери, н... сына не было. 9) Воздух становился так редок, что было больно дышать. 10) Нам должно было </a:t>
            </a:r>
            <a:r>
              <a:rPr lang="ru-RU" dirty="0" err="1" smtClean="0"/>
              <a:t>спуска...ся</a:t>
            </a:r>
            <a:r>
              <a:rPr lang="ru-RU" dirty="0" smtClean="0"/>
              <a:t> ещё вёрст пять по </a:t>
            </a:r>
            <a:r>
              <a:rPr lang="ru-RU" dirty="0" err="1" smtClean="0"/>
              <a:t>облед...невшим</a:t>
            </a:r>
            <a:r>
              <a:rPr lang="ru-RU" dirty="0" smtClean="0"/>
              <a:t> скалам и топкому снегу.</a:t>
            </a:r>
            <a:br>
              <a:rPr lang="ru-RU" dirty="0" smtClean="0"/>
            </a:br>
            <a:r>
              <a:rPr lang="ru-RU" dirty="0" smtClean="0"/>
              <a:t>(М. Ю. Лермонтов.)</a:t>
            </a:r>
          </a:p>
        </p:txBody>
      </p:sp>
    </p:spTree>
  </p:cSld>
  <p:clrMapOvr>
    <a:masterClrMapping/>
  </p:clrMapOvr>
  <p:transition>
    <p:wipe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83880" cy="46174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Практическая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80728"/>
            <a:ext cx="8183880" cy="54006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 smtClean="0"/>
              <a:t>Определите типы односоставных простых предложений или частей сложных предложений.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1) Еду ли ночью по улице тёмной, бури заслушаюсь в пасмурный день... (Н.) 2) - Отнести её вон,- проговорила </a:t>
            </a:r>
            <a:r>
              <a:rPr lang="ru-RU" dirty="0" err="1" smtClean="0"/>
              <a:t>изменивш...мся</a:t>
            </a:r>
            <a:r>
              <a:rPr lang="ru-RU" dirty="0" smtClean="0"/>
              <a:t> голосом старуха. - Скверная </a:t>
            </a:r>
            <a:r>
              <a:rPr lang="ru-RU" dirty="0" err="1" smtClean="0"/>
              <a:t>собач...нка</a:t>
            </a:r>
            <a:r>
              <a:rPr lang="ru-RU" dirty="0" smtClean="0"/>
              <a:t>! (Т.) 3) Дождик </a:t>
            </a:r>
            <a:r>
              <a:rPr lang="ru-RU" dirty="0" err="1" smtClean="0"/>
              <a:t>ш...л</a:t>
            </a:r>
            <a:r>
              <a:rPr lang="ru-RU" dirty="0" smtClean="0"/>
              <a:t> с утра, и казалось, что вот-вот он пройдёт, и на небе </a:t>
            </a:r>
            <a:r>
              <a:rPr lang="ru-RU" dirty="0" err="1" smtClean="0"/>
              <a:t>ра...чистит</a:t>
            </a:r>
            <a:r>
              <a:rPr lang="ru-RU" dirty="0" smtClean="0"/>
              <a:t>. (Т.) 4)Два часа ночи. Не </a:t>
            </a:r>
            <a:r>
              <a:rPr lang="ru-RU" dirty="0" err="1" smtClean="0"/>
              <a:t>спи...ся</a:t>
            </a:r>
            <a:r>
              <a:rPr lang="ru-RU" dirty="0" smtClean="0"/>
              <a:t>. А надо бы уснуть, чтоб завтра рука н... </a:t>
            </a:r>
            <a:r>
              <a:rPr lang="ru-RU" dirty="0" err="1" smtClean="0"/>
              <a:t>др...жала</a:t>
            </a:r>
            <a:r>
              <a:rPr lang="ru-RU" dirty="0" smtClean="0"/>
              <a:t>. (Л.) 5) Брожу ли я вдоль улиц шумных, вхожу ль во многолюдный храм, сижу ль меж юношей безумных, я </a:t>
            </a:r>
            <a:r>
              <a:rPr lang="ru-RU" dirty="0" err="1" smtClean="0"/>
              <a:t>пр...даюсь</a:t>
            </a:r>
            <a:r>
              <a:rPr lang="ru-RU" dirty="0" smtClean="0"/>
              <a:t> моим мечтам. (П.) 6) Дня через три </a:t>
            </a:r>
            <a:r>
              <a:rPr lang="ru-RU" dirty="0" err="1" smtClean="0"/>
              <a:t>пот...плело</a:t>
            </a:r>
            <a:r>
              <a:rPr lang="ru-RU" dirty="0" smtClean="0"/>
              <a:t>. (</a:t>
            </a:r>
            <a:r>
              <a:rPr lang="ru-RU" dirty="0" err="1" smtClean="0"/>
              <a:t>Купр</a:t>
            </a:r>
            <a:r>
              <a:rPr lang="ru-RU" dirty="0" smtClean="0"/>
              <a:t>.) 7) Летнее утро. В воздух... тишина. (Ч.) 8) Как </a:t>
            </a:r>
            <a:r>
              <a:rPr lang="ru-RU" dirty="0" err="1" smtClean="0"/>
              <a:t>постел...шься</a:t>
            </a:r>
            <a:r>
              <a:rPr lang="ru-RU" dirty="0" smtClean="0"/>
              <a:t>, так и </a:t>
            </a:r>
            <a:r>
              <a:rPr lang="ru-RU" dirty="0" err="1" smtClean="0"/>
              <a:t>высп...шься</a:t>
            </a:r>
            <a:r>
              <a:rPr lang="ru-RU" dirty="0" smtClean="0"/>
              <a:t>. (Посл.) 9) Знойный и душный полдень. На небе ни облачка. (Ч.) 10) От шума ломило уши, давило грудь.(А.Н.Т.) 11) Из города прислали сыщиков, они, стоя на углах, щупали глазами рабочих, весело и </a:t>
            </a:r>
            <a:r>
              <a:rPr lang="ru-RU" dirty="0" err="1" smtClean="0"/>
              <a:t>оживлё...о</a:t>
            </a:r>
            <a:r>
              <a:rPr lang="ru-RU" dirty="0" smtClean="0"/>
              <a:t> </a:t>
            </a:r>
            <a:r>
              <a:rPr lang="ru-RU" dirty="0" err="1" smtClean="0"/>
              <a:t>проходивш...х</a:t>
            </a:r>
            <a:r>
              <a:rPr lang="ru-RU" dirty="0" smtClean="0"/>
              <a:t> с фабрики на обед и обратно. (М. Г.) 12) Из трюма несло холодом и </a:t>
            </a:r>
            <a:r>
              <a:rPr lang="ru-RU" dirty="0" err="1" smtClean="0"/>
              <a:t>зап...хом</a:t>
            </a:r>
            <a:r>
              <a:rPr lang="ru-RU" dirty="0" smtClean="0"/>
              <a:t> сырой кожи. Отошли ночью. (</a:t>
            </a:r>
            <a:r>
              <a:rPr lang="ru-RU" dirty="0" err="1" smtClean="0"/>
              <a:t>Пауст</a:t>
            </a:r>
            <a:r>
              <a:rPr lang="ru-RU" dirty="0" smtClean="0"/>
              <a:t>.) 13) Зимой, от чая до обеда, играли в комнатах, если на дворе было очень морозно, или шли на двор и там </a:t>
            </a:r>
            <a:r>
              <a:rPr lang="ru-RU" dirty="0" err="1" smtClean="0"/>
              <a:t>к...тались</a:t>
            </a:r>
            <a:r>
              <a:rPr lang="ru-RU" dirty="0" smtClean="0"/>
              <a:t> с большой </a:t>
            </a:r>
            <a:r>
              <a:rPr lang="ru-RU" dirty="0" err="1" smtClean="0"/>
              <a:t>ледя...ой</a:t>
            </a:r>
            <a:r>
              <a:rPr lang="ru-RU" dirty="0" smtClean="0"/>
              <a:t> горы. (М. Г.) 14) В салоне было чисто и холодно. (</a:t>
            </a:r>
            <a:r>
              <a:rPr lang="ru-RU" dirty="0" err="1" smtClean="0"/>
              <a:t>Пауст</a:t>
            </a:r>
            <a:r>
              <a:rPr lang="ru-RU" dirty="0" smtClean="0"/>
              <a:t>.)15) Эту песню н... </a:t>
            </a:r>
            <a:r>
              <a:rPr lang="ru-RU" dirty="0" err="1" smtClean="0"/>
              <a:t>задуш...шь</a:t>
            </a:r>
            <a:r>
              <a:rPr lang="ru-RU" dirty="0" smtClean="0"/>
              <a:t>, н... убьёшь. (Ош.) 16) Мело, мело по всей земле, во все </a:t>
            </a:r>
            <a:r>
              <a:rPr lang="ru-RU" dirty="0" err="1" smtClean="0"/>
              <a:t>пр...делы</a:t>
            </a:r>
            <a:r>
              <a:rPr lang="ru-RU" dirty="0" smtClean="0"/>
              <a:t>. (Паст.) 17) Эти ночи, эти дни и ночи! Дробь капелей к середин... дня, кровельных </a:t>
            </a:r>
            <a:r>
              <a:rPr lang="ru-RU" dirty="0" err="1" smtClean="0"/>
              <a:t>сосул...к</a:t>
            </a:r>
            <a:r>
              <a:rPr lang="ru-RU" dirty="0" smtClean="0"/>
              <a:t> худосочье, ручейков </a:t>
            </a:r>
            <a:r>
              <a:rPr lang="ru-RU" dirty="0" err="1" smtClean="0"/>
              <a:t>бессо...ых</a:t>
            </a:r>
            <a:r>
              <a:rPr lang="ru-RU" dirty="0" smtClean="0"/>
              <a:t> болтовня! (Паст.) 18) Очень уж шумят у нас в классах. (Ч.) 19) В кухне что-то пекли, жарили, даже через закрытую дверь наносило запахи жаренья. (Ф.) 20) Мне было весело вдохнуть в мою намученную грудь ночную свежесть тех лесов. (Л.) 21) Август месяц. Тихо. Сухо. Предвечерний час. (</a:t>
            </a:r>
            <a:r>
              <a:rPr lang="ru-RU" dirty="0" err="1" smtClean="0"/>
              <a:t>Исак</a:t>
            </a:r>
            <a:r>
              <a:rPr lang="ru-RU" dirty="0" smtClean="0"/>
              <a:t>.) 22) Кругом ни души. Пустынно и мёртво. (</a:t>
            </a:r>
            <a:r>
              <a:rPr lang="ru-RU" dirty="0" err="1" smtClean="0"/>
              <a:t>Сераф</a:t>
            </a:r>
            <a:r>
              <a:rPr lang="ru-RU" dirty="0" smtClean="0"/>
              <a:t>.) 23) На обратном пути ему пришлось пережить маленькое приключение. (Ч.)</a:t>
            </a:r>
          </a:p>
        </p:txBody>
      </p:sp>
    </p:spTree>
  </p:cSld>
  <p:clrMapOvr>
    <a:masterClrMapping/>
  </p:clrMapOvr>
  <p:transition>
    <p:wipe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183880" cy="445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Неполные предложения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836712"/>
            <a:ext cx="8183880" cy="5544616"/>
          </a:xfrm>
        </p:spPr>
        <p:txBody>
          <a:bodyPr anchor="ctr">
            <a:normAutofit/>
          </a:bodyPr>
          <a:lstStyle/>
          <a:p>
            <a:pPr>
              <a:buNone/>
            </a:pPr>
            <a:r>
              <a:rPr lang="ru-RU" sz="1600" b="1" dirty="0" smtClean="0"/>
              <a:t>Неполные предложения</a:t>
            </a:r>
            <a:r>
              <a:rPr lang="ru-RU" sz="1600" dirty="0" smtClean="0"/>
              <a:t> – это предложения, в которых пропущен член предложения, необходимый для полноты строения и значения данного предложения.</a:t>
            </a:r>
          </a:p>
          <a:p>
            <a:pPr>
              <a:buNone/>
            </a:pPr>
            <a:r>
              <a:rPr lang="ru-RU" sz="1600" dirty="0" smtClean="0"/>
              <a:t>Пропущенные члены предложения могут восстанавливаться участниками общения из знания ситуации, о которой идёт речь в предложении.</a:t>
            </a:r>
          </a:p>
          <a:p>
            <a:pPr fontAlgn="base">
              <a:buNone/>
            </a:pPr>
            <a:r>
              <a:rPr lang="ru-RU" sz="1600" dirty="0" smtClean="0"/>
              <a:t>Например, если на остановке автобуса один из пассажиров, посмотрев на дорогу, скажет: </a:t>
            </a:r>
            <a:r>
              <a:rPr lang="ru-RU" sz="1600" i="1" dirty="0" smtClean="0"/>
              <a:t>«Идёт!»</a:t>
            </a:r>
            <a:r>
              <a:rPr lang="ru-RU" sz="1600" dirty="0" smtClean="0"/>
              <a:t>, остальные пассажиры легко восстановят пропущенное подлежащее: </a:t>
            </a:r>
            <a:r>
              <a:rPr lang="ru-RU" sz="1600" b="1" i="1" dirty="0" smtClean="0"/>
              <a:t>Автобус</a:t>
            </a:r>
            <a:r>
              <a:rPr lang="ru-RU" sz="1600" i="1" dirty="0" smtClean="0"/>
              <a:t> идёт.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Пропущенные члены предложения могут восстанавливаться из предыдущего контекста. Такие </a:t>
            </a:r>
            <a:r>
              <a:rPr lang="ru-RU" sz="1600" dirty="0" err="1" smtClean="0"/>
              <a:t>контекстуально</a:t>
            </a:r>
            <a:r>
              <a:rPr lang="ru-RU" sz="1600" dirty="0" smtClean="0"/>
              <a:t> неполные предложения очень частотны в диалогах.</a:t>
            </a:r>
          </a:p>
          <a:p>
            <a:pPr fontAlgn="base">
              <a:buNone/>
            </a:pPr>
            <a:r>
              <a:rPr lang="ru-RU" sz="1600" dirty="0" smtClean="0"/>
              <a:t>Например: – </a:t>
            </a:r>
            <a:r>
              <a:rPr lang="ru-RU" sz="1600" i="1" dirty="0" smtClean="0"/>
              <a:t>Ваша рота завтра назначена в лес? – спросил князь Полторацкого. – </a:t>
            </a:r>
            <a:r>
              <a:rPr lang="ru-RU" sz="1600" b="1" i="1" dirty="0" smtClean="0"/>
              <a:t>Моя</a:t>
            </a:r>
            <a:r>
              <a:rPr lang="ru-RU" sz="1600" i="1" dirty="0" smtClean="0"/>
              <a:t>.</a:t>
            </a:r>
            <a:r>
              <a:rPr lang="ru-RU" sz="1600" dirty="0" smtClean="0"/>
              <a:t> (Л. Толстой). Ответная реплика Полторацкого представляет собой неполное предложение, в котором пропущены подлежащее, сказуемое, обстоятельство места и обстоятельство времени (ср.: </a:t>
            </a:r>
            <a:r>
              <a:rPr lang="ru-RU" sz="1600" i="1" dirty="0" smtClean="0"/>
              <a:t>Моя </a:t>
            </a:r>
            <a:r>
              <a:rPr lang="ru-RU" sz="1600" b="1" i="1" dirty="0" smtClean="0"/>
              <a:t>рота завтра назначена в лес</a:t>
            </a:r>
            <a:r>
              <a:rPr lang="ru-RU" sz="1600" dirty="0" smtClean="0"/>
              <a:t>).</a:t>
            </a:r>
          </a:p>
          <a:p>
            <a:pPr>
              <a:buNone/>
            </a:pPr>
            <a:r>
              <a:rPr lang="ru-RU" sz="1600" dirty="0" smtClean="0"/>
              <a:t>Неполные конструкции распространены в сложных предложениях:</a:t>
            </a:r>
          </a:p>
          <a:p>
            <a:pPr fontAlgn="base">
              <a:buNone/>
            </a:pPr>
            <a:r>
              <a:rPr lang="ru-RU" sz="1600" i="1" dirty="0" smtClean="0"/>
              <a:t>Мне всё послушно, </a:t>
            </a:r>
            <a:r>
              <a:rPr lang="ru-RU" sz="1600" b="1" i="1" dirty="0" smtClean="0"/>
              <a:t>я же – ничему</a:t>
            </a:r>
            <a:r>
              <a:rPr lang="ru-RU" sz="1600" dirty="0" smtClean="0"/>
              <a:t> (Пушкин). Вторая часть сложного бессоюзного предложения (</a:t>
            </a:r>
            <a:r>
              <a:rPr lang="ru-RU" sz="1600" i="1" dirty="0" smtClean="0"/>
              <a:t>я же – ничему</a:t>
            </a:r>
            <a:r>
              <a:rPr lang="ru-RU" sz="1600" dirty="0" smtClean="0"/>
              <a:t>) представляет собой неполное предложение, в котором пропущено сказуемое (ср.: </a:t>
            </a:r>
            <a:r>
              <a:rPr lang="ru-RU" sz="1600" i="1" dirty="0" smtClean="0"/>
              <a:t>Я же </a:t>
            </a:r>
            <a:r>
              <a:rPr lang="ru-RU" sz="1600" b="1" i="1" dirty="0" smtClean="0"/>
              <a:t>не послушен</a:t>
            </a:r>
            <a:r>
              <a:rPr lang="ru-RU" sz="1600" i="1" dirty="0" smtClean="0"/>
              <a:t> ничему</a:t>
            </a:r>
            <a:r>
              <a:rPr lang="ru-RU" sz="1600" dirty="0" smtClean="0"/>
              <a:t>).</a:t>
            </a:r>
          </a:p>
        </p:txBody>
      </p:sp>
    </p:spTree>
  </p:cSld>
  <p:clrMapOvr>
    <a:masterClrMapping/>
  </p:clrMapOvr>
  <p:transition>
    <p:wipe dir="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389736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NB!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836712"/>
            <a:ext cx="8183880" cy="5256584"/>
          </a:xfrm>
        </p:spPr>
        <p:txBody>
          <a:bodyPr anchor="ctr">
            <a:normAutofit/>
          </a:bodyPr>
          <a:lstStyle/>
          <a:p>
            <a:pPr>
              <a:buNone/>
            </a:pPr>
            <a:r>
              <a:rPr lang="ru-RU" dirty="0" smtClean="0"/>
              <a:t>Неполные предложения и односоставные предложения – это разные явления.</a:t>
            </a:r>
            <a:r>
              <a:rPr lang="en-US" dirty="0" smtClean="0"/>
              <a:t> </a:t>
            </a:r>
            <a:r>
              <a:rPr lang="ru-RU" dirty="0" smtClean="0"/>
              <a:t>В </a:t>
            </a:r>
            <a:r>
              <a:rPr lang="ru-RU" b="1" dirty="0" smtClean="0"/>
              <a:t>односоставных предложениях</a:t>
            </a:r>
            <a:r>
              <a:rPr lang="ru-RU" dirty="0" smtClean="0"/>
              <a:t> отсутствует один из главных членов предложения, смысл предложения нам понятен и без этого члена. Более того, сама структура предложения (отсутствие подлежащего или сказуемого, форма единственного главного члена) имеет определённое значение.</a:t>
            </a:r>
          </a:p>
          <a:p>
            <a:pPr fontAlgn="base">
              <a:buNone/>
            </a:pPr>
            <a:r>
              <a:rPr lang="ru-RU" dirty="0" smtClean="0"/>
              <a:t>Например, форма множественного числа глагола-сказуемого в неопределённо-личном предложении передаёт следующее содержание: субъект действия неизвестен (</a:t>
            </a:r>
            <a:r>
              <a:rPr lang="ru-RU" i="1" dirty="0" smtClean="0"/>
              <a:t>В дверь постучали</a:t>
            </a:r>
            <a:r>
              <a:rPr lang="ru-RU" dirty="0" smtClean="0"/>
              <a:t>), не важен (</a:t>
            </a:r>
            <a:r>
              <a:rPr lang="ru-RU" i="1" dirty="0" smtClean="0"/>
              <a:t>Его ранили под Курском</a:t>
            </a:r>
            <a:r>
              <a:rPr lang="ru-RU" dirty="0" smtClean="0"/>
              <a:t>) или скрывается (</a:t>
            </a:r>
            <a:r>
              <a:rPr lang="ru-RU" i="1" dirty="0" smtClean="0"/>
              <a:t>Мне про тебя вчера многое рассказали</a:t>
            </a:r>
            <a:r>
              <a:rPr lang="ru-RU" dirty="0" smtClean="0"/>
              <a:t>).</a:t>
            </a:r>
          </a:p>
          <a:p>
            <a:pPr>
              <a:buNone/>
            </a:pPr>
            <a:r>
              <a:rPr lang="ru-RU" dirty="0" smtClean="0"/>
              <a:t>В </a:t>
            </a:r>
            <a:r>
              <a:rPr lang="ru-RU" b="1" dirty="0" smtClean="0"/>
              <a:t>неполном предложении</a:t>
            </a:r>
            <a:r>
              <a:rPr lang="ru-RU" dirty="0" smtClean="0"/>
              <a:t> может быть опущен любой член предложения (один или несколько). Если мы рассмотрим такое предложение вне контекста или ситуации, то его смысл останется нам непонятен (ср. вне контекста: </a:t>
            </a:r>
            <a:r>
              <a:rPr lang="ru-RU" i="1" dirty="0" smtClean="0"/>
              <a:t>Моя; Я же – ничему</a:t>
            </a:r>
            <a:r>
              <a:rPr lang="ru-RU" dirty="0" smtClean="0"/>
              <a:t>).</a:t>
            </a: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183880" cy="58981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Эллиптические предложения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183880" cy="5544616"/>
          </a:xfrm>
        </p:spPr>
        <p:txBody>
          <a:bodyPr anchor="ctr"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В русском языке есть одна разновидность неполных предложений, в которых недостающий член не восстанавливается и не подсказывается ситуацией, предыдущим контекстом. Более того, «пропущенные» члены не требуются для раскрытия смысла предложения. Такие предложения понятны и вне контекста, ситуации:</a:t>
            </a:r>
          </a:p>
          <a:p>
            <a:pPr fontAlgn="base">
              <a:buNone/>
            </a:pPr>
            <a:r>
              <a:rPr lang="ru-RU" i="1" dirty="0" smtClean="0"/>
              <a:t>За спиной – лес. Справа и слева – болота</a:t>
            </a:r>
            <a:r>
              <a:rPr lang="ru-RU" dirty="0" smtClean="0"/>
              <a:t> (Песков).</a:t>
            </a:r>
          </a:p>
          <a:p>
            <a:pPr>
              <a:buNone/>
            </a:pPr>
            <a:r>
              <a:rPr lang="ru-RU" dirty="0" smtClean="0"/>
              <a:t>Это так называемые</a:t>
            </a:r>
            <a:r>
              <a:rPr lang="ru-RU" b="1" dirty="0" smtClean="0"/>
              <a:t> «эллиптические предложения»</a:t>
            </a:r>
            <a:r>
              <a:rPr lang="ru-RU" dirty="0" smtClean="0"/>
              <a:t>. В них обычно наличествует подлежащее и второстепенный член – обстоятельство или дополнение. Сказуемое же отсутствует, причём мы часто не может сказать, какое именно сказуемое пропущено.</a:t>
            </a:r>
          </a:p>
          <a:p>
            <a:pPr fontAlgn="base">
              <a:buNone/>
            </a:pPr>
            <a:r>
              <a:rPr lang="ru-RU" dirty="0" smtClean="0"/>
              <a:t>Ср.: </a:t>
            </a:r>
            <a:r>
              <a:rPr lang="ru-RU" i="1" dirty="0" smtClean="0"/>
              <a:t>За спиной </a:t>
            </a:r>
            <a:r>
              <a:rPr lang="ru-RU" b="1" i="1" dirty="0" smtClean="0"/>
              <a:t>находится / расположен / виден</a:t>
            </a:r>
            <a:r>
              <a:rPr lang="ru-RU" i="1" dirty="0" smtClean="0"/>
              <a:t> лес.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И всё же большинство ученых считает такие предложения структурно неполными, поскольку второстепенный член предложение (обстоятельство или дополнение) относится к сказуемому, а сказуемое в предложении не представлено.</a:t>
            </a:r>
          </a:p>
        </p:txBody>
      </p:sp>
    </p:spTree>
  </p:cSld>
  <p:clrMapOvr>
    <a:masterClrMapping/>
  </p:clrMapOvr>
  <p:transition>
    <p:wipe dir="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53375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Тире в неполном предложении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80728"/>
            <a:ext cx="8183880" cy="54726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dirty="0" smtClean="0"/>
              <a:t>Трудности, связанные с постановкой тире в неполных предложениях, обусловлены не только тем, что нужно обнаружить пропущенный член  предложения, но и выяснить, нужна ли в устной речи пауза на месте тире. Разночтения, связанные с оттенком выражения мысли, допускают варианты в постановке знаков препинания. </a:t>
            </a:r>
          </a:p>
          <a:p>
            <a:pPr>
              <a:buNone/>
            </a:pPr>
            <a:r>
              <a:rPr lang="ru-RU" sz="1400" b="1" dirty="0" smtClean="0"/>
              <a:t>Наиболее регулярно тире ставится в следующих случаях:</a:t>
            </a:r>
            <a:endParaRPr lang="ru-RU" sz="1400" dirty="0" smtClean="0"/>
          </a:p>
          <a:p>
            <a:r>
              <a:rPr lang="ru-RU" sz="1400" dirty="0" smtClean="0"/>
              <a:t>в эллиптическом предложении, содержащем подлежащее и обстоятельство места, дополнение, – только при наличии паузы в устной речи:</a:t>
            </a:r>
          </a:p>
          <a:p>
            <a:pPr fontAlgn="base">
              <a:buNone/>
            </a:pPr>
            <a:r>
              <a:rPr lang="ru-RU" sz="1400" i="1" dirty="0" smtClean="0"/>
              <a:t>За ночным окном – туман</a:t>
            </a:r>
            <a:r>
              <a:rPr lang="ru-RU" sz="1400" dirty="0" smtClean="0"/>
              <a:t> (Блок);</a:t>
            </a:r>
          </a:p>
          <a:p>
            <a:r>
              <a:rPr lang="ru-RU" sz="1400" dirty="0" smtClean="0"/>
              <a:t>в эллиптическом предложении – при параллелизме (однотипности членов предложения, порядка слов, форм выражения и т.д.) конструкций или их частей:</a:t>
            </a:r>
          </a:p>
          <a:p>
            <a:pPr fontAlgn="base">
              <a:buNone/>
            </a:pPr>
            <a:r>
              <a:rPr lang="ru-RU" sz="1400" i="1" dirty="0" smtClean="0"/>
              <a:t>Здесь – овраги, дальше – степи, ещё дальше – пустыня</a:t>
            </a:r>
            <a:r>
              <a:rPr lang="ru-RU" sz="1400" dirty="0" smtClean="0"/>
              <a:t> (Федин);</a:t>
            </a:r>
          </a:p>
          <a:p>
            <a:r>
              <a:rPr lang="ru-RU" sz="1400" dirty="0" smtClean="0"/>
              <a:t>в неполных предложениях, построенных по схеме: существительные в винительном и дательном падежах (с пропуском подлежащего и сказуемого) с четким интонационным делением предложения на части:</a:t>
            </a:r>
          </a:p>
          <a:p>
            <a:pPr fontAlgn="base">
              <a:buNone/>
            </a:pPr>
            <a:r>
              <a:rPr lang="ru-RU" sz="1400" i="1" dirty="0" smtClean="0"/>
              <a:t>Лыжникам – хорошую лыжню; Молодёжи – рабочие места; Молодым семьям – льготы;</a:t>
            </a:r>
            <a:endParaRPr lang="ru-RU" sz="1400" dirty="0" smtClean="0"/>
          </a:p>
          <a:p>
            <a:r>
              <a:rPr lang="ru-RU" sz="1400" dirty="0" smtClean="0"/>
              <a:t>в неполном предложении, составляющем часть сложного предложения, когда пропущенный член (обычно сказуемое) восстанавливается из предыдущей части фразы – только при наличии паузы:</a:t>
            </a:r>
          </a:p>
          <a:p>
            <a:pPr fontAlgn="base">
              <a:buNone/>
            </a:pPr>
            <a:r>
              <a:rPr lang="ru-RU" sz="1400" i="1" dirty="0" smtClean="0"/>
              <a:t>Ночи стали чернее, дни – пасмурнее</a:t>
            </a:r>
            <a:r>
              <a:rPr lang="ru-RU" sz="1400" dirty="0" smtClean="0"/>
              <a:t> (во второй части восстанавливается связка </a:t>
            </a:r>
            <a:r>
              <a:rPr lang="ru-RU" sz="1400" i="1" dirty="0" smtClean="0"/>
              <a:t>стали</a:t>
            </a:r>
            <a:r>
              <a:rPr lang="ru-RU" sz="1400" dirty="0" smtClean="0"/>
              <a:t>).</a:t>
            </a:r>
          </a:p>
        </p:txBody>
      </p:sp>
    </p:spTree>
  </p:cSld>
  <p:clrMapOvr>
    <a:masterClrMapping/>
  </p:clrMapOvr>
  <p:transition>
    <p:wipe dir="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183880" cy="51780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Практическая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183880" cy="5328592"/>
          </a:xfrm>
        </p:spPr>
        <p:txBody>
          <a:bodyPr anchor="ctr"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/>
              <a:t>Найдите неполные предложения, поставьте на месте пропущенных членов предложения тире.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1) Мир освещается солнцем, а человек знанием. 2) Ложь стоит на одной ноге, правда на двух. 3) Мудрец обвиняет себя, невежда других. 4) Змея один раз меняет кожу, а предатель каждый день. 5) Писателю необходима смелость в обращении со словами и запасом своих наблюдений, скульптору с глиной и мрамором, художнику с красками и линиями. </a:t>
            </a:r>
            <a:r>
              <a:rPr lang="ru-RU" dirty="0" smtClean="0"/>
              <a:t>(К.Г. Паустовский.) </a:t>
            </a:r>
            <a:r>
              <a:rPr lang="ru-RU" i="1" dirty="0" smtClean="0"/>
              <a:t>6) Позади была только что перейденная отрядом быстрая чистая речка, впереди обработанные поля и луга с неглубокими балками, еще впереди таинственные черные горы, покрытые лесом, за черными горами еще выступающие скалы, а на самом высоком горизонте вечно прелестные, вечно изменяющиеся, играющие светом, как алмазы, снеговые горы. </a:t>
            </a:r>
            <a:r>
              <a:rPr lang="ru-RU" dirty="0" smtClean="0"/>
              <a:t>(Л. Толстой.)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— Сколько грамматических основ в последнем предложении?</a:t>
            </a:r>
            <a:br>
              <a:rPr lang="ru-RU" dirty="0" smtClean="0"/>
            </a:br>
            <a:r>
              <a:rPr lang="ru-RU" dirty="0" smtClean="0"/>
              <a:t>— Какие члены предложения опущены в неполных предложениях?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wipe dir="d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183880" cy="51780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Практическая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0"/>
            <a:ext cx="8183880" cy="5472608"/>
          </a:xfrm>
        </p:spPr>
        <p:txBody>
          <a:bodyPr anchor="ctr"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Расставьте недостающие тире в предложениях. Обоснуйте постановку знаков препинания.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1. </a:t>
            </a:r>
            <a:r>
              <a:rPr lang="ru-RU" i="1" dirty="0" err="1" smtClean="0"/>
              <a:t>Ермолай</a:t>
            </a:r>
            <a:r>
              <a:rPr lang="ru-RU" i="1" dirty="0" smtClean="0"/>
              <a:t> стрелял, как всегда, победоносно; я довольно плохо </a:t>
            </a:r>
            <a:r>
              <a:rPr lang="ru-RU" dirty="0" smtClean="0"/>
              <a:t>(Тургенев)</a:t>
            </a:r>
            <a:r>
              <a:rPr lang="ru-RU" i="1" dirty="0" smtClean="0"/>
              <a:t>. 2. Наше дело повиноваться, а не критиковать</a:t>
            </a:r>
            <a:r>
              <a:rPr lang="ru-RU" dirty="0" smtClean="0"/>
              <a:t> (Салтыков-Щедрин)</a:t>
            </a:r>
            <a:r>
              <a:rPr lang="ru-RU" i="1" dirty="0" smtClean="0"/>
              <a:t>. 3. Земля внизу казалась морем, а горы громадными окаменевшими волнами </a:t>
            </a:r>
            <a:r>
              <a:rPr lang="ru-RU" dirty="0" smtClean="0"/>
              <a:t>(Арсеньев)</a:t>
            </a:r>
            <a:r>
              <a:rPr lang="ru-RU" i="1" dirty="0" smtClean="0"/>
              <a:t>. 4. Дело художника противостоять страданию всеми силами, всем талантом </a:t>
            </a:r>
            <a:r>
              <a:rPr lang="ru-RU" dirty="0" smtClean="0"/>
              <a:t>(Паустовский)</a:t>
            </a:r>
            <a:r>
              <a:rPr lang="ru-RU" i="1" dirty="0" smtClean="0"/>
              <a:t>. 5. Люблю небо, траву, лошадей, всего больше море </a:t>
            </a:r>
            <a:r>
              <a:rPr lang="ru-RU" dirty="0" smtClean="0"/>
              <a:t>(Лавренев)</a:t>
            </a:r>
            <a:r>
              <a:rPr lang="ru-RU" i="1" dirty="0" smtClean="0"/>
              <a:t>. 6. Когда я шёл к трамваю, по дороге пытался вспомнить лицо девушки </a:t>
            </a:r>
            <a:r>
              <a:rPr lang="ru-RU" dirty="0" smtClean="0"/>
              <a:t>(Лавренев)</a:t>
            </a:r>
            <a:r>
              <a:rPr lang="ru-RU" i="1" dirty="0" smtClean="0"/>
              <a:t>. 7. Сквозь чёрные огромные ветви лиственниц серебряные звёзды </a:t>
            </a:r>
            <a:r>
              <a:rPr lang="ru-RU" dirty="0" smtClean="0"/>
              <a:t>(Федосеев)</a:t>
            </a:r>
            <a:r>
              <a:rPr lang="ru-RU" i="1" dirty="0" smtClean="0"/>
              <a:t>. 8. Ему скоро не подняться на ноги, да и поднимется ли вообще? </a:t>
            </a:r>
            <a:r>
              <a:rPr lang="ru-RU" dirty="0" smtClean="0"/>
              <a:t>(Федосеев)</a:t>
            </a:r>
            <a:r>
              <a:rPr lang="ru-RU" i="1" dirty="0" smtClean="0"/>
              <a:t>. 9. Речушка стала синей, а небо голубым </a:t>
            </a:r>
            <a:r>
              <a:rPr lang="ru-RU" dirty="0" smtClean="0"/>
              <a:t>(Яшин)</a:t>
            </a:r>
            <a:r>
              <a:rPr lang="ru-RU" i="1" dirty="0" smtClean="0"/>
              <a:t>. 10. И цвет этих полей на дню без конца меняется: утром один, вечером другой, в полдень третий (</a:t>
            </a:r>
            <a:r>
              <a:rPr lang="ru-RU" i="1" dirty="0" err="1" smtClean="0"/>
              <a:t>Баруздин</a:t>
            </a:r>
            <a:r>
              <a:rPr lang="ru-RU" i="1" dirty="0" smtClean="0"/>
              <a:t>). 11. Кто чего ищет, а мать всегда ласки </a:t>
            </a:r>
            <a:r>
              <a:rPr lang="ru-RU" dirty="0" smtClean="0"/>
              <a:t>(М. Горький)</a:t>
            </a:r>
            <a:r>
              <a:rPr lang="ru-RU" i="1" dirty="0" smtClean="0"/>
              <a:t>. 12. Дерево дорого плодами, а человек делами (пословица). 13. В больших людях я люблю скромность, а в маленьких собственное достоинство (Афиногенов). 14. Дела булочной шли весьма хорошо, лично мои всё хуже </a:t>
            </a:r>
            <a:r>
              <a:rPr lang="ru-RU" dirty="0" smtClean="0"/>
              <a:t>(М. Горький)</a:t>
            </a:r>
            <a:r>
              <a:rPr lang="ru-RU" i="1" dirty="0" smtClean="0"/>
              <a:t>. 15. Тёркин дальше. Автор вслед</a:t>
            </a:r>
            <a:r>
              <a:rPr lang="ru-RU" dirty="0" smtClean="0"/>
              <a:t> (Твардовский)</a:t>
            </a:r>
            <a:r>
              <a:rPr lang="ru-RU" i="1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183880" cy="58981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Дополнение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0"/>
            <a:ext cx="8183880" cy="5472608"/>
          </a:xfrm>
        </p:spPr>
        <p:txBody>
          <a:bodyPr anchor="ctr"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Дополнение</a:t>
            </a:r>
            <a:r>
              <a:rPr lang="ru-RU" dirty="0" smtClean="0"/>
              <a:t> — второстепенный член предложения с предметным значением. Дополнение отвечает на вопросы косвенных падежей и выражается теми же частями речи, что и подлежащее: существительным или местоимением в косвенных падежах без предлога </a:t>
            </a:r>
            <a:r>
              <a:rPr lang="ru-RU" i="1" dirty="0" smtClean="0"/>
              <a:t>(я получил телеграмму и без конца её перечитывал);</a:t>
            </a:r>
            <a:r>
              <a:rPr lang="ru-RU" dirty="0" smtClean="0"/>
              <a:t> любой частью речи в функции существительного </a:t>
            </a:r>
            <a:r>
              <a:rPr lang="ru-RU" i="1" dirty="0" smtClean="0"/>
              <a:t>(все смотрели на заключённого);</a:t>
            </a:r>
            <a:r>
              <a:rPr lang="ru-RU" dirty="0" smtClean="0"/>
              <a:t> инфинитивом</a:t>
            </a:r>
            <a:r>
              <a:rPr lang="ru-RU" i="1" dirty="0" smtClean="0"/>
              <a:t> (все просили её спеть);</a:t>
            </a:r>
            <a:r>
              <a:rPr lang="ru-RU" dirty="0" smtClean="0"/>
              <a:t>числительным </a:t>
            </a:r>
            <a:r>
              <a:rPr lang="ru-RU" i="1" dirty="0" smtClean="0"/>
              <a:t>(умножьте десять на пять);</a:t>
            </a:r>
            <a:r>
              <a:rPr lang="ru-RU" dirty="0" smtClean="0"/>
              <a:t> сочетанием числительного с существительным в родительном падеже </a:t>
            </a:r>
            <a:r>
              <a:rPr lang="ru-RU" i="1" dirty="0" smtClean="0"/>
              <a:t>(взвесьте мне шесть яблок);</a:t>
            </a:r>
            <a:r>
              <a:rPr lang="ru-RU" dirty="0" smtClean="0"/>
              <a:t> </a:t>
            </a:r>
            <a:r>
              <a:rPr lang="ru-RU" dirty="0" err="1" smtClean="0"/>
              <a:t>фразеологически</a:t>
            </a:r>
            <a:r>
              <a:rPr lang="ru-RU" dirty="0" smtClean="0"/>
              <a:t> связанным словосочетанием </a:t>
            </a:r>
            <a:r>
              <a:rPr lang="ru-RU" i="1" dirty="0" smtClean="0"/>
              <a:t>(я прошу тебя не вешать нос).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Среди дополнений выделяют прямые и косвенные. Косвенные дополнения управляются главным словом при помощи предлога: </a:t>
            </a:r>
            <a:r>
              <a:rPr lang="ru-RU" i="1" dirty="0" smtClean="0"/>
              <a:t>Вы хотите поговорить (о чем?) </a:t>
            </a:r>
            <a:r>
              <a:rPr lang="ru-RU" b="1" i="1" dirty="0" smtClean="0"/>
              <a:t>об этом.</a:t>
            </a:r>
            <a:r>
              <a:rPr lang="ru-RU" i="1" dirty="0" smtClean="0"/>
              <a:t> Мы перешли (через что?) </a:t>
            </a:r>
            <a:r>
              <a:rPr lang="ru-RU" b="1" i="1" dirty="0" smtClean="0"/>
              <a:t>через реку.</a:t>
            </a:r>
            <a:r>
              <a:rPr lang="ru-RU" i="1" dirty="0" smtClean="0"/>
              <a:t> </a:t>
            </a:r>
            <a:r>
              <a:rPr lang="ru-RU" dirty="0" smtClean="0"/>
              <a:t>Прямые дополнения присоединяются к главному члену без помощи предлога:</a:t>
            </a:r>
            <a:r>
              <a:rPr lang="ru-RU" i="1" dirty="0" smtClean="0"/>
              <a:t> Я пишу </a:t>
            </a:r>
            <a:r>
              <a:rPr lang="ru-RU" b="1" i="1" dirty="0" smtClean="0"/>
              <a:t>письмо.</a:t>
            </a:r>
            <a:r>
              <a:rPr lang="ru-RU" i="1" dirty="0" smtClean="0"/>
              <a:t> Ученик решил </a:t>
            </a:r>
            <a:r>
              <a:rPr lang="ru-RU" b="1" i="1" dirty="0" smtClean="0"/>
              <a:t>задачу.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183880" cy="37379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Определение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183880" cy="5472608"/>
          </a:xfrm>
        </p:spPr>
        <p:txBody>
          <a:bodyPr anchor="ctr">
            <a:noAutofit/>
          </a:bodyPr>
          <a:lstStyle/>
          <a:p>
            <a:pPr>
              <a:buNone/>
            </a:pPr>
            <a:r>
              <a:rPr lang="ru-RU" sz="1600" b="1" dirty="0" smtClean="0"/>
              <a:t>Определение</a:t>
            </a:r>
            <a:r>
              <a:rPr lang="ru-RU" sz="1600" dirty="0" smtClean="0"/>
              <a:t> — второстепенный член предложения, обозначающий признак лица или предмета и отвечающий на вопрос </a:t>
            </a:r>
            <a:r>
              <a:rPr lang="ru-RU" sz="1600" i="1" dirty="0" smtClean="0"/>
              <a:t>какой? чей?</a:t>
            </a: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По характеру связи с определяемым словом определения делятся на</a:t>
            </a:r>
            <a:r>
              <a:rPr lang="ru-RU" sz="1600" b="1" dirty="0" smtClean="0"/>
              <a:t> согласованные</a:t>
            </a:r>
            <a:r>
              <a:rPr lang="ru-RU" sz="1600" dirty="0" smtClean="0"/>
              <a:t> и </a:t>
            </a:r>
            <a:r>
              <a:rPr lang="ru-RU" sz="1600" b="1" dirty="0" smtClean="0"/>
              <a:t>несогласованные</a:t>
            </a:r>
            <a:r>
              <a:rPr lang="ru-RU" sz="1600" dirty="0" smtClean="0"/>
              <a:t>.</a:t>
            </a:r>
          </a:p>
          <a:p>
            <a:pPr>
              <a:buNone/>
            </a:pPr>
            <a:r>
              <a:rPr lang="ru-RU" sz="1600" b="1" dirty="0" smtClean="0"/>
              <a:t>Согласованные</a:t>
            </a:r>
            <a:r>
              <a:rPr lang="ru-RU" sz="1600" dirty="0" smtClean="0"/>
              <a:t> определения уподобляются определяемому слову в формах числа, падежа, а в единственном числе — и рода, то есть связываются с ним согласованием. Согласованные определения выражаются прилагательным</a:t>
            </a:r>
            <a:r>
              <a:rPr lang="ru-RU" sz="1600" i="1" dirty="0" smtClean="0"/>
              <a:t> (новое платье),</a:t>
            </a:r>
            <a:r>
              <a:rPr lang="ru-RU" sz="1600" dirty="0" smtClean="0"/>
              <a:t>местоимением (кроме </a:t>
            </a:r>
            <a:r>
              <a:rPr lang="ru-RU" sz="1600" i="1" dirty="0" smtClean="0"/>
              <a:t>его, её, их</a:t>
            </a:r>
            <a:r>
              <a:rPr lang="ru-RU" sz="1600" dirty="0" smtClean="0"/>
              <a:t> — </a:t>
            </a:r>
            <a:r>
              <a:rPr lang="ru-RU" sz="1600" i="1" dirty="0" smtClean="0"/>
              <a:t>твоя улыбка), </a:t>
            </a:r>
            <a:r>
              <a:rPr lang="ru-RU" sz="1600" dirty="0" smtClean="0"/>
              <a:t>порядковым числительным </a:t>
            </a:r>
            <a:r>
              <a:rPr lang="ru-RU" sz="1600" i="1" dirty="0" smtClean="0"/>
              <a:t>(третья перемена),</a:t>
            </a:r>
            <a:r>
              <a:rPr lang="ru-RU" sz="1600" dirty="0" smtClean="0"/>
              <a:t> причастием </a:t>
            </a:r>
            <a:r>
              <a:rPr lang="ru-RU" sz="1600" i="1" dirty="0" smtClean="0"/>
              <a:t>(законченная работа),</a:t>
            </a:r>
            <a:r>
              <a:rPr lang="ru-RU" sz="1600" dirty="0" smtClean="0"/>
              <a:t> существительным </a:t>
            </a:r>
            <a:r>
              <a:rPr lang="ru-RU" sz="1600" i="1" dirty="0" smtClean="0"/>
              <a:t>(хищник волк, красавица девушка).</a:t>
            </a:r>
            <a:endParaRPr lang="ru-RU" sz="1600" dirty="0" smtClean="0"/>
          </a:p>
          <a:p>
            <a:pPr>
              <a:buNone/>
            </a:pPr>
            <a:r>
              <a:rPr lang="ru-RU" sz="1600" b="1" dirty="0" smtClean="0"/>
              <a:t>Несогласованные</a:t>
            </a:r>
            <a:r>
              <a:rPr lang="ru-RU" sz="1600" dirty="0" smtClean="0"/>
              <a:t> определения связаны с определяемым словом управлением или примыканием и выражаются существительным в косвенном падеже с предлогом или без предлога</a:t>
            </a:r>
            <a:r>
              <a:rPr lang="ru-RU" sz="1600" i="1" dirty="0" smtClean="0"/>
              <a:t> (романы Толстого, тетради в линеечку, журнал «Огонёк»);</a:t>
            </a:r>
            <a:r>
              <a:rPr lang="ru-RU" sz="1600" dirty="0" smtClean="0"/>
              <a:t> существительным в именительном падеже</a:t>
            </a:r>
            <a:r>
              <a:rPr lang="ru-RU" sz="1600" i="1" dirty="0" smtClean="0"/>
              <a:t> (озеро Байкал);</a:t>
            </a:r>
            <a:r>
              <a:rPr lang="ru-RU" sz="1600" dirty="0" smtClean="0"/>
              <a:t> притяжательным местоимением </a:t>
            </a:r>
            <a:r>
              <a:rPr lang="ru-RU" sz="1600" i="1" dirty="0" smtClean="0"/>
              <a:t>его, её, их</a:t>
            </a:r>
            <a:r>
              <a:rPr lang="ru-RU" sz="1600" dirty="0" smtClean="0"/>
              <a:t> </a:t>
            </a:r>
            <a:r>
              <a:rPr lang="ru-RU" sz="1600" i="1" dirty="0" smtClean="0"/>
              <a:t>(его книга, нет его книги);</a:t>
            </a:r>
            <a:r>
              <a:rPr lang="ru-RU" sz="1600" dirty="0" smtClean="0"/>
              <a:t> простой сравнительной и построенной на её основе составной превосходной степенью прилагательного</a:t>
            </a:r>
            <a:r>
              <a:rPr lang="ru-RU" sz="1600" i="1" dirty="0" smtClean="0"/>
              <a:t> (здесь водится рыба покрупнее);</a:t>
            </a:r>
            <a:r>
              <a:rPr lang="ru-RU" sz="1600" dirty="0" smtClean="0"/>
              <a:t> наречием </a:t>
            </a:r>
            <a:r>
              <a:rPr lang="ru-RU" sz="1600" i="1" dirty="0" smtClean="0"/>
              <a:t>(яйцо вкрутую, кофе по-турецки)</a:t>
            </a:r>
            <a:r>
              <a:rPr lang="ru-RU" sz="1600" dirty="0" smtClean="0"/>
              <a:t>; глаголом в форме инфинитива</a:t>
            </a:r>
            <a:r>
              <a:rPr lang="ru-RU" sz="1600" i="1" dirty="0" smtClean="0"/>
              <a:t> (желание учиться).</a:t>
            </a:r>
            <a:endParaRPr lang="ru-RU" sz="1600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Приложение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>
              <a:buNone/>
            </a:pPr>
            <a:r>
              <a:rPr lang="ru-RU" sz="2800" dirty="0" smtClean="0"/>
              <a:t>Разновидностью определений являются </a:t>
            </a:r>
            <a:r>
              <a:rPr lang="ru-RU" sz="2800" b="1" dirty="0" smtClean="0"/>
              <a:t>приложения</a:t>
            </a:r>
            <a:r>
              <a:rPr lang="ru-RU" sz="2800" dirty="0" smtClean="0"/>
              <a:t> — определения, выраженные существительными и связанные с определяемым словом согласованием или примыканием. Например: </a:t>
            </a:r>
            <a:r>
              <a:rPr lang="ru-RU" sz="2800" i="1" dirty="0" err="1" smtClean="0"/>
              <a:t>Рина</a:t>
            </a:r>
            <a:r>
              <a:rPr lang="ru-RU" sz="2800" i="1" dirty="0" smtClean="0"/>
              <a:t> Зелёная, прославленная актриса, автор блестящих мемуаров, в жизни оставалась скромным и непритязательным человеком. Я не слишком  люблю это время суток — сумерки. В романе «Война и мир» более восьмисот героев. Очень хочется съездить на озеро Байкал.</a:t>
            </a:r>
            <a:endParaRPr lang="ru-RU" sz="2800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83880" cy="58981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Обстоятельство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06960"/>
          </a:xfrm>
        </p:spPr>
        <p:txBody>
          <a:bodyPr anchor="ctr">
            <a:normAutofit fontScale="40000" lnSpcReduction="20000"/>
          </a:bodyPr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sz="4200" b="1" dirty="0" smtClean="0"/>
              <a:t>Обстоятельство</a:t>
            </a:r>
            <a:r>
              <a:rPr lang="ru-RU" sz="4200" dirty="0" smtClean="0"/>
              <a:t> — второстепенный член предложения, который служит для характеристики действия или признака и указывает на способ совершения действия, время, место, причину, цель или условие протекания действия.</a:t>
            </a:r>
          </a:p>
          <a:p>
            <a:pPr>
              <a:buNone/>
            </a:pPr>
            <a:r>
              <a:rPr lang="ru-RU" sz="4200" dirty="0" smtClean="0"/>
              <a:t>По значению выделяются обстоятельства </a:t>
            </a:r>
            <a:r>
              <a:rPr lang="ru-RU" sz="4200" b="1" dirty="0" smtClean="0"/>
              <a:t>образа действия</a:t>
            </a:r>
            <a:r>
              <a:rPr lang="ru-RU" sz="4200" dirty="0" smtClean="0"/>
              <a:t> </a:t>
            </a:r>
            <a:r>
              <a:rPr lang="ru-RU" sz="4200" i="1" dirty="0" smtClean="0"/>
              <a:t>(как? каким образом? — Поезд двигался не спеша);</a:t>
            </a:r>
            <a:r>
              <a:rPr lang="ru-RU" sz="4200" dirty="0" smtClean="0"/>
              <a:t> </a:t>
            </a:r>
            <a:r>
              <a:rPr lang="ru-RU" sz="4200" b="1" dirty="0" smtClean="0"/>
              <a:t>времени</a:t>
            </a:r>
            <a:r>
              <a:rPr lang="ru-RU" sz="4200" dirty="0" smtClean="0"/>
              <a:t> </a:t>
            </a:r>
            <a:r>
              <a:rPr lang="ru-RU" sz="4200" i="1" dirty="0" smtClean="0"/>
              <a:t>(когда? с каких пор? до каких пор? — Завтра мы идем в поход);</a:t>
            </a:r>
            <a:r>
              <a:rPr lang="ru-RU" sz="4200" dirty="0" smtClean="0"/>
              <a:t> </a:t>
            </a:r>
            <a:r>
              <a:rPr lang="ru-RU" sz="4200" b="1" dirty="0" smtClean="0"/>
              <a:t>места</a:t>
            </a:r>
            <a:r>
              <a:rPr lang="ru-RU" sz="4200" dirty="0" smtClean="0"/>
              <a:t> </a:t>
            </a:r>
            <a:r>
              <a:rPr lang="ru-RU" sz="4200" i="1" dirty="0" smtClean="0"/>
              <a:t>(где? куда? откуда? — Войска двинулись вперёд); </a:t>
            </a:r>
            <a:r>
              <a:rPr lang="ru-RU" sz="4200" b="1" dirty="0" smtClean="0"/>
              <a:t>причины</a:t>
            </a:r>
            <a:r>
              <a:rPr lang="ru-RU" sz="4200" dirty="0" smtClean="0"/>
              <a:t> </a:t>
            </a:r>
            <a:r>
              <a:rPr lang="ru-RU" sz="4200" i="1" dirty="0" smtClean="0"/>
              <a:t>(почему? — От усталости я не мог ни есть, ни спать);</a:t>
            </a:r>
            <a:r>
              <a:rPr lang="ru-RU" sz="4200" dirty="0" smtClean="0"/>
              <a:t> </a:t>
            </a:r>
            <a:r>
              <a:rPr lang="ru-RU" sz="4200" b="1" dirty="0" smtClean="0"/>
              <a:t>цели</a:t>
            </a:r>
            <a:r>
              <a:rPr lang="ru-RU" sz="4200" dirty="0" smtClean="0"/>
              <a:t> </a:t>
            </a:r>
            <a:r>
              <a:rPr lang="ru-RU" sz="4200" i="1" dirty="0" smtClean="0"/>
              <a:t>(зачем? — Я пришел поговорить);</a:t>
            </a:r>
            <a:r>
              <a:rPr lang="ru-RU" sz="4200" dirty="0" smtClean="0"/>
              <a:t> </a:t>
            </a:r>
            <a:r>
              <a:rPr lang="ru-RU" sz="4200" b="1" dirty="0" smtClean="0"/>
              <a:t>меры и степени</a:t>
            </a:r>
            <a:r>
              <a:rPr lang="ru-RU" sz="4200" dirty="0" smtClean="0"/>
              <a:t> </a:t>
            </a:r>
            <a:r>
              <a:rPr lang="ru-RU" sz="4200" i="1" dirty="0" smtClean="0"/>
              <a:t>(в какой мере, степени? — Было очень холодно); </a:t>
            </a:r>
            <a:r>
              <a:rPr lang="ru-RU" sz="4200" b="1" dirty="0" smtClean="0"/>
              <a:t>условия</a:t>
            </a:r>
            <a:r>
              <a:rPr lang="ru-RU" sz="4200" dirty="0" smtClean="0"/>
              <a:t> </a:t>
            </a:r>
            <a:r>
              <a:rPr lang="ru-RU" sz="4200" i="1" dirty="0" smtClean="0"/>
              <a:t>(при каком условии? — Без предупреждения нельзя туда идти); </a:t>
            </a:r>
            <a:r>
              <a:rPr lang="ru-RU" sz="4200" b="1" dirty="0" smtClean="0"/>
              <a:t>уступки</a:t>
            </a:r>
            <a:r>
              <a:rPr lang="ru-RU" sz="4200" dirty="0" smtClean="0"/>
              <a:t> </a:t>
            </a:r>
            <a:r>
              <a:rPr lang="ru-RU" sz="4200" i="1" dirty="0" smtClean="0"/>
              <a:t>(несмотря на что? — Несмотря на дождь, на улице было тепло).</a:t>
            </a:r>
            <a:endParaRPr lang="ru-RU" sz="4200" dirty="0" smtClean="0"/>
          </a:p>
          <a:p>
            <a:pPr>
              <a:buNone/>
            </a:pPr>
            <a:r>
              <a:rPr lang="ru-RU" sz="4200" dirty="0" smtClean="0"/>
              <a:t>Обстоятельства бывают </a:t>
            </a:r>
            <a:r>
              <a:rPr lang="ru-RU" sz="4200" b="1" dirty="0" smtClean="0"/>
              <a:t>выражены</a:t>
            </a:r>
            <a:r>
              <a:rPr lang="ru-RU" sz="4200" dirty="0" smtClean="0"/>
              <a:t> наречиями </a:t>
            </a:r>
            <a:r>
              <a:rPr lang="ru-RU" sz="4200" i="1" dirty="0" smtClean="0"/>
              <a:t>(Солнце светит ярко);</a:t>
            </a:r>
            <a:r>
              <a:rPr lang="ru-RU" sz="4200" dirty="0" smtClean="0"/>
              <a:t> деепричастиями и деепричастными оборотами</a:t>
            </a:r>
            <a:r>
              <a:rPr lang="ru-RU" sz="4200" i="1" dirty="0" smtClean="0"/>
              <a:t> (Танцуя, она напевала. Сорвав пару груш, я слез с дерева);</a:t>
            </a:r>
            <a:r>
              <a:rPr lang="ru-RU" sz="4200" dirty="0" smtClean="0"/>
              <a:t>именами существительными, в том числе с союзами </a:t>
            </a:r>
            <a:r>
              <a:rPr lang="ru-RU" sz="4200" i="1" dirty="0" smtClean="0"/>
              <a:t>как, будто, словно, точно</a:t>
            </a:r>
            <a:r>
              <a:rPr lang="ru-RU" sz="4200" dirty="0" smtClean="0"/>
              <a:t> и другими — сравнительными оборотами</a:t>
            </a:r>
            <a:r>
              <a:rPr lang="ru-RU" sz="4200" i="1" dirty="0" smtClean="0"/>
              <a:t> (Лебедь, словно парус, распустил крыло. Сосна, как маяк, возвышается на берегу);</a:t>
            </a:r>
            <a:r>
              <a:rPr lang="ru-RU" sz="4200" dirty="0" smtClean="0"/>
              <a:t> устойчивыми словосочетаниями</a:t>
            </a:r>
            <a:r>
              <a:rPr lang="ru-RU" sz="4200" i="1" dirty="0" smtClean="0"/>
              <a:t> (Мы познакомились пару недель назад</a:t>
            </a:r>
            <a:r>
              <a:rPr lang="ru-RU" sz="3300" i="1" dirty="0" smtClean="0"/>
              <a:t>).</a:t>
            </a:r>
            <a:endParaRPr lang="ru-RU" sz="3300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183880" cy="58981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Практическая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183880" cy="5400600"/>
          </a:xfrm>
        </p:spPr>
        <p:txBody>
          <a:bodyPr anchor="ctr">
            <a:noAutofit/>
          </a:bodyPr>
          <a:lstStyle/>
          <a:p>
            <a:pPr>
              <a:buNone/>
            </a:pPr>
            <a:r>
              <a:rPr lang="ru-RU" sz="1800" b="1" dirty="0" smtClean="0"/>
              <a:t>Определить</a:t>
            </a:r>
            <a:r>
              <a:rPr lang="ru-RU" sz="1800" b="1" dirty="0" smtClean="0"/>
              <a:t>, каким членом предложения является инфинитив.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1. </a:t>
            </a:r>
            <a:r>
              <a:rPr lang="ru-RU" sz="1800" i="1" dirty="0" smtClean="0"/>
              <a:t>К XV-XVI вв. сложилось обыкновение выделять с помощью ковра то место возле алтаря в храме, где должен находиться священник.</a:t>
            </a:r>
            <a:endParaRPr lang="ru-RU" sz="1800" dirty="0" smtClean="0"/>
          </a:p>
          <a:p>
            <a:pPr>
              <a:buNone/>
            </a:pPr>
            <a:r>
              <a:rPr lang="ru-RU" sz="1800" i="1" dirty="0" smtClean="0"/>
              <a:t>2. Много веков французская традиция украшать гостиные, будуары и парадные залы зеркалами вызывала восхищение и желание подражать у европейских монархов.</a:t>
            </a:r>
          </a:p>
          <a:p>
            <a:pPr>
              <a:buNone/>
            </a:pPr>
            <a:r>
              <a:rPr lang="ru-RU" sz="1800" i="1" dirty="0" smtClean="0"/>
              <a:t>3. Князь фон </a:t>
            </a:r>
            <a:r>
              <a:rPr lang="ru-RU" sz="1800" i="1" dirty="0" err="1" smtClean="0"/>
              <a:t>Фюрстенберг</a:t>
            </a:r>
            <a:r>
              <a:rPr lang="ru-RU" sz="1800" i="1" dirty="0" smtClean="0"/>
              <a:t> посадил </a:t>
            </a:r>
            <a:r>
              <a:rPr lang="ru-RU" sz="1800" i="1" dirty="0" err="1" smtClean="0"/>
              <a:t>Бётгена</a:t>
            </a:r>
            <a:r>
              <a:rPr lang="ru-RU" sz="1800" i="1" dirty="0" smtClean="0"/>
              <a:t> в тюрьму и приказал найти способ сделать золото с помощью "философского камня" и изготовить фарфор того же качества, что в Китае.</a:t>
            </a:r>
          </a:p>
          <a:p>
            <a:pPr>
              <a:buNone/>
            </a:pPr>
            <a:r>
              <a:rPr lang="ru-RU" sz="1800" i="1" dirty="0" smtClean="0"/>
              <a:t>4. Мадам де Сталь писала, что по манере обращаться с веером не стоило труда отличить княгиню от графини, а маркизу от мещанки.</a:t>
            </a:r>
          </a:p>
          <a:p>
            <a:pPr>
              <a:buNone/>
            </a:pPr>
            <a:r>
              <a:rPr lang="ru-RU" sz="1800" i="1" dirty="0" smtClean="0"/>
              <a:t>5. Ловкие движения японским боевым веером позволяли отклонять удары врага. Командиры велели бойцам всегда иметь такой веер при себе и носить его подвешенным к запястью.</a:t>
            </a:r>
          </a:p>
        </p:txBody>
      </p:sp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183880" cy="64689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Практическая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706960"/>
          </a:xfrm>
        </p:spPr>
        <p:txBody>
          <a:bodyPr anchor="ctr">
            <a:normAutofit lnSpcReduction="10000"/>
          </a:bodyPr>
          <a:lstStyle/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/>
              <a:t>6</a:t>
            </a:r>
            <a:r>
              <a:rPr lang="ru-RU" i="1" dirty="0" smtClean="0"/>
              <a:t>. Веер дамы брали на бал общаться с кавалерами: "произносить" имена, слова, задавать простые вопросы и отвечать на них. Кроме такой беззвучной азбуки дамы придумывали другие методы обольщать мужчин при помощи веера.</a:t>
            </a:r>
          </a:p>
          <a:p>
            <a:pPr>
              <a:buNone/>
            </a:pPr>
            <a:r>
              <a:rPr lang="ru-RU" i="1" dirty="0" smtClean="0"/>
              <a:t>7. Сет решил погубить брата и, тайком измерив рост Осириса, приказал изготовить по мерке роскошный сундук.</a:t>
            </a:r>
          </a:p>
          <a:p>
            <a:pPr>
              <a:buNone/>
            </a:pPr>
            <a:r>
              <a:rPr lang="ru-RU" i="1" dirty="0" smtClean="0"/>
              <a:t>8. Европейские путешественники ехали в Китай и Японию узнать секреты изготовления фарфора и бумаги или хотя бы привезти образцы для изучения технологии.</a:t>
            </a:r>
          </a:p>
          <a:p>
            <a:pPr>
              <a:buNone/>
            </a:pPr>
            <a:r>
              <a:rPr lang="ru-RU" i="1" dirty="0" smtClean="0"/>
              <a:t>9. Людовик XIV однажды пришел навестить раненного в бою маршала и захотел подчеркнуть свою с ним солидарность. Король приказал сдвинуть несколько кресел и принял на них лежачее положение.</a:t>
            </a:r>
          </a:p>
          <a:p>
            <a:pPr>
              <a:buNone/>
            </a:pPr>
            <a:r>
              <a:rPr lang="ru-RU" i="1" dirty="0" smtClean="0"/>
              <a:t>10. С появлением дужек к очкам стало удобнее цеплять шнурки, либо, по желанию,  можно было прикреплять дужки к прическе с помощью шпилек – привычка так носить очки была у Екатерины Великой.</a:t>
            </a:r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183880" cy="58981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Практическая работа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327896" cy="5328592"/>
          </a:xfrm>
        </p:spPr>
        <p:txBody>
          <a:bodyPr anchor="ctr"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Разобрать предложение по членам предложения.</a:t>
            </a:r>
          </a:p>
          <a:p>
            <a:pPr>
              <a:buNone/>
            </a:pPr>
            <a:r>
              <a:rPr lang="ru-RU" i="1" dirty="0" smtClean="0"/>
              <a:t>1. Галереи первоначально служили дополнением к комнате хозяина, во дворцах и виллах Европы периода барокко галерея превратилась в одну из главных комнат.</a:t>
            </a:r>
          </a:p>
          <a:p>
            <a:pPr>
              <a:buNone/>
            </a:pPr>
            <a:r>
              <a:rPr lang="ru-RU" i="1" dirty="0" smtClean="0"/>
              <a:t>2. Производство фарфоровых изделий в паутине мелких сеточек, покрывавших глазурь, стало фирменным знаком селадонов. Произведения китайских мастеров эпохи Тан и </a:t>
            </a:r>
            <a:r>
              <a:rPr lang="ru-RU" i="1" dirty="0" err="1" smtClean="0"/>
              <a:t>Цзинь</a:t>
            </a:r>
            <a:r>
              <a:rPr lang="ru-RU" i="1" dirty="0" smtClean="0"/>
              <a:t> сегодня сравнимы с ценой на вазы и суповые чашки с мисками заводов </a:t>
            </a:r>
            <a:r>
              <a:rPr lang="ru-RU" i="1" dirty="0" err="1" smtClean="0"/>
              <a:t>Майсена</a:t>
            </a:r>
            <a:r>
              <a:rPr lang="ru-RU" i="1" dirty="0" smtClean="0"/>
              <a:t>.</a:t>
            </a:r>
          </a:p>
          <a:p>
            <a:pPr>
              <a:buNone/>
            </a:pPr>
            <a:r>
              <a:rPr lang="ru-RU" i="1" dirty="0" smtClean="0"/>
              <a:t>3. Все предметы обстановки и украшения размещались на уровне глаз даже в домах с высокими потолками, вместо внушительных полотен в золоченых рамах вешали в несколько рядов небольшие гравюры.</a:t>
            </a:r>
          </a:p>
          <a:p>
            <a:pPr>
              <a:buNone/>
            </a:pPr>
            <a:r>
              <a:rPr lang="ru-RU" i="1" dirty="0" smtClean="0"/>
              <a:t>4. Первооткрывателями кипячения как средства очищения воды, видимо, стали китайцы, которые вообще не употребляли никаких холодных напитков.</a:t>
            </a:r>
          </a:p>
          <a:p>
            <a:pPr>
              <a:buNone/>
            </a:pPr>
            <a:r>
              <a:rPr lang="ru-RU" i="1" dirty="0" smtClean="0"/>
              <a:t>5. К середине XVIII века модными считались часы в квадратном корпусе с крышкой из вороненой стали. Циферблат с яркой эмалью был предметом гордости немецких мастеров и считался изделием для богатых покупателей.</a:t>
            </a:r>
          </a:p>
        </p:txBody>
      </p:sp>
    </p:spTree>
  </p:cSld>
  <p:clrMapOvr>
    <a:masterClrMapping/>
  </p:clrMapOvr>
  <p:transition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_ИВТ">
  <a:themeElements>
    <a:clrScheme name="Другая 10">
      <a:dk1>
        <a:srgbClr val="F2F2F2"/>
      </a:dk1>
      <a:lt1>
        <a:sysClr val="window" lastClr="FFFFFF"/>
      </a:lt1>
      <a:dk2>
        <a:srgbClr val="D5E3FF"/>
      </a:dk2>
      <a:lt2>
        <a:srgbClr val="DDE9EC"/>
      </a:lt2>
      <a:accent1>
        <a:srgbClr val="727CA3"/>
      </a:accent1>
      <a:accent2>
        <a:srgbClr val="9FB8CD"/>
      </a:accent2>
      <a:accent3>
        <a:srgbClr val="92D050"/>
      </a:accent3>
      <a:accent4>
        <a:srgbClr val="8857AD"/>
      </a:accent4>
      <a:accent5>
        <a:srgbClr val="BFBFBF"/>
      </a:accent5>
      <a:accent6>
        <a:srgbClr val="595959"/>
      </a:accent6>
      <a:hlink>
        <a:srgbClr val="002060"/>
      </a:hlink>
      <a:folHlink>
        <a:srgbClr val="0070C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Тема_ИВТ" id="{0B53048A-F1EE-4D8E-8923-29F03389FB24}" vid="{DAA2B6C6-6F51-4A8B-AACD-7786EDE962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</TotalTime>
  <Words>458</Words>
  <Application>Microsoft Office PowerPoint</Application>
  <PresentationFormat>Экран (4:3)</PresentationFormat>
  <Paragraphs>141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Тема_ИВТ</vt:lpstr>
      <vt:lpstr>Слайд 1</vt:lpstr>
      <vt:lpstr>Второстепенные члены предложения</vt:lpstr>
      <vt:lpstr>Дополнение</vt:lpstr>
      <vt:lpstr>Определение</vt:lpstr>
      <vt:lpstr>Приложение</vt:lpstr>
      <vt:lpstr>Обстоятельство </vt:lpstr>
      <vt:lpstr>Практическая работа</vt:lpstr>
      <vt:lpstr>Практическая работа</vt:lpstr>
      <vt:lpstr>Практическая работа</vt:lpstr>
      <vt:lpstr>Практическая работа</vt:lpstr>
      <vt:lpstr>Односоставные предложения</vt:lpstr>
      <vt:lpstr>Определенно-личные предложения</vt:lpstr>
      <vt:lpstr>Неопределенно-личные предложения</vt:lpstr>
      <vt:lpstr>Обобщенно-личные предложения</vt:lpstr>
      <vt:lpstr>Безличные предложения</vt:lpstr>
      <vt:lpstr>Назывные предложения</vt:lpstr>
      <vt:lpstr>Практическая работа</vt:lpstr>
      <vt:lpstr>Практическая работа</vt:lpstr>
      <vt:lpstr>Практическая работа</vt:lpstr>
      <vt:lpstr>Практическая работа</vt:lpstr>
      <vt:lpstr>Практическая работа</vt:lpstr>
      <vt:lpstr>Практическая работа</vt:lpstr>
      <vt:lpstr>Практическая работа</vt:lpstr>
      <vt:lpstr>Неполные предложения</vt:lpstr>
      <vt:lpstr>NB!</vt:lpstr>
      <vt:lpstr>Эллиптические предложения</vt:lpstr>
      <vt:lpstr>Тире в неполном предложении</vt:lpstr>
      <vt:lpstr>Практическая работа</vt:lpstr>
      <vt:lpstr>Практическая работа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Дополнительная образовательная программа  «Подготовительный курс для абитуриентов колледжа» Название дисциплины</dc:title>
  <dc:creator>Наталья Кузнецова</dc:creator>
  <cp:lastModifiedBy>Шейде</cp:lastModifiedBy>
  <cp:revision>19</cp:revision>
  <dcterms:created xsi:type="dcterms:W3CDTF">2017-10-11T08:09:01Z</dcterms:created>
  <dcterms:modified xsi:type="dcterms:W3CDTF">2023-02-07T02:39:44Z</dcterms:modified>
</cp:coreProperties>
</file>