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УРОК 22 </a:t>
            </a:r>
            <a:r>
              <a:rPr lang="en-US" dirty="0"/>
              <a:t>LEKTION 22</a:t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604448" cy="4525963"/>
          </a:xfrm>
        </p:spPr>
        <p:txBody>
          <a:bodyPr/>
          <a:lstStyle/>
          <a:p>
            <a:pPr marL="0" algn="just">
              <a:spcBef>
                <a:spcPts val="0"/>
              </a:spcBef>
            </a:pPr>
            <a:r>
              <a:rPr lang="ru-RU" dirty="0"/>
              <a:t>§1. ГЛАГОЛ </a:t>
            </a:r>
            <a:r>
              <a:rPr lang="ru-RU" b="1" dirty="0"/>
              <a:t>WISSEN</a:t>
            </a:r>
            <a:r>
              <a:rPr lang="ru-RU" dirty="0"/>
              <a:t>: НЕ </a:t>
            </a:r>
            <a:r>
              <a:rPr lang="ru-RU" dirty="0" smtClean="0"/>
              <a:t>МОДАЛЬНЫЙ,НО СВОЕОБЫЧНЫЙ</a:t>
            </a:r>
          </a:p>
          <a:p>
            <a:pPr marL="0" algn="just">
              <a:spcBef>
                <a:spcPts val="0"/>
              </a:spcBef>
            </a:pPr>
            <a:endParaRPr lang="ru-RU" dirty="0"/>
          </a:p>
          <a:p>
            <a:pPr marL="0" algn="just">
              <a:spcBef>
                <a:spcPts val="0"/>
              </a:spcBef>
            </a:pPr>
            <a:r>
              <a:rPr lang="ru-RU" dirty="0"/>
              <a:t>§2. </a:t>
            </a:r>
            <a:r>
              <a:rPr lang="ru-RU" dirty="0" smtClean="0"/>
              <a:t>НЕОПРЕДЕЛЕННО-ЛИЧНОЕ МЕСТОИМЕНИЕ </a:t>
            </a:r>
            <a:r>
              <a:rPr lang="en-US" b="1" dirty="0" smtClean="0"/>
              <a:t>MAN</a:t>
            </a:r>
            <a:endParaRPr lang="ru-RU" b="1" dirty="0" smtClean="0"/>
          </a:p>
          <a:p>
            <a:pPr marL="0" algn="just">
              <a:spcBef>
                <a:spcPts val="0"/>
              </a:spcBef>
            </a:pPr>
            <a:endParaRPr lang="en-US" b="1" dirty="0"/>
          </a:p>
          <a:p>
            <a:pPr marL="0" algn="just">
              <a:spcBef>
                <a:spcPts val="0"/>
              </a:spcBef>
            </a:pPr>
            <a:r>
              <a:rPr lang="ru-RU" dirty="0"/>
              <a:t>§3. «МОЖНО» И «НЕЛЬЗЯ»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0529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32656"/>
            <a:ext cx="8401483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8497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1889125"/>
            <a:ext cx="8723312" cy="322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208912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99853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46" y="332655"/>
            <a:ext cx="6475626" cy="6207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5708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476672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29. Употребите модальные глаголы в нужной форме:</a:t>
            </a:r>
          </a:p>
          <a:p>
            <a:pPr marL="514350" indent="-514350">
              <a:buAutoNum type="arabicPeriod"/>
            </a:pP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mögen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Blumen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kaufen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wollen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nach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Deutschland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fahren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dürfen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diese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Torte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essen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Wie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können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erklären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Hans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müssen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morgen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nach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München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fahren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sollen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weniger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Kaff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trinken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mögen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Bananen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Können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du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helfen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 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müssen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eine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E-Mail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schicken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*.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Dürfen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hinaus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Dieser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Student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sollen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mehr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arbeiten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können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Gitarre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spielen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April,April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der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weiß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nicht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was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wollen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927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404664"/>
            <a:ext cx="7239000" cy="48466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29</a:t>
            </a:r>
          </a:p>
          <a:p>
            <a:pPr marL="514350" indent="-514350">
              <a:buAutoNum type="arabicPeriod"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mochte diese Blumen kaufen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AutoNum type="arabicPeriod"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will nach Deutschland fahren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darfst diese Torte essen.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Wie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konnen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Sie das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erklaren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Hans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muss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morgen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nach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Munchen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fahren.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Du sollst weniger Kaff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trinken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Bananen.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Kannst du mir helfen?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Du musst eine E-Mail schicken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10.Darf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hinaus?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Dieser Student soll mehr arbeiten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Ich kann </a:t>
            </a:r>
            <a:r>
              <a:rPr lang="de-DE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Gitarrespielen</a:t>
            </a: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de-D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April, April, der </a:t>
            </a:r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wei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nicht, was er will.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832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404664"/>
            <a:ext cx="74168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§1. Модальные глаголы</a:t>
            </a:r>
          </a:p>
          <a:p>
            <a:pPr algn="just"/>
            <a:r>
              <a:rPr lang="ru-RU" dirty="0" smtClean="0"/>
              <a:t>      </a:t>
            </a:r>
            <a:r>
              <a:rPr lang="ru-RU" sz="2400" u="sng" dirty="0" smtClean="0"/>
              <a:t>Модальные </a:t>
            </a:r>
            <a:r>
              <a:rPr lang="ru-RU" sz="2400" u="sng" dirty="0"/>
              <a:t>глаголы </a:t>
            </a:r>
            <a:r>
              <a:rPr lang="ru-RU" sz="2400" dirty="0"/>
              <a:t>— это глаголы со значением </a:t>
            </a:r>
            <a:r>
              <a:rPr lang="ru-RU" sz="2400" dirty="0" err="1" smtClean="0"/>
              <a:t>желания,возможности</a:t>
            </a:r>
            <a:r>
              <a:rPr lang="ru-RU" sz="2400" dirty="0"/>
              <a:t>, способности, долженствования.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ЗАПОМНИТЕ </a:t>
            </a:r>
            <a:r>
              <a:rPr lang="ru-RU" dirty="0"/>
              <a:t>СЛОВА</a:t>
            </a:r>
          </a:p>
          <a:p>
            <a:pPr algn="just">
              <a:lnSpc>
                <a:spcPct val="150000"/>
              </a:lnSpc>
            </a:pPr>
            <a:r>
              <a:rPr lang="en-US" b="1" dirty="0" err="1"/>
              <a:t>wollen</a:t>
            </a:r>
            <a:r>
              <a:rPr lang="en-US" b="1" dirty="0"/>
              <a:t> </a:t>
            </a:r>
            <a:r>
              <a:rPr lang="ru-RU" i="1" dirty="0"/>
              <a:t>хотеть</a:t>
            </a:r>
          </a:p>
          <a:p>
            <a:pPr algn="just">
              <a:lnSpc>
                <a:spcPct val="150000"/>
              </a:lnSpc>
            </a:pPr>
            <a:r>
              <a:rPr lang="en-US" b="1" dirty="0" err="1"/>
              <a:t>konnen</a:t>
            </a:r>
            <a:r>
              <a:rPr lang="en-US" b="1" dirty="0"/>
              <a:t> </a:t>
            </a:r>
            <a:r>
              <a:rPr lang="ru-RU" i="1" dirty="0"/>
              <a:t>мочь, уметь</a:t>
            </a:r>
          </a:p>
          <a:p>
            <a:pPr algn="just">
              <a:lnSpc>
                <a:spcPct val="150000"/>
              </a:lnSpc>
            </a:pPr>
            <a:r>
              <a:rPr lang="en-US" b="1" dirty="0" err="1"/>
              <a:t>mussen</a:t>
            </a:r>
            <a:r>
              <a:rPr lang="en-US" b="1" dirty="0"/>
              <a:t> </a:t>
            </a:r>
            <a:r>
              <a:rPr lang="ru-RU" i="1" dirty="0"/>
              <a:t>быть должным, долженствовать</a:t>
            </a:r>
          </a:p>
          <a:p>
            <a:pPr algn="just">
              <a:lnSpc>
                <a:spcPct val="150000"/>
              </a:lnSpc>
            </a:pPr>
            <a:r>
              <a:rPr lang="en-US" b="1" dirty="0" err="1"/>
              <a:t>sollen</a:t>
            </a:r>
            <a:r>
              <a:rPr lang="en-US" b="1" dirty="0"/>
              <a:t> </a:t>
            </a:r>
            <a:r>
              <a:rPr lang="ru-RU" i="1" dirty="0"/>
              <a:t>быть должным, долженствовать</a:t>
            </a:r>
          </a:p>
          <a:p>
            <a:pPr algn="just">
              <a:lnSpc>
                <a:spcPct val="150000"/>
              </a:lnSpc>
            </a:pPr>
            <a:r>
              <a:rPr lang="ru-RU" b="1" dirty="0" err="1"/>
              <a:t>durfen</a:t>
            </a:r>
            <a:r>
              <a:rPr lang="ru-RU" b="1" dirty="0"/>
              <a:t> </a:t>
            </a:r>
            <a:r>
              <a:rPr lang="ru-RU" i="1" dirty="0"/>
              <a:t>мочь, иметь позволение, сметь</a:t>
            </a:r>
          </a:p>
          <a:p>
            <a:pPr algn="just">
              <a:lnSpc>
                <a:spcPct val="150000"/>
              </a:lnSpc>
            </a:pPr>
            <a:r>
              <a:rPr lang="ru-RU" b="1" dirty="0" err="1"/>
              <a:t>mogen</a:t>
            </a:r>
            <a:r>
              <a:rPr lang="ru-RU" b="1" dirty="0"/>
              <a:t> </a:t>
            </a:r>
            <a:r>
              <a:rPr lang="ru-RU" i="1" dirty="0"/>
              <a:t>хотеть, желать; мочь; любить, нравиться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88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692696"/>
            <a:ext cx="8466795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2189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1"/>
            <a:ext cx="7488832" cy="5717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089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548680"/>
            <a:ext cx="8424936" cy="5544616"/>
          </a:xfrm>
        </p:spPr>
        <p:txBody>
          <a:bodyPr>
            <a:normAutofit fontScale="25000" lnSpcReduction="20000"/>
          </a:bodyPr>
          <a:lstStyle/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 глаголы имеют единственное и вполне </a:t>
            </a: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понятное значение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ср.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wollen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хотеть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konnen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мочь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другие </a:t>
            </a: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словно дублируют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друга — ср.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mussen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должным, </a:t>
            </a:r>
            <a:r>
              <a:rPr lang="ru-RU" sz="5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долженствовать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sollen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должным, долженствовать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третьи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вообще имеют целый спектр значений — ср.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durfen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мочь,иметь</a:t>
            </a:r>
            <a:r>
              <a:rPr lang="ru-RU" sz="5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позволение, сметь,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mogen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хотеть, желать; мочь; </a:t>
            </a:r>
            <a:r>
              <a:rPr lang="ru-RU" sz="5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любить</a:t>
            </a:r>
            <a:r>
              <a:rPr lang="ru-RU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нравиться. </a:t>
            </a:r>
            <a:endParaRPr lang="ru-RU" sz="5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5600" i="1" dirty="0" smtClean="0"/>
              <a:t>Поясним </a:t>
            </a:r>
            <a:r>
              <a:rPr lang="ru-RU" sz="5600" i="1" dirty="0"/>
              <a:t>все эти значения</a:t>
            </a:r>
            <a:r>
              <a:rPr lang="ru-RU" sz="5600" dirty="0"/>
              <a:t>.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ru-RU" sz="5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wollen</a:t>
            </a:r>
            <a:r>
              <a:rPr lang="ru-RU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употребляется при обычном </a:t>
            </a: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волеизъявлении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de-DE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Ich will schlafen. </a:t>
            </a:r>
            <a:r>
              <a:rPr lang="de-DE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de-DE" sz="5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хочу</a:t>
            </a:r>
            <a:r>
              <a:rPr lang="de-DE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5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спать</a:t>
            </a:r>
            <a:r>
              <a:rPr lang="de-DE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de-DE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Willst du nach Berlin fahren? </a:t>
            </a:r>
            <a:r>
              <a:rPr lang="de-DE" sz="5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r>
              <a:rPr lang="de-DE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5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хочешь</a:t>
            </a:r>
            <a:r>
              <a:rPr lang="de-DE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5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поехать</a:t>
            </a:r>
            <a:r>
              <a:rPr lang="de-DE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de-DE" sz="55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Берлин</a:t>
            </a:r>
            <a:r>
              <a:rPr lang="de-DE" sz="55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55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endParaRPr lang="de-DE" sz="5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этот глагол участвует в образовании </a:t>
            </a: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императива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1-е л.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«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wollen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wir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(не путайте эту форму </a:t>
            </a: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en-US" sz="5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wir</a:t>
            </a:r>
            <a:r>
              <a:rPr lang="en-US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55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wollen</a:t>
            </a: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хотим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Wollen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wir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eine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Pause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machen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Давайте сделаем перерыв!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Wollen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wir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tanzen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 Давайте потанцуем!</a:t>
            </a:r>
          </a:p>
          <a:p>
            <a:pPr marL="0" indent="4572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ru-RU" sz="5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wollen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обозначает желание и волеизъявление </a:t>
            </a: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69423"/>
            <a:ext cx="7413625" cy="187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5474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23528" y="260648"/>
            <a:ext cx="8388424" cy="4065588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konnen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возможность, способность,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konnen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Bus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fahren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можете поехать на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автобусе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kann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schwimmen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хорошо умею плавать/ Я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плаваю.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обозначениями языков глагол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konnen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употребляться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другого глагола: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Russisch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und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Englisch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говорю по-русски и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по-английски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kann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ein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wenig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Deutsch.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немного говорю по-немецки.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mussen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sollen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совпадают по основному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значению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должным, долженствовать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Но оттенки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 у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этих глаголов совершенно разные.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Mussen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результат внутреннего убеждения или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объективных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 (ср. английский глагол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must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Ich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muss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gehen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нужно идти.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Alle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Schuler 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mussen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Hausaufgaben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machen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4572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школьники должны </a:t>
            </a:r>
            <a:r>
              <a:rPr lang="ru-R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уроки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7801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548679"/>
            <a:ext cx="6002387" cy="582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9319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692696"/>
            <a:ext cx="684847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6661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404664"/>
            <a:ext cx="687705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75396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</TotalTime>
  <Words>602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УРОК 22 LEKTION 22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22 LEKTION 22 </dc:title>
  <dc:creator>Анна Иванченко</dc:creator>
  <cp:lastModifiedBy>Анна Иванченко</cp:lastModifiedBy>
  <cp:revision>5</cp:revision>
  <dcterms:created xsi:type="dcterms:W3CDTF">2023-01-08T07:15:18Z</dcterms:created>
  <dcterms:modified xsi:type="dcterms:W3CDTF">2023-01-08T08:04:11Z</dcterms:modified>
</cp:coreProperties>
</file>