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36"/>
  </p:notesMasterIdLst>
  <p:sldIdLst>
    <p:sldId id="306" r:id="rId3"/>
    <p:sldId id="308" r:id="rId4"/>
    <p:sldId id="309" r:id="rId5"/>
    <p:sldId id="310" r:id="rId6"/>
    <p:sldId id="311" r:id="rId7"/>
    <p:sldId id="313" r:id="rId8"/>
    <p:sldId id="314" r:id="rId9"/>
    <p:sldId id="317" r:id="rId10"/>
    <p:sldId id="312" r:id="rId11"/>
    <p:sldId id="272" r:id="rId12"/>
    <p:sldId id="295" r:id="rId13"/>
    <p:sldId id="318" r:id="rId14"/>
    <p:sldId id="303" r:id="rId15"/>
    <p:sldId id="302" r:id="rId16"/>
    <p:sldId id="305" r:id="rId17"/>
    <p:sldId id="298" r:id="rId18"/>
    <p:sldId id="300" r:id="rId19"/>
    <p:sldId id="301" r:id="rId20"/>
    <p:sldId id="288" r:id="rId21"/>
    <p:sldId id="293" r:id="rId22"/>
    <p:sldId id="321" r:id="rId23"/>
    <p:sldId id="322" r:id="rId24"/>
    <p:sldId id="270" r:id="rId25"/>
    <p:sldId id="271" r:id="rId26"/>
    <p:sldId id="284" r:id="rId27"/>
    <p:sldId id="276" r:id="rId28"/>
    <p:sldId id="277" r:id="rId29"/>
    <p:sldId id="278" r:id="rId30"/>
    <p:sldId id="279" r:id="rId31"/>
    <p:sldId id="280" r:id="rId32"/>
    <p:sldId id="319" r:id="rId33"/>
    <p:sldId id="287" r:id="rId34"/>
    <p:sldId id="315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13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B777D3-98BA-4204-8697-BE702BC55A7C}" type="datetimeFigureOut">
              <a:rPr lang="ru-RU" smtClean="0"/>
              <a:pPr/>
              <a:t>07.02.2023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16909C-4715-4458-9F25-93DC7287E5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124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6909C-4715-4458-9F25-93DC7287E531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6090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6909C-4715-4458-9F25-93DC7287E531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6909C-4715-4458-9F25-93DC7287E531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16909C-4715-4458-9F25-93DC7287E531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C9B8-E5B7-4B74-B115-A3257B197990}" type="datetimeFigureOut">
              <a:rPr lang="ru-RU" smtClean="0"/>
              <a:pPr/>
              <a:t>07.02.2023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C9B8-E5B7-4B74-B115-A3257B197990}" type="datetimeFigureOut">
              <a:rPr lang="ru-RU" smtClean="0"/>
              <a:pPr/>
              <a:t>07.02.2023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C9B8-E5B7-4B74-B115-A3257B197990}" type="datetimeFigureOut">
              <a:rPr lang="ru-RU" smtClean="0"/>
              <a:pPr/>
              <a:t>07.02.2023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5C7C9B8-E5B7-4B74-B115-A3257B197990}" type="datetimeFigureOut">
              <a:rPr lang="ru-RU" smtClean="0">
                <a:solidFill>
                  <a:srgbClr val="575F6D"/>
                </a:solidFill>
              </a:rPr>
              <a:pPr/>
              <a:t>07.02.2023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59736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5C7C9B8-E5B7-4B74-B115-A3257B197990}" type="datetimeFigureOut">
              <a:rPr lang="ru-RU" smtClean="0">
                <a:solidFill>
                  <a:srgbClr val="575F6D"/>
                </a:solidFill>
              </a:rPr>
              <a:pPr/>
              <a:t>07.02.2023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87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5C7C9B8-E5B7-4B74-B115-A3257B197990}" type="datetimeFigureOut">
              <a:rPr lang="ru-RU" smtClean="0">
                <a:solidFill>
                  <a:srgbClr val="FFF39D"/>
                </a:solidFill>
              </a:rPr>
              <a:pPr/>
              <a:t>07.02.2023</a:t>
            </a:fld>
            <a:endParaRPr lang="ru-RU" dirty="0">
              <a:solidFill>
                <a:srgbClr val="FFF39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>
              <a:solidFill>
                <a:srgbClr val="FFF39D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83776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C9B8-E5B7-4B74-B115-A3257B197990}" type="datetimeFigureOut">
              <a:rPr lang="ru-RU" smtClean="0">
                <a:solidFill>
                  <a:srgbClr val="575F6D"/>
                </a:solidFill>
              </a:rPr>
              <a:pPr/>
              <a:t>07.02.2023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594683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C9B8-E5B7-4B74-B115-A3257B197990}" type="datetimeFigureOut">
              <a:rPr lang="ru-RU" smtClean="0">
                <a:solidFill>
                  <a:srgbClr val="575F6D"/>
                </a:solidFill>
              </a:rPr>
              <a:pPr/>
              <a:t>07.02.2023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58354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5C7C9B8-E5B7-4B74-B115-A3257B197990}" type="datetimeFigureOut">
              <a:rPr lang="ru-RU" smtClean="0">
                <a:solidFill>
                  <a:srgbClr val="575F6D"/>
                </a:solidFill>
              </a:rPr>
              <a:pPr/>
              <a:t>07.02.2023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2094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C9B8-E5B7-4B74-B115-A3257B197990}" type="datetimeFigureOut">
              <a:rPr lang="ru-RU" smtClean="0">
                <a:solidFill>
                  <a:srgbClr val="575F6D"/>
                </a:solidFill>
              </a:rPr>
              <a:pPr/>
              <a:t>07.02.2023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06630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5C7C9B8-E5B7-4B74-B115-A3257B197990}" type="datetimeFigureOut">
              <a:rPr lang="ru-RU" smtClean="0">
                <a:solidFill>
                  <a:srgbClr val="575F6D"/>
                </a:solidFill>
              </a:rPr>
              <a:pPr/>
              <a:t>07.02.2023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0604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C9B8-E5B7-4B74-B115-A3257B197990}" type="datetimeFigureOut">
              <a:rPr lang="ru-RU" smtClean="0"/>
              <a:pPr/>
              <a:t>07.02.2023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5C7C9B8-E5B7-4B74-B115-A3257B197990}" type="datetimeFigureOut">
              <a:rPr lang="ru-RU" smtClean="0">
                <a:solidFill>
                  <a:srgbClr val="575F6D"/>
                </a:solidFill>
              </a:rPr>
              <a:pPr/>
              <a:t>07.02.2023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303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C9B8-E5B7-4B74-B115-A3257B197990}" type="datetimeFigureOut">
              <a:rPr lang="ru-RU" smtClean="0">
                <a:solidFill>
                  <a:srgbClr val="575F6D"/>
                </a:solidFill>
              </a:rPr>
              <a:pPr/>
              <a:t>07.02.2023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72286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C9B8-E5B7-4B74-B115-A3257B197990}" type="datetimeFigureOut">
              <a:rPr lang="ru-RU" smtClean="0">
                <a:solidFill>
                  <a:srgbClr val="575F6D"/>
                </a:solidFill>
              </a:rPr>
              <a:pPr/>
              <a:t>07.02.2023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2889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C9B8-E5B7-4B74-B115-A3257B197990}" type="datetimeFigureOut">
              <a:rPr lang="ru-RU" smtClean="0"/>
              <a:pPr/>
              <a:t>07.02.2023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C9B8-E5B7-4B74-B115-A3257B197990}" type="datetimeFigureOut">
              <a:rPr lang="ru-RU" smtClean="0"/>
              <a:pPr/>
              <a:t>07.02.2023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C9B8-E5B7-4B74-B115-A3257B197990}" type="datetimeFigureOut">
              <a:rPr lang="ru-RU" smtClean="0"/>
              <a:pPr/>
              <a:t>07.02.2023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C9B8-E5B7-4B74-B115-A3257B197990}" type="datetimeFigureOut">
              <a:rPr lang="ru-RU" smtClean="0"/>
              <a:pPr/>
              <a:t>07.02.2023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C9B8-E5B7-4B74-B115-A3257B197990}" type="datetimeFigureOut">
              <a:rPr lang="ru-RU" smtClean="0"/>
              <a:pPr/>
              <a:t>07.02.2023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C9B8-E5B7-4B74-B115-A3257B197990}" type="datetimeFigureOut">
              <a:rPr lang="ru-RU" smtClean="0"/>
              <a:pPr/>
              <a:t>07.02.2023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C9B8-E5B7-4B74-B115-A3257B197990}" type="datetimeFigureOut">
              <a:rPr lang="ru-RU" smtClean="0"/>
              <a:pPr/>
              <a:t>07.02.2023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C5C7C9B8-E5B7-4B74-B115-A3257B197990}" type="datetimeFigureOut">
              <a:rPr lang="ru-RU" smtClean="0"/>
              <a:pPr/>
              <a:t>07.02.2023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5C7C9B8-E5B7-4B74-B115-A3257B197990}" type="datetimeFigureOut">
              <a:rPr lang="ru-RU" smtClean="0">
                <a:solidFill>
                  <a:srgbClr val="575F6D"/>
                </a:solidFill>
              </a:rPr>
              <a:pPr/>
              <a:t>07.02.2023</a:t>
            </a:fld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1311802-75E0-40C5-ACC1-9A26E186C6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8141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3.wdp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microsoft.com/office/2007/relationships/hdphoto" Target="../media/hdphoto4.wdp"/><Relationship Id="rId7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29.png"/><Relationship Id="rId10" Type="http://schemas.microsoft.com/office/2007/relationships/hdphoto" Target="../media/hdphoto9.wdp"/><Relationship Id="rId4" Type="http://schemas.openxmlformats.org/officeDocument/2006/relationships/image" Target="../media/image28.png"/><Relationship Id="rId9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3.png"/><Relationship Id="rId5" Type="http://schemas.openxmlformats.org/officeDocument/2006/relationships/image" Target="../media/image36.jpeg"/><Relationship Id="rId4" Type="http://schemas.openxmlformats.org/officeDocument/2006/relationships/image" Target="../media/image35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40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gif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gif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microsoft.com/office/2007/relationships/hdphoto" Target="../media/hdphoto2.wdp"/><Relationship Id="rId7" Type="http://schemas.openxmlformats.org/officeDocument/2006/relationships/image" Target="../media/image51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11" Type="http://schemas.openxmlformats.org/officeDocument/2006/relationships/image" Target="../media/image53.jpeg"/><Relationship Id="rId5" Type="http://schemas.microsoft.com/office/2007/relationships/hdphoto" Target="../media/hdphoto10.wdp"/><Relationship Id="rId10" Type="http://schemas.microsoft.com/office/2007/relationships/hdphoto" Target="../media/hdphoto12.wdp"/><Relationship Id="rId4" Type="http://schemas.openxmlformats.org/officeDocument/2006/relationships/image" Target="../media/image49.png"/><Relationship Id="rId9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479" b="3340"/>
          <a:stretch/>
        </p:blipFill>
        <p:spPr bwMode="auto">
          <a:xfrm>
            <a:off x="17748" y="11548"/>
            <a:ext cx="9144000" cy="724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748" y="-99392"/>
            <a:ext cx="9108504" cy="52322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800" b="1" kern="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ГБПОУ « Новоазовский  индустриальный  техникум»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1268760"/>
            <a:ext cx="46440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C000"/>
                </a:solidFill>
              </a:rPr>
              <a:t>Методическая     </a:t>
            </a:r>
            <a:r>
              <a:rPr lang="ru-RU" sz="2400" b="1" dirty="0" smtClean="0">
                <a:solidFill>
                  <a:srgbClr val="FFC000"/>
                </a:solidFill>
              </a:rPr>
              <a:t>разработка    </a:t>
            </a:r>
            <a:r>
              <a:rPr lang="ru-RU" sz="2400" b="1" dirty="0">
                <a:solidFill>
                  <a:srgbClr val="FFC000"/>
                </a:solidFill>
              </a:rPr>
              <a:t>внеаудиторного   занятия  </a:t>
            </a:r>
            <a:endParaRPr lang="ru-RU" sz="2400" b="1" dirty="0" smtClean="0">
              <a:solidFill>
                <a:srgbClr val="FFC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  </a:t>
            </a:r>
            <a:r>
              <a:rPr lang="ru-RU" sz="2400" b="1" dirty="0">
                <a:solidFill>
                  <a:srgbClr val="FFC000"/>
                </a:solidFill>
              </a:rPr>
              <a:t>по  математике </a:t>
            </a:r>
            <a:endParaRPr lang="ru-RU" sz="2400" b="1" dirty="0" smtClean="0">
              <a:solidFill>
                <a:srgbClr val="FFC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 </a:t>
            </a:r>
            <a:r>
              <a:rPr lang="ru-RU" sz="2400" b="1" dirty="0">
                <a:solidFill>
                  <a:srgbClr val="FFC000"/>
                </a:solidFill>
              </a:rPr>
              <a:t>на    тему: </a:t>
            </a:r>
            <a:br>
              <a:rPr lang="ru-RU" sz="2400" b="1" dirty="0">
                <a:solidFill>
                  <a:srgbClr val="FFC000"/>
                </a:solidFill>
              </a:rPr>
            </a:br>
            <a:r>
              <a:rPr lang="ru-RU" sz="2400" b="1" dirty="0">
                <a:solidFill>
                  <a:srgbClr val="FFC000"/>
                </a:solidFill>
              </a:rPr>
              <a:t>«ДЕНЬ РОЖДЕНЬЯ  П»</a:t>
            </a:r>
          </a:p>
        </p:txBody>
      </p:sp>
    </p:spTree>
    <p:extLst>
      <p:ext uri="{BB962C8B-B14F-4D97-AF65-F5344CB8AC3E}">
        <p14:creationId xmlns:p14="http://schemas.microsoft.com/office/powerpoint/2010/main" val="175361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cs5684.userapi.com/u140314569/-14/x_369b4487.jpg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 l="21018" r="-1356"/>
          <a:stretch>
            <a:fillRect/>
          </a:stretch>
        </p:blipFill>
        <p:spPr bwMode="auto">
          <a:xfrm>
            <a:off x="0" y="1"/>
            <a:ext cx="935900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2195736" y="1002794"/>
            <a:ext cx="6624736" cy="515719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современной математике число π - это не только отношение длины окружности к диаметру, оно входит в большое число различных формул, в том числе и в формулы неевклидовой геометрии, и формулу Л.Эйлера. Эта и другие взаимозависимости позволили математикам ещё глубже выяснить природу числа π.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56463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prstClr val="black"/>
                </a:solidFill>
                <a:latin typeface="Impact"/>
                <a:ea typeface="+mj-ea"/>
                <a:cs typeface="+mj-cs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latin typeface="Impact"/>
                <a:ea typeface="+mj-ea"/>
                <a:cs typeface="+mj-cs"/>
              </a:rPr>
              <a:t>4</a:t>
            </a:r>
            <a:r>
              <a:rPr lang="ru-RU" sz="2400" b="1" u="sng" dirty="0" smtClean="0">
                <a:solidFill>
                  <a:prstClr val="black"/>
                </a:solidFill>
                <a:latin typeface="Impact"/>
                <a:ea typeface="+mj-ea"/>
                <a:cs typeface="+mj-cs"/>
              </a:rPr>
              <a:t>. Исторический экскурс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Международный день числа &quot;Пи&quot;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rcRect l="5665" r="5665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467544" y="50138"/>
            <a:ext cx="7993062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Древней Греции точные науки процвели просто-таки необычайно, а также появилась архитектура. А где архитектура </a:t>
            </a:r>
            <a:r>
              <a:rPr lang="ru-RU" sz="2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там и расчеты. И всем известный Архимед еще уточнил значение числа пи, о чем также в стихах сообщил нам замечательный писатель С.Бобров в своей чудесной книге </a:t>
            </a:r>
            <a:r>
              <a:rPr lang="ru-RU" sz="2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Волшебный Двурог</a:t>
            </a:r>
            <a:r>
              <a:rPr lang="ru-RU" sz="2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lang="ru-RU" sz="2000" b="1" dirty="0"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endParaRPr lang="en-US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Гордый Рим трубил победу</a:t>
            </a:r>
            <a:endParaRPr lang="ru-RU" sz="2000" b="1" dirty="0"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Над твердыней Сиракуз;</a:t>
            </a:r>
            <a:endParaRPr lang="ru-RU" sz="2000" b="1" dirty="0"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трудами Архимеда</a:t>
            </a:r>
            <a:endParaRPr lang="ru-RU" sz="2000" b="1" dirty="0"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Много больше я горжусь </a:t>
            </a:r>
            <a:endParaRPr lang="ru-RU" sz="2000" b="1" dirty="0"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Надо только постараться</a:t>
            </a:r>
            <a:endParaRPr lang="ru-RU" sz="2000" b="1" dirty="0"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запомнить все как есть:</a:t>
            </a:r>
            <a:endParaRPr lang="ru-RU" sz="2000" b="1" dirty="0"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 </a:t>
            </a:r>
            <a:r>
              <a:rPr lang="ru-RU" sz="2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четырнадцать </a:t>
            </a:r>
            <a:r>
              <a:rPr lang="ru-RU" sz="2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пятнадцать </a:t>
            </a:r>
            <a:r>
              <a:rPr lang="ru-RU" sz="2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Девяносто два и шесть!</a:t>
            </a:r>
            <a:endParaRPr lang="ru-RU" sz="2000" b="1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59632" y="4308816"/>
            <a:ext cx="6408712" cy="2291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s5684.userapi.com/u140314569/-14/x_369b4487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47638"/>
          <a:stretch>
            <a:fillRect/>
          </a:stretch>
        </p:blipFill>
        <p:spPr bwMode="auto">
          <a:xfrm>
            <a:off x="55204" y="3433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5" descr="C:\Documents and Settings\User\Рабочий стол\картинки\анимация1\tarelka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87588">
            <a:off x="6225037" y="-33197"/>
            <a:ext cx="2848777" cy="1682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23528" y="980728"/>
            <a:ext cx="856895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Вполне очевидно, что о роли числа </a:t>
            </a:r>
            <a:r>
              <a:rPr lang="ru-RU" sz="2000" b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</a:t>
            </a:r>
            <a:r>
              <a:rPr lang="ru-RU" sz="2000" b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знают и представители высокоразвитых внеземных цивилизаций.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может подтвердить случай, произошедший в 2009 году, когда примерно в 130 километрах от Лондона на полях в графстве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Уилтшир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Wiltshire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), около местечка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Barbury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Castle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появились загадочные знаки.   На поле появился рисунок из полегших колосьев. Астрофизик из США Михаэль Рид (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Michael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Reed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смог прочитать этот узор и увидел, что в нем зашифровано число </a:t>
            </a:r>
            <a:r>
              <a:rPr lang="ru-RU" sz="2000" b="1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</a:t>
            </a:r>
            <a:r>
              <a:rPr lang="ru-RU" sz="2000" b="1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точностью до 9 знаков после запятой.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Результат этой расшифровки просто очевиден и понятен и доступен даже людям, далеким от математики и геометрии.</a:t>
            </a:r>
            <a:r>
              <a:rPr lang="ru-RU" sz="20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Михаэль Рид вспоминает: </a:t>
            </a:r>
            <a:r>
              <a:rPr lang="ru-RU" sz="2000" b="1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Сначала это показалось мне забавным. За дугой из четырех секторов - после очередной ступеньки - оказалась дуга в один сектор. Затем в пять, в девять, в два, и так далее. В результате получилось 3.141592654 - это число "Пи" с точностью до девятого  знака! И кому понадобилось об этом сообщить..?</a:t>
            </a:r>
            <a:r>
              <a:rPr lang="ru-RU" sz="2000" b="1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Выходит, что инопланетяне дают нам знать о возможностях загадочного числа </a:t>
            </a:r>
            <a:r>
              <a:rPr lang="ru-RU" sz="2000" b="1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</a:t>
            </a:r>
            <a:r>
              <a:rPr lang="ru-RU" sz="2000" b="1" dirty="0" smtClean="0"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лежащего в основе мироздания. Значит, даже они считают это число основой всей жизни во Вселенной.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38908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u="sng" dirty="0">
                <a:solidFill>
                  <a:prstClr val="black"/>
                </a:solidFill>
                <a:latin typeface="Times New Roman"/>
              </a:rPr>
              <a:t>5. ФАНАТЫ   О П</a:t>
            </a:r>
          </a:p>
        </p:txBody>
      </p:sp>
    </p:spTree>
    <p:extLst>
      <p:ext uri="{BB962C8B-B14F-4D97-AF65-F5344CB8AC3E}">
        <p14:creationId xmlns:p14="http://schemas.microsoft.com/office/powerpoint/2010/main" val="206907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s5684.userapi.com/u140314569/-14/x_369b4487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 l="47638"/>
          <a:stretch>
            <a:fillRect/>
          </a:stretch>
        </p:blipFill>
        <p:spPr bwMode="auto">
          <a:xfrm>
            <a:off x="0" y="-5527"/>
            <a:ext cx="922398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5" descr="C:\Documents and Settings\User\Рабочий стол\картинки\анимация1\tarelka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43311">
            <a:off x="6206262" y="14011"/>
            <a:ext cx="2848777" cy="1256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051720" y="1034891"/>
            <a:ext cx="668096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Вполне очевидно, что о роли числа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знают и представители высокоразвитых внеземных цивилизаций.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может подтвердить случай, произошедший в 2009 году, когда примерно в 130 километрах от Лондона на полях в графстве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Уилтшир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Wiltshire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), около местечка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Barbury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Castle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появились загадочные знаки.   На поле появился рисунок из полегших колосьев. Астрофизик из США Михаэль Рид (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Michael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Reed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смог прочитать этот узор и увидел, что в нем зашифровано число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точностью до 9 знаков после запятой.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0734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/>
              <a:t>5. ФАНАТЫ    П</a:t>
            </a:r>
            <a:endParaRPr lang="ru-RU" b="1" u="sng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21358" t="33306" r="60054" b="29421"/>
          <a:stretch/>
        </p:blipFill>
        <p:spPr bwMode="auto">
          <a:xfrm>
            <a:off x="218306" y="836712"/>
            <a:ext cx="1800200" cy="2868891"/>
          </a:xfrm>
          <a:prstGeom prst="rect">
            <a:avLst/>
          </a:prstGeom>
          <a:noFill/>
          <a:ln w="19050">
            <a:solidFill>
              <a:srgbClr val="C0504D"/>
            </a:solidFill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" t="45322" r="1320" b="2748"/>
          <a:stretch/>
        </p:blipFill>
        <p:spPr bwMode="auto">
          <a:xfrm>
            <a:off x="505702" y="3838278"/>
            <a:ext cx="8305413" cy="2592288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Международный день числа &quot;Пи&quot;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 l="5665" r="5665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251520" y="620688"/>
            <a:ext cx="849694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Три первые цифры числа   = 3,14... запомнить совсем несложно. А для запоминания большего числа знаков существуют забавные поговорки и стихи.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следующих фразах знаки числа  можно определить по количеству букв в каждом слове: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«Что я знаю о кругах?» (  = 3,1416);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«Вот и знаю я число, именуемое Пи. – Молодец!» </a:t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  = 3,1415927);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«Учи и знай в числе известном за цифрой цифру, как удачу примечать»  (  = 3,14159265359).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Известно стихотворение на английском языке – в 13 слов, дающее 12 знаков после запятой в числе  .</a:t>
            </a:r>
          </a:p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See I have a rhyme assisting </a:t>
            </a:r>
            <a:b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My feeble brain, its tasks ofttimes resisting.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cs5684.userapi.com/u140314569/-14/x_369b4487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0542" y="4461546"/>
            <a:ext cx="1733458" cy="239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890907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2771800" y="1916832"/>
            <a:ext cx="57499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Calibri" pitchFamily="34" charset="0"/>
              </a:rPr>
              <a:t>Это я знаю и помню прекрасно</a:t>
            </a:r>
          </a:p>
          <a:p>
            <a:r>
              <a:rPr lang="ru-RU" sz="3200" b="1" dirty="0" smtClean="0">
                <a:latin typeface="Calibri" pitchFamily="34" charset="0"/>
              </a:rPr>
              <a:t>   </a:t>
            </a:r>
            <a:r>
              <a:rPr lang="ru-RU" sz="3200" b="1" dirty="0">
                <a:latin typeface="Calibri" pitchFamily="34" charset="0"/>
              </a:rPr>
              <a:t>3,  1   4      1       5              9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528" y="4365104"/>
            <a:ext cx="7183438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Пи многие знаки мне лишни напрасны</a:t>
            </a:r>
          </a:p>
          <a:p>
            <a:r>
              <a:rPr lang="ru-RU" sz="3200" b="1" dirty="0">
                <a:latin typeface="Calibri" pitchFamily="34" charset="0"/>
              </a:rPr>
              <a:t>   2       6            5        3          5            8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548680"/>
            <a:ext cx="5004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Учитель одной из московских школ придумал строку: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357301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а его ученица сочинила забавное продолжение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39752" y="5750004"/>
            <a:ext cx="43924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Это двустишие позволяет восстановить 12 цифр.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Международный день числа &quot;Пи&quot;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 l="5665" r="5665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87824" y="476672"/>
            <a:ext cx="36779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История числа</a:t>
            </a:r>
            <a:r>
              <a:rPr lang="el-GR" sz="3600" b="1" dirty="0" smtClean="0">
                <a:latin typeface="Times New Roman" pitchFamily="18" charset="0"/>
                <a:cs typeface="Times New Roman" pitchFamily="18" charset="0"/>
              </a:rPr>
              <a:t> π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83568" y="918079"/>
            <a:ext cx="727280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sng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Задания: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Измерить длину окружности предметов с помощью нити и линейки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Измерить диаметр окружности.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Разделить длину окружности на диаметр, округлив до сотых.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Запишите отношение длины окружности к диаметру.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Всегда удобно таким образом измерять длину окружности?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Какая получилась закономерность? Сформулировать вывод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Международный день числа &quot;Пи&quot;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 l="5665" r="5665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87824" y="476672"/>
            <a:ext cx="36779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История числа</a:t>
            </a:r>
            <a:r>
              <a:rPr lang="el-GR" sz="3600" b="1" dirty="0" smtClean="0">
                <a:latin typeface="Times New Roman" pitchFamily="18" charset="0"/>
                <a:cs typeface="Times New Roman" pitchFamily="18" charset="0"/>
              </a:rPr>
              <a:t> π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11" descr="30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28752">
            <a:off x="108607" y="144981"/>
            <a:ext cx="1619672" cy="1278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259632" y="1660739"/>
            <a:ext cx="7488832" cy="892552"/>
          </a:xfrm>
          <a:prstGeom prst="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Обратите внимание: задачи вы все решали разные, а число пи получено приблизительно одинаковое.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843808" y="3299500"/>
            <a:ext cx="5688632" cy="156966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Оказывается, отношение длины окружности к ее диаметру – величина постоянная, она не зависит от размеров окружности.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5373216"/>
            <a:ext cx="8208912" cy="1323439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Число, выражающее это отношение, принято обозначать греческой буквой  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ПИ – первой буквой слова «периферия», в переводе с греческого «окружность». </a:t>
            </a:r>
            <a:endParaRPr lang="ru-RU" sz="12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3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67544" y="3220234"/>
            <a:ext cx="2051720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Международный день числа &quot;Пи&quot;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 l="5665" r="5665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87824" y="476672"/>
            <a:ext cx="36779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История числа</a:t>
            </a:r>
            <a:r>
              <a:rPr lang="el-GR" sz="3600" b="1" dirty="0" smtClean="0">
                <a:latin typeface="Times New Roman" pitchFamily="18" charset="0"/>
                <a:cs typeface="Times New Roman" pitchFamily="18" charset="0"/>
              </a:rPr>
              <a:t> π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11" descr="30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28752">
            <a:off x="432135" y="144979"/>
            <a:ext cx="1619672" cy="1278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547664" y="1052736"/>
            <a:ext cx="684076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buNone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«Пи», несомненно, одна из наиболее универсальных и фундаментальных констант, известных Человечеству. В силу своей универсальности 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используется в вычислениях для микро- и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макро-космоса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входит как в формулы, описывающие движение комет, астероидов, космических кораблей и других небесных тел в астрономии, так и в формулы для вычислений электронных орбит в квантовой физике и квантовой  химии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4" descr="01(3)"/>
          <p:cNvPicPr>
            <a:picLocks noChangeAspect="1" noChangeArrowheads="1"/>
          </p:cNvPicPr>
          <p:nvPr/>
        </p:nvPicPr>
        <p:blipFill>
          <a:blip r:embed="rId2" cstate="print"/>
          <a:srcRect t="19364" r="13580" b="19315"/>
          <a:stretch>
            <a:fillRect/>
          </a:stretch>
        </p:blipFill>
        <p:spPr bwMode="auto">
          <a:xfrm>
            <a:off x="271356" y="990080"/>
            <a:ext cx="8059746" cy="409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1763687" y="1035819"/>
            <a:ext cx="4968553" cy="40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8" rIns="91435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latin typeface="Times New Roman" pitchFamily="18" charset="0"/>
              </a:rPr>
              <a:t>Комплекс </a:t>
            </a:r>
            <a:r>
              <a:rPr lang="ru-RU" sz="2000" b="1" dirty="0">
                <a:latin typeface="Times New Roman" pitchFamily="18" charset="0"/>
              </a:rPr>
              <a:t>пирамид в Гизе</a:t>
            </a:r>
          </a:p>
        </p:txBody>
      </p:sp>
      <p:sp>
        <p:nvSpPr>
          <p:cNvPr id="36878" name="Text Box 47"/>
          <p:cNvSpPr txBox="1">
            <a:spLocks noChangeArrowheads="1"/>
          </p:cNvSpPr>
          <p:nvPr/>
        </p:nvSpPr>
        <p:spPr bwMode="auto">
          <a:xfrm>
            <a:off x="7315647" y="990080"/>
            <a:ext cx="1752451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Times New Roman" pitchFamily="18" charset="0"/>
              </a:rPr>
              <a:t>   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33739" y="5229200"/>
            <a:ext cx="8059746" cy="1200329"/>
          </a:xfrm>
          <a:prstGeom prst="rect">
            <a:avLst/>
          </a:prstGeom>
          <a:gradFill>
            <a:gsLst>
              <a:gs pos="35000">
                <a:schemeClr val="accent3">
                  <a:tint val="37000"/>
                  <a:hueMod val="100000"/>
                  <a:satMod val="200000"/>
                  <a:lumMod val="88000"/>
                </a:schemeClr>
              </a:gs>
              <a:gs pos="84000">
                <a:schemeClr val="accent3">
                  <a:tint val="53000"/>
                  <a:shade val="100000"/>
                  <a:hueMod val="100000"/>
                  <a:satMod val="350000"/>
                  <a:lumMod val="79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В конце прошлого века шотландский астроном Пиаци Смит подверг себя добровольному заточению в пирамиде Хеопса. Прожив  там около двух лет, он не превратился в мумию, а, наоборот, поправил свое здоровье и обрел озарение, позволившее сделать ему интереснейшие расчеты.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167367" y="251416"/>
            <a:ext cx="51482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7. ПИРАМИДЫ  И   </a:t>
            </a:r>
            <a:r>
              <a:rPr lang="el-GR" sz="5400" b="1" dirty="0" smtClean="0">
                <a:latin typeface="Times New Roman" pitchFamily="18" charset="0"/>
                <a:cs typeface="Times New Roman" pitchFamily="18" charset="0"/>
              </a:rPr>
              <a:t>π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197648"/>
            <a:ext cx="9108504" cy="651520"/>
          </a:xfrm>
          <a:noFill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ФЕСЕНКО    ОЛЬГА   ВАСИЛЬЕВНА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преподаватель математики 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НИТ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8" t="18896" r="8644" b="12553"/>
          <a:stretch/>
        </p:blipFill>
        <p:spPr bwMode="auto">
          <a:xfrm>
            <a:off x="-108520" y="0"/>
            <a:ext cx="9252520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068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6" descr="MPj04004840000[1]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halkSketch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-37204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3995936" y="1531824"/>
            <a:ext cx="2816812" cy="2941292"/>
            <a:chOff x="3936" y="624"/>
            <a:chExt cx="1474" cy="1890"/>
          </a:xfrm>
        </p:grpSpPr>
        <p:sp>
          <p:nvSpPr>
            <p:cNvPr id="36886" name="Line 12"/>
            <p:cNvSpPr>
              <a:spLocks noChangeShapeType="1"/>
            </p:cNvSpPr>
            <p:nvPr/>
          </p:nvSpPr>
          <p:spPr bwMode="auto">
            <a:xfrm flipH="1">
              <a:off x="3952" y="816"/>
              <a:ext cx="648" cy="11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7" name="Line 13"/>
            <p:cNvSpPr>
              <a:spLocks noChangeShapeType="1"/>
            </p:cNvSpPr>
            <p:nvPr/>
          </p:nvSpPr>
          <p:spPr bwMode="auto">
            <a:xfrm>
              <a:off x="4600" y="834"/>
              <a:ext cx="408" cy="13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8" name="Line 14"/>
            <p:cNvSpPr>
              <a:spLocks noChangeShapeType="1"/>
            </p:cNvSpPr>
            <p:nvPr/>
          </p:nvSpPr>
          <p:spPr bwMode="auto">
            <a:xfrm>
              <a:off x="4600" y="828"/>
              <a:ext cx="714" cy="7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9" name="Line 15"/>
            <p:cNvSpPr>
              <a:spLocks noChangeShapeType="1"/>
            </p:cNvSpPr>
            <p:nvPr/>
          </p:nvSpPr>
          <p:spPr bwMode="auto">
            <a:xfrm>
              <a:off x="3952" y="1986"/>
              <a:ext cx="1062" cy="21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0" name="Line 16"/>
            <p:cNvSpPr>
              <a:spLocks noChangeShapeType="1"/>
            </p:cNvSpPr>
            <p:nvPr/>
          </p:nvSpPr>
          <p:spPr bwMode="auto">
            <a:xfrm flipH="1">
              <a:off x="5014" y="1572"/>
              <a:ext cx="306" cy="62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1" name="Line 17"/>
            <p:cNvSpPr>
              <a:spLocks noChangeShapeType="1"/>
            </p:cNvSpPr>
            <p:nvPr/>
          </p:nvSpPr>
          <p:spPr bwMode="auto">
            <a:xfrm flipV="1">
              <a:off x="3976" y="1434"/>
              <a:ext cx="414" cy="5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2" name="Line 18"/>
            <p:cNvSpPr>
              <a:spLocks noChangeShapeType="1"/>
            </p:cNvSpPr>
            <p:nvPr/>
          </p:nvSpPr>
          <p:spPr bwMode="auto">
            <a:xfrm flipH="1">
              <a:off x="4390" y="828"/>
              <a:ext cx="210" cy="6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3" name="Line 19"/>
            <p:cNvSpPr>
              <a:spLocks noChangeShapeType="1"/>
            </p:cNvSpPr>
            <p:nvPr/>
          </p:nvSpPr>
          <p:spPr bwMode="auto">
            <a:xfrm>
              <a:off x="4390" y="1440"/>
              <a:ext cx="912" cy="13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4" name="Line 20"/>
            <p:cNvSpPr>
              <a:spLocks noChangeShapeType="1"/>
            </p:cNvSpPr>
            <p:nvPr/>
          </p:nvSpPr>
          <p:spPr bwMode="auto">
            <a:xfrm>
              <a:off x="4594" y="828"/>
              <a:ext cx="0" cy="9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5" name="Line 21"/>
            <p:cNvSpPr>
              <a:spLocks noChangeShapeType="1"/>
            </p:cNvSpPr>
            <p:nvPr/>
          </p:nvSpPr>
          <p:spPr bwMode="auto">
            <a:xfrm>
              <a:off x="4588" y="1776"/>
              <a:ext cx="588" cy="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6" name="Line 22"/>
            <p:cNvSpPr>
              <a:spLocks noChangeShapeType="1"/>
            </p:cNvSpPr>
            <p:nvPr/>
          </p:nvSpPr>
          <p:spPr bwMode="auto">
            <a:xfrm>
              <a:off x="4594" y="822"/>
              <a:ext cx="582" cy="10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7" name="Text Box 23"/>
            <p:cNvSpPr txBox="1">
              <a:spLocks noChangeArrowheads="1"/>
            </p:cNvSpPr>
            <p:nvPr/>
          </p:nvSpPr>
          <p:spPr bwMode="auto">
            <a:xfrm>
              <a:off x="4486" y="1758"/>
              <a:ext cx="234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 i="1" dirty="0">
                  <a:latin typeface="Times New Roman" pitchFamily="18" charset="0"/>
                </a:rPr>
                <a:t>M</a:t>
              </a:r>
            </a:p>
          </p:txBody>
        </p:sp>
        <p:sp>
          <p:nvSpPr>
            <p:cNvPr id="36898" name="Text Box 24"/>
            <p:cNvSpPr txBox="1">
              <a:spLocks noChangeArrowheads="1"/>
            </p:cNvSpPr>
            <p:nvPr/>
          </p:nvSpPr>
          <p:spPr bwMode="auto">
            <a:xfrm>
              <a:off x="4288" y="1230"/>
              <a:ext cx="234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 dirty="0">
                  <a:latin typeface="Times New Roman" pitchFamily="18" charset="0"/>
                </a:rPr>
                <a:t>H</a:t>
              </a:r>
            </a:p>
          </p:txBody>
        </p:sp>
        <p:sp>
          <p:nvSpPr>
            <p:cNvPr id="36899" name="Text Box 25"/>
            <p:cNvSpPr txBox="1">
              <a:spLocks noChangeArrowheads="1"/>
            </p:cNvSpPr>
            <p:nvPr/>
          </p:nvSpPr>
          <p:spPr bwMode="auto">
            <a:xfrm>
              <a:off x="4276" y="2292"/>
              <a:ext cx="234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ru-RU">
                  <a:latin typeface="Times New Roman" pitchFamily="18" charset="0"/>
                </a:rPr>
                <a:t>L</a:t>
              </a:r>
            </a:p>
          </p:txBody>
        </p:sp>
        <p:sp>
          <p:nvSpPr>
            <p:cNvPr id="36900" name="Text Box 26"/>
            <p:cNvSpPr txBox="1">
              <a:spLocks noChangeArrowheads="1"/>
            </p:cNvSpPr>
            <p:nvPr/>
          </p:nvSpPr>
          <p:spPr bwMode="auto">
            <a:xfrm>
              <a:off x="4492" y="624"/>
              <a:ext cx="234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 i="1" dirty="0">
                  <a:latin typeface="Times New Roman" pitchFamily="18" charset="0"/>
                </a:rPr>
                <a:t>O</a:t>
              </a:r>
            </a:p>
          </p:txBody>
        </p:sp>
        <p:sp>
          <p:nvSpPr>
            <p:cNvPr id="36901" name="Text Box 27"/>
            <p:cNvSpPr txBox="1">
              <a:spLocks noChangeArrowheads="1"/>
            </p:cNvSpPr>
            <p:nvPr/>
          </p:nvSpPr>
          <p:spPr bwMode="auto">
            <a:xfrm>
              <a:off x="5176" y="1800"/>
              <a:ext cx="234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 i="1" dirty="0">
                  <a:latin typeface="Times New Roman" pitchFamily="18" charset="0"/>
                </a:rPr>
                <a:t>N</a:t>
              </a:r>
            </a:p>
          </p:txBody>
        </p:sp>
        <p:sp>
          <p:nvSpPr>
            <p:cNvPr id="36902" name="AutoShape 28"/>
            <p:cNvSpPr>
              <a:spLocks/>
            </p:cNvSpPr>
            <p:nvPr/>
          </p:nvSpPr>
          <p:spPr bwMode="auto">
            <a:xfrm rot="-4682829">
              <a:off x="4392" y="1671"/>
              <a:ext cx="150" cy="1062"/>
            </a:xfrm>
            <a:prstGeom prst="leftBrace">
              <a:avLst>
                <a:gd name="adj1" fmla="val 5900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36903" name="AutoShape 29"/>
            <p:cNvSpPr>
              <a:spLocks/>
            </p:cNvSpPr>
            <p:nvPr/>
          </p:nvSpPr>
          <p:spPr bwMode="auto">
            <a:xfrm>
              <a:off x="4498" y="864"/>
              <a:ext cx="78" cy="906"/>
            </a:xfrm>
            <a:prstGeom prst="leftBrace">
              <a:avLst>
                <a:gd name="adj1" fmla="val 96795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Times New Roman" pitchFamily="18" charset="0"/>
              </a:endParaRPr>
            </a:p>
          </p:txBody>
        </p:sp>
      </p:grpSp>
      <p:sp>
        <p:nvSpPr>
          <p:cNvPr id="36876" name="Rectangle 43"/>
          <p:cNvSpPr>
            <a:spLocks noChangeArrowheads="1"/>
          </p:cNvSpPr>
          <p:nvPr/>
        </p:nvSpPr>
        <p:spPr bwMode="auto">
          <a:xfrm>
            <a:off x="3419872" y="5877272"/>
            <a:ext cx="1875880" cy="64632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91435" tIns="45718" rIns="91435" bIns="45718">
            <a:spAutoFit/>
          </a:bodyPr>
          <a:lstStyle/>
          <a:p>
            <a:r>
              <a:rPr lang="en-US" sz="2000" dirty="0">
                <a:latin typeface="Times New Roman" pitchFamily="18" charset="0"/>
              </a:rPr>
              <a:t>2L</a:t>
            </a:r>
            <a:r>
              <a:rPr lang="ru-RU" sz="2000" dirty="0">
                <a:latin typeface="Times New Roman" pitchFamily="18" charset="0"/>
              </a:rPr>
              <a:t>/</a:t>
            </a:r>
            <a:r>
              <a:rPr lang="en-US" sz="2000" dirty="0">
                <a:latin typeface="Times New Roman" pitchFamily="18" charset="0"/>
              </a:rPr>
              <a:t>H</a:t>
            </a:r>
            <a:r>
              <a:rPr lang="ru-RU" sz="2000" dirty="0">
                <a:latin typeface="Times New Roman" pitchFamily="18" charset="0"/>
              </a:rPr>
              <a:t>=</a:t>
            </a:r>
            <a:r>
              <a:rPr lang="ru-RU" sz="3600" b="1" i="1" dirty="0">
                <a:latin typeface="Times New Roman" pitchFamily="18" charset="0"/>
                <a:sym typeface="Symbol" pitchFamily="18" charset="2"/>
              </a:rPr>
              <a:t></a:t>
            </a:r>
            <a:endParaRPr lang="ru-RU" sz="3600" b="1" i="1" dirty="0">
              <a:latin typeface="Times New Roman" pitchFamily="18" charset="0"/>
            </a:endParaRPr>
          </a:p>
        </p:txBody>
      </p:sp>
      <p:sp>
        <p:nvSpPr>
          <p:cNvPr id="36878" name="Text Box 47"/>
          <p:cNvSpPr txBox="1">
            <a:spLocks noChangeArrowheads="1"/>
          </p:cNvSpPr>
          <p:nvPr/>
        </p:nvSpPr>
        <p:spPr bwMode="auto">
          <a:xfrm>
            <a:off x="7315647" y="990080"/>
            <a:ext cx="1752451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Times New Roman" pitchFamily="18" charset="0"/>
              </a:rPr>
              <a:t>   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1560" y="-99392"/>
            <a:ext cx="8352928" cy="163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Дальнейшие измерения пирамиды Хеопса привели к новым сенсационным данным. 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Wingdings"/>
              </a:rPr>
              <a:t>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Периметр пирамиды, разделенный на удвоенную высоту, дает точное значение числа "пи" с точностью до 0,01 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11560" y="4518898"/>
            <a:ext cx="8208415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Это легко проверить</a:t>
            </a:r>
            <a:r>
              <a:rPr lang="ru-RU" u="sng" dirty="0" smtClean="0"/>
              <a:t>: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сторона основания - 230,3 м; периметр - 203,3x4 = 921,2 м.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Высота пирамиды - 146,6 м;  удвоенная - 293,2 м.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Делим первую величину на вторую и получаем: 921,2/293,2 = 3,14 (число "пи").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6" grpId="0" animBg="1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Международный день числа &quot;Пи&quot;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5665" r="5665"/>
          <a:stretch>
            <a:fillRect/>
          </a:stretch>
        </p:blipFill>
        <p:spPr bwMode="auto">
          <a:xfrm>
            <a:off x="0" y="0"/>
            <a:ext cx="9144000" cy="4653136"/>
          </a:xfrm>
          <a:prstGeom prst="rect">
            <a:avLst/>
          </a:prstGeom>
          <a:noFill/>
        </p:spPr>
      </p:pic>
      <p:pic>
        <p:nvPicPr>
          <p:cNvPr id="2" name="Содержимое 3"/>
          <p:cNvPicPr>
            <a:picLocks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4581128"/>
            <a:ext cx="9144000" cy="227687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76672"/>
            <a:ext cx="6023499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2564904"/>
            <a:ext cx="482453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186732"/>
            <a:ext cx="7632848" cy="212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538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/>
          <p:cNvPicPr>
            <a:picLocks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27787" y="736541"/>
            <a:ext cx="8928992" cy="56166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332656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Ученый Б.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Адариди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получил интереснейшие результаты при измерении параметров пирамиды Хеопса, ее высоты и географического положения.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58208" y="1744725"/>
            <a:ext cx="4590256" cy="16312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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Меридиан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проходящий через пирамиду Хеопса, делит на две равные части - поверхность моря и поверхность суши; 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1669" y="3544853"/>
            <a:ext cx="6202206" cy="15696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 Ш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ирота, проходящая через центр пирамиды, в свою очередь, делит на две равные части весь земной шар по количеству воды и суши.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5445224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если это так, то значит, что древние строители знали точные соотношения поверхности всех материков и морей и не случайно выбрали для своих сооружений устье Нила.</a:t>
            </a:r>
          </a:p>
        </p:txBody>
      </p:sp>
    </p:spTree>
    <p:extLst>
      <p:ext uri="{BB962C8B-B14F-4D97-AF65-F5344CB8AC3E}">
        <p14:creationId xmlns:p14="http://schemas.microsoft.com/office/powerpoint/2010/main" val="201147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1"/>
          <p:cNvSpPr>
            <a:spLocks noChangeArrowheads="1"/>
          </p:cNvSpPr>
          <p:nvPr/>
        </p:nvSpPr>
        <p:spPr bwMode="auto">
          <a:xfrm>
            <a:off x="179512" y="332657"/>
            <a:ext cx="864096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ЗАДАЧА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Земной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шар стянут обручем по экватору, и точно так же «по экватору» стянут обручем апельсин. Представим, что длина каждого обруча увеличилась на 1 м. При этом между поверхностями этих тел и их обручами образуется зазор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каком случае этот зазор будет больше — у земного шара или апельсина?</a:t>
            </a: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3786188"/>
            <a:ext cx="2357437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348944"/>
            <a:ext cx="3323853" cy="295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429000"/>
            <a:ext cx="2997828" cy="2745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195736" y="451148"/>
          <a:ext cx="5237757" cy="64068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Equation" r:id="rId3" imgW="1536480" imgH="1854000" progId="">
                  <p:embed/>
                </p:oleObj>
              </mc:Choice>
              <mc:Fallback>
                <p:oleObj name="Equation" r:id="rId3" imgW="1536480" imgH="18540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451148"/>
                        <a:ext cx="5237757" cy="64068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142875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0938" y="0"/>
            <a:ext cx="1643062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Международный день числа &quot;Пи&quot;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665" r="5665"/>
          <a:stretch>
            <a:fillRect/>
          </a:stretch>
        </p:blipFill>
        <p:spPr bwMode="auto">
          <a:xfrm>
            <a:off x="251520" y="3639749"/>
            <a:ext cx="3253539" cy="2769258"/>
          </a:xfrm>
          <a:prstGeom prst="rect">
            <a:avLst/>
          </a:prstGeom>
          <a:noFill/>
        </p:spPr>
      </p:pic>
      <p:pic>
        <p:nvPicPr>
          <p:cNvPr id="5" name="Picture 3" descr="pi-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076056" y="188640"/>
            <a:ext cx="3676080" cy="3123728"/>
          </a:xfrm>
          <a:prstGeom prst="rect">
            <a:avLst/>
          </a:prstGeom>
          <a:noFill/>
          <a:ln/>
        </p:spPr>
      </p:pic>
      <p:pic>
        <p:nvPicPr>
          <p:cNvPr id="7" name="Рисунок 2" descr="G:\Ксюша\220px-Pi_monumentu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501008"/>
            <a:ext cx="4536784" cy="3046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6" descr="0f22938d2f03ce2b3737739bc96da91a_b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55170" y="404664"/>
            <a:ext cx="3278126" cy="2465721"/>
          </a:xfrm>
          <a:prstGeom prst="rect">
            <a:avLst/>
          </a:prstGeom>
        </p:spPr>
      </p:pic>
      <p:pic>
        <p:nvPicPr>
          <p:cNvPr id="10" name="Рисунок 1" descr="G:\Ксюша\20425064_1205585404_cowp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978205">
            <a:off x="2161670" y="1889718"/>
            <a:ext cx="3293476" cy="2524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972683" y="1975431"/>
            <a:ext cx="4518992" cy="483573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small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600" cap="small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1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Проворное,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1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трудолюбивое</a:t>
            </a:r>
            <a:endParaRPr kumimoji="0" lang="en-US" sz="4000" b="0" i="1" u="none" strike="noStrike" kern="1200" cap="small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mpact" pitchFamily="34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1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  </a:t>
            </a:r>
            <a:endParaRPr kumimoji="0" lang="en-US" sz="4000" b="0" i="1" u="none" strike="noStrike" kern="1200" cap="small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mpact" pitchFamily="34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1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И</a:t>
            </a:r>
            <a:endParaRPr kumimoji="0" lang="en-US" sz="4000" b="0" i="1" u="none" strike="noStrike" kern="1200" cap="small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mpact" pitchFamily="34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1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1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Загадочное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1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число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4000" b="0" i="1" u="none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mpact" pitchFamily="34" charset="0"/>
                <a:ea typeface="+mj-ea"/>
                <a:cs typeface="+mj-cs"/>
              </a:rPr>
              <a:t>π</a:t>
            </a:r>
            <a:endParaRPr kumimoji="0" lang="ru-RU" sz="4000" b="0" i="1" u="none" strike="noStrike" kern="1200" cap="small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mpact" pitchFamily="34" charset="0"/>
              <a:ea typeface="+mj-ea"/>
              <a:cs typeface="+mj-cs"/>
            </a:endParaRPr>
          </a:p>
        </p:txBody>
      </p:sp>
      <p:pic>
        <p:nvPicPr>
          <p:cNvPr id="11" name="Picture 5" descr="C:\Documents and Settings\User\Рабочий стол\картинки\animals\картинки\12_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44624"/>
            <a:ext cx="1454120" cy="1412776"/>
          </a:xfrm>
          <a:prstGeom prst="ellipse">
            <a:avLst/>
          </a:prstGeom>
          <a:ln w="63500" cap="rnd">
            <a:solidFill>
              <a:srgbClr val="C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-b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9144000" cy="6921271"/>
          </a:xfrm>
          <a:prstGeom prst="rect">
            <a:avLst/>
          </a:prstGeom>
          <a:noFill/>
          <a:ln/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14438" y="500063"/>
            <a:ext cx="721518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Calibri" pitchFamily="34" charset="0"/>
              </a:rPr>
              <a:t>Какой юбилей праздника День рождения числа Пи </a:t>
            </a:r>
            <a:r>
              <a:rPr lang="ru-RU" sz="2800" b="1" dirty="0" smtClean="0">
                <a:latin typeface="Calibri" pitchFamily="34" charset="0"/>
              </a:rPr>
              <a:t>   отмечали  в этом  году? </a:t>
            </a:r>
            <a:endParaRPr lang="ru-RU" sz="2800" b="1" dirty="0">
              <a:latin typeface="Calibri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57500" y="2786063"/>
            <a:ext cx="3357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</a:rPr>
              <a:t>2022-1987=35 лет</a:t>
            </a:r>
            <a:endParaRPr lang="ru-RU" sz="2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5" name="Picture 9" descr="j025450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2492896"/>
            <a:ext cx="20002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pi-b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9144000" cy="6921271"/>
          </a:xfrm>
          <a:prstGeom prst="rect">
            <a:avLst/>
          </a:prstGeom>
          <a:noFill/>
          <a:ln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71625" y="0"/>
            <a:ext cx="72151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>
                <a:latin typeface="Calibri" pitchFamily="34" charset="0"/>
              </a:rPr>
              <a:t>Кто из великих ученых родился в один день с числом ПИ ?</a:t>
            </a: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844824"/>
            <a:ext cx="3779912" cy="459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57250" y="2357438"/>
            <a:ext cx="3357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Альберт Эйнштейн</a:t>
            </a:r>
          </a:p>
        </p:txBody>
      </p:sp>
      <p:pic>
        <p:nvPicPr>
          <p:cNvPr id="7" name="Picture 9" descr="j025450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137600">
            <a:off x="-18487" y="703745"/>
            <a:ext cx="1777314" cy="1518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pi-b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9144000" cy="6921271"/>
          </a:xfrm>
          <a:prstGeom prst="rect">
            <a:avLst/>
          </a:prstGeom>
          <a:noFill/>
          <a:ln/>
        </p:spPr>
      </p:pic>
      <p:pic>
        <p:nvPicPr>
          <p:cNvPr id="25602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59264" y="404664"/>
            <a:ext cx="5756993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27791" y="5013176"/>
            <a:ext cx="7215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Calibri" pitchFamily="34" charset="0"/>
              </a:rPr>
              <a:t>Где находится этот памятник числу П?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7791" y="5706034"/>
            <a:ext cx="6500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alibri" pitchFamily="34" charset="0"/>
              </a:rPr>
              <a:t>Перед зданием  музея искусств в Сиэтле</a:t>
            </a:r>
          </a:p>
        </p:txBody>
      </p:sp>
      <p:pic>
        <p:nvPicPr>
          <p:cNvPr id="6" name="Picture 9" descr="j025450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4544" y="1700808"/>
            <a:ext cx="2504306" cy="2508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pi-b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9144000" cy="6921271"/>
          </a:xfrm>
          <a:prstGeom prst="rect">
            <a:avLst/>
          </a:prstGeom>
          <a:noFill/>
          <a:ln/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7544" y="476672"/>
            <a:ext cx="72151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Calibri" pitchFamily="34" charset="0"/>
              </a:rPr>
              <a:t>Какое рациональное приближение числа ПИ предложил Архимед?</a:t>
            </a:r>
          </a:p>
        </p:txBody>
      </p:sp>
      <p:pic>
        <p:nvPicPr>
          <p:cNvPr id="5" name="Рисунок 4" descr="\frac{22}{7}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429000" y="2214563"/>
            <a:ext cx="69373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2492896"/>
            <a:ext cx="2886497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j0254500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980728"/>
            <a:ext cx="20002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3" descr="9da86f01615a14a7fbe1894d2f2106a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5" y="404664"/>
            <a:ext cx="493204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076031" y="1124744"/>
            <a:ext cx="3888432" cy="563231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5715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black"/>
                </a:solidFill>
                <a:cs typeface="Times New Roman" pitchFamily="18" charset="0"/>
              </a:rPr>
              <a:t> У числа Пи есть  свой день – День рождения числа Пи, празднуемый во всем мире. Неудивительно, что этот день – 14 марта – то есть 3,14 (третий месяц, 14 день). Этот праздник в 1987 году придумал физик Ларри Шоу. Кульминация праздника приходится, что неудивительно, на 1 час 59 минут 26 секунд после полудня.</a:t>
            </a:r>
          </a:p>
          <a:p>
            <a:pPr algn="just"/>
            <a:r>
              <a:rPr lang="ru-RU" sz="2000" b="1" dirty="0" smtClean="0">
                <a:solidFill>
                  <a:prstClr val="black"/>
                </a:solidFill>
                <a:cs typeface="Times New Roman" pitchFamily="18" charset="0"/>
              </a:rPr>
              <a:t>Напоминаем – число Пи =3,1415926,  т. е. другого времени просто не могло быть.</a:t>
            </a:r>
          </a:p>
          <a:p>
            <a:pPr algn="just"/>
            <a:r>
              <a:rPr lang="ru-RU" sz="2000" b="1" dirty="0" smtClean="0">
                <a:solidFill>
                  <a:prstClr val="black"/>
                </a:solidFill>
                <a:cs typeface="Times New Roman" pitchFamily="18" charset="0"/>
              </a:rPr>
              <a:t>   На День Рождения числа Пи принято печь круглый пирог, с узором внутри пирога в виде значка .</a:t>
            </a:r>
            <a:endParaRPr lang="ru-RU" sz="20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5805264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ВСТУПЛЕНИЕ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9659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15570" y="580258"/>
            <a:ext cx="733289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Calibri" pitchFamily="34" charset="0"/>
              </a:rPr>
              <a:t> В </a:t>
            </a:r>
            <a:r>
              <a:rPr lang="ru-RU" sz="2800" dirty="0">
                <a:latin typeface="Calibri" pitchFamily="34" charset="0"/>
              </a:rPr>
              <a:t>середине XVIII века знаменитый русский академик </a:t>
            </a:r>
            <a:r>
              <a:rPr lang="ru-RU" sz="2800" dirty="0" smtClean="0">
                <a:latin typeface="Calibri" pitchFamily="34" charset="0"/>
              </a:rPr>
              <a:t>Леонард Эйлер ввёл обозначение  числа   «пи». Что  означает   эта буква </a:t>
            </a:r>
            <a:r>
              <a:rPr lang="ru-RU" sz="2800" dirty="0">
                <a:latin typeface="Calibri" pitchFamily="34" charset="0"/>
              </a:rPr>
              <a:t>П </a:t>
            </a:r>
            <a:r>
              <a:rPr lang="ru-RU" sz="2800" b="1" dirty="0">
                <a:latin typeface="Calibri" pitchFamily="34" charset="0"/>
              </a:rPr>
              <a:t>?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08300" y="3438260"/>
            <a:ext cx="532859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FF0000"/>
                </a:solidFill>
                <a:latin typeface="Calibri" pitchFamily="34" charset="0"/>
              </a:rPr>
              <a:t>  Это начальная </a:t>
            </a:r>
            <a:r>
              <a:rPr lang="ru-RU" sz="2800" dirty="0">
                <a:solidFill>
                  <a:srgbClr val="FF0000"/>
                </a:solidFill>
                <a:latin typeface="Calibri" pitchFamily="34" charset="0"/>
              </a:rPr>
              <a:t>буква греческого слова </a:t>
            </a:r>
            <a:r>
              <a:rPr lang="ru-RU" sz="2800" dirty="0" err="1">
                <a:solidFill>
                  <a:srgbClr val="FF0000"/>
                </a:solidFill>
                <a:latin typeface="Calibri" pitchFamily="34" charset="0"/>
              </a:rPr>
              <a:t>perimetron</a:t>
            </a:r>
            <a:r>
              <a:rPr lang="ru-RU" sz="2800" dirty="0">
                <a:solidFill>
                  <a:srgbClr val="FF0000"/>
                </a:solidFill>
                <a:latin typeface="Calibri" pitchFamily="34" charset="0"/>
              </a:rPr>
              <a:t>, которое и означает “окружность</a:t>
            </a:r>
            <a:r>
              <a:rPr lang="ru-RU" sz="2800" dirty="0" smtClean="0">
                <a:solidFill>
                  <a:srgbClr val="FF0000"/>
                </a:solidFill>
                <a:latin typeface="Calibri" pitchFamily="34" charset="0"/>
              </a:rPr>
              <a:t>”.</a:t>
            </a:r>
            <a:endParaRPr lang="ru-RU" sz="2800" dirty="0">
              <a:solidFill>
                <a:srgbClr val="FF0000"/>
              </a:solidFill>
              <a:latin typeface="Calibri" pitchFamily="34" charset="0"/>
            </a:endParaRPr>
          </a:p>
          <a:p>
            <a:endParaRPr lang="ru-RU" sz="2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8" name="Picture 9" descr="j025450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84391">
            <a:off x="93784" y="249467"/>
            <a:ext cx="1228002" cy="877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j025450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642" y="5301208"/>
            <a:ext cx="2304256" cy="132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j025450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13945">
            <a:off x="2972177" y="2136857"/>
            <a:ext cx="2273127" cy="116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187624" y="255017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</a:t>
            </a:r>
            <a:endParaRPr lang="ru-RU" sz="2800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978" y="2331312"/>
            <a:ext cx="2773486" cy="3615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69631" y="775047"/>
            <a:ext cx="72151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>
                <a:latin typeface="Calibri" pitchFamily="34" charset="0"/>
              </a:rPr>
              <a:t>Назовите персонажа сказки Карло Коллоди, имя которого содержит число П </a:t>
            </a:r>
            <a:r>
              <a:rPr lang="ru-RU" sz="2800" b="1" dirty="0">
                <a:latin typeface="Calibri" pitchFamily="34" charset="0"/>
              </a:rPr>
              <a:t>?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56826" y="2564904"/>
            <a:ext cx="2507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alibri" pitchFamily="34" charset="0"/>
              </a:rPr>
              <a:t>Пиноккио</a:t>
            </a:r>
          </a:p>
        </p:txBody>
      </p:sp>
      <p:pic>
        <p:nvPicPr>
          <p:cNvPr id="10" name="Рисунок 9" descr="пинокио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792930"/>
            <a:ext cx="4354835" cy="4819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j025450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84391">
            <a:off x="162887" y="454852"/>
            <a:ext cx="1228002" cy="877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j025450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6911" y="3255246"/>
            <a:ext cx="2304256" cy="132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j025450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13945">
            <a:off x="845459" y="4776797"/>
            <a:ext cx="2881869" cy="14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978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pi-b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9144000" cy="6921271"/>
          </a:xfrm>
          <a:prstGeom prst="rect">
            <a:avLst/>
          </a:prstGeom>
          <a:noFill/>
          <a:ln/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07629" y="1340768"/>
            <a:ext cx="42862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atin typeface="Calibri" pitchFamily="34" charset="0"/>
              </a:rPr>
              <a:t>   Какое </a:t>
            </a:r>
            <a:r>
              <a:rPr lang="ru-RU" sz="2800" b="1" dirty="0">
                <a:latin typeface="Calibri" pitchFamily="34" charset="0"/>
              </a:rPr>
              <a:t>полное название этой сказки?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75496" y="2852936"/>
            <a:ext cx="2928937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alibri" pitchFamily="34" charset="0"/>
              </a:rPr>
              <a:t>«Приключения Пиноккио. История деревянной куклы».</a:t>
            </a:r>
          </a:p>
        </p:txBody>
      </p:sp>
      <p:pic>
        <p:nvPicPr>
          <p:cNvPr id="10" name="Рисунок 9" descr="пинокио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4512" y="308070"/>
            <a:ext cx="3417828" cy="384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j025450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684391">
            <a:off x="162887" y="454852"/>
            <a:ext cx="1228002" cy="877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j025450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4176" y="5229200"/>
            <a:ext cx="2304256" cy="132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j025450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60414">
            <a:off x="5958027" y="4729152"/>
            <a:ext cx="2881869" cy="14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-01.JP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colorTemperature colorTemp="47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0030" y="2204864"/>
            <a:ext cx="3574458" cy="194649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Куда бы мы не обратили свой взор,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 видим проворное и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трудолюбивое число </a:t>
            </a:r>
            <a:r>
              <a:rPr lang="el-GR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оно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заключено и в  самом простом колесике, 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в самом сложной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автоматической машине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261275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ФЛЕШМОБ  «Я  памятник   тебе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 воздвиг….»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16" t="27420" r="15224" b="6120"/>
          <a:stretch/>
        </p:blipFill>
        <p:spPr bwMode="auto">
          <a:xfrm>
            <a:off x="210895" y="967787"/>
            <a:ext cx="2304257" cy="2691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52" y="2715642"/>
            <a:ext cx="3051299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221089"/>
            <a:ext cx="2592288" cy="259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867"/>
          <a:stretch/>
        </p:blipFill>
        <p:spPr bwMode="auto">
          <a:xfrm>
            <a:off x="-257158" y="3662415"/>
            <a:ext cx="3240362" cy="318200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3" t="8041" r="11149" b="28456"/>
          <a:stretch/>
        </p:blipFill>
        <p:spPr bwMode="auto">
          <a:xfrm>
            <a:off x="2784338" y="876079"/>
            <a:ext cx="2578627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696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-01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harpenSoften amount="-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36004" y="0"/>
            <a:ext cx="9180004" cy="6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1082" y="47214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kern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ПРАЗДНИЧНЫЙ    </a:t>
            </a:r>
            <a:r>
              <a:rPr lang="ru-RU" sz="4800" kern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2800" b="1" kern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РОГ   УЖЕ  ГОТОВ</a:t>
            </a:r>
            <a:endParaRPr lang="ru-RU" sz="2800" kern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4" cstate="print"/>
          <a:srcRect l="7277" t="14795" r="8373" b="26849"/>
          <a:stretch>
            <a:fillRect/>
          </a:stretch>
        </p:blipFill>
        <p:spPr bwMode="auto">
          <a:xfrm>
            <a:off x="323528" y="980728"/>
            <a:ext cx="8280920" cy="5855915"/>
          </a:xfrm>
          <a:prstGeom prst="ellipse">
            <a:avLst/>
          </a:prstGeom>
          <a:ln w="762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6" t="14969" r="5946" b="-249"/>
          <a:stretch/>
        </p:blipFill>
        <p:spPr bwMode="auto">
          <a:xfrm>
            <a:off x="572183" y="1091034"/>
            <a:ext cx="7776864" cy="56353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092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-01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569293"/>
            <a:ext cx="9144000" cy="6295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857"/>
            <a:ext cx="9144000" cy="576064"/>
          </a:xfr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rgbClr val="C0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Методическая     разработка    внеаудиторного   занятия    по  математике  на    тему: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«ДЕНЬ РОЖДЕНЬЯ  П»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ПОГОВОРИМ   О  ВИНОВНИКЕ   ПРАЗДНИКА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323528" y="692696"/>
            <a:ext cx="8136904" cy="5194042"/>
          </a:xfrm>
          <a:prstGeom prst="horizontalScroll">
            <a:avLst/>
          </a:prstGeom>
          <a:solidFill>
            <a:schemeClr val="accent6">
              <a:tint val="37000"/>
              <a:hueMod val="100000"/>
              <a:satMod val="200000"/>
              <a:lumMod val="88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100" b="1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1. Куда </a:t>
            </a:r>
            <a:r>
              <a:rPr lang="ru-RU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бы мы не обратили свой взор, </a:t>
            </a:r>
            <a:br>
              <a:rPr lang="ru-RU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мы видим проворное и </a:t>
            </a:r>
            <a:br>
              <a:rPr lang="ru-RU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трудолюбивое число </a:t>
            </a:r>
            <a:r>
              <a:rPr lang="el-GR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π</a:t>
            </a:r>
            <a:r>
              <a:rPr lang="ru-RU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lang="en-US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en-US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оно </a:t>
            </a:r>
            <a:br>
              <a:rPr lang="ru-RU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заключено и в  самом простом колесике, </a:t>
            </a:r>
            <a:r>
              <a:rPr lang="en-US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en-US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 в самом сложной </a:t>
            </a:r>
            <a:br>
              <a:rPr lang="ru-RU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100" b="1" i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автоматической машине</a:t>
            </a:r>
            <a:endParaRPr lang="ru-RU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81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-b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9144000" cy="6921271"/>
          </a:xfrm>
          <a:prstGeom prst="rect">
            <a:avLst/>
          </a:prstGeom>
          <a:noFill/>
          <a:ln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251520" y="260648"/>
            <a:ext cx="8784976" cy="68580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cs typeface="Times New Roman" pitchFamily="18" charset="0"/>
              </a:rPr>
              <a:t>2</a:t>
            </a:r>
            <a:r>
              <a:rPr lang="ru-RU" sz="2800" b="1" u="sng" dirty="0" smtClean="0">
                <a:solidFill>
                  <a:prstClr val="black"/>
                </a:solidFill>
                <a:cs typeface="Times New Roman" pitchFamily="18" charset="0"/>
              </a:rPr>
              <a:t>. Число π в науках</a:t>
            </a:r>
            <a:endParaRPr lang="en-US" sz="2800" b="1" u="sng" dirty="0" smtClean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ru-RU" sz="2800" b="1" u="sng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</a:p>
          <a:p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 •         </a:t>
            </a:r>
            <a:r>
              <a:rPr lang="ru-RU" sz="2400" b="1" u="sng" dirty="0" smtClean="0">
                <a:solidFill>
                  <a:prstClr val="black"/>
                </a:solidFill>
                <a:cs typeface="Times New Roman" pitchFamily="18" charset="0"/>
              </a:rPr>
              <a:t>Алгебра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:  π - иррациональное и трансцендентное число.</a:t>
            </a:r>
          </a:p>
          <a:p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 •         </a:t>
            </a:r>
            <a:r>
              <a:rPr lang="ru-RU" sz="2400" b="1" u="sng" dirty="0" smtClean="0">
                <a:solidFill>
                  <a:prstClr val="black"/>
                </a:solidFill>
                <a:cs typeface="Times New Roman" pitchFamily="18" charset="0"/>
              </a:rPr>
              <a:t>Тригонометрия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: радианное измерение углов.</a:t>
            </a:r>
          </a:p>
          <a:p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 •         </a:t>
            </a:r>
            <a:r>
              <a:rPr lang="ru-RU" sz="2400" b="1" u="sng" dirty="0" smtClean="0">
                <a:solidFill>
                  <a:prstClr val="black"/>
                </a:solidFill>
                <a:cs typeface="Times New Roman" pitchFamily="18" charset="0"/>
              </a:rPr>
              <a:t>Планиметрия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: длина окружности и её дуги; площадь круга и</a:t>
            </a:r>
            <a:r>
              <a:rPr lang="en-US" sz="2400" b="1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prstClr val="black"/>
                </a:solidFill>
                <a:cs typeface="Times New Roman" pitchFamily="18" charset="0"/>
              </a:rPr>
              <a:t>    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его частей.</a:t>
            </a:r>
          </a:p>
          <a:p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 •         </a:t>
            </a:r>
            <a:r>
              <a:rPr lang="ru-RU" sz="2400" b="1" u="sng" dirty="0" smtClean="0">
                <a:solidFill>
                  <a:prstClr val="black"/>
                </a:solidFill>
                <a:cs typeface="Times New Roman" pitchFamily="18" charset="0"/>
              </a:rPr>
              <a:t>Стереометрия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: объем шара и </a:t>
            </a:r>
            <a:r>
              <a:rPr lang="en-US" sz="2400" b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его частей;</a:t>
            </a:r>
            <a:r>
              <a:rPr lang="en-US" sz="2400" b="1" dirty="0" smtClean="0">
                <a:solidFill>
                  <a:prstClr val="black"/>
                </a:solidFill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prstClr val="black"/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 объем цилиндра, конуса и усеченного конуса;</a:t>
            </a:r>
            <a:endParaRPr lang="en-US" sz="2400" b="1" dirty="0" smtClean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 площадь поверхности цилиндра,</a:t>
            </a:r>
            <a:r>
              <a:rPr lang="en-US" sz="2400" b="1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конуса и сферы.</a:t>
            </a:r>
          </a:p>
          <a:p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 •         </a:t>
            </a:r>
            <a:r>
              <a:rPr lang="ru-RU" sz="2400" b="1" u="sng" dirty="0" smtClean="0">
                <a:solidFill>
                  <a:prstClr val="black"/>
                </a:solidFill>
                <a:cs typeface="Times New Roman" pitchFamily="18" charset="0"/>
              </a:rPr>
              <a:t>Физика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: теория относительности;</a:t>
            </a:r>
            <a:endParaRPr lang="en-US" sz="2400" b="1" dirty="0" smtClean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400" b="1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prstClr val="black"/>
                </a:solidFill>
                <a:cs typeface="Times New Roman" pitchFamily="18" charset="0"/>
              </a:rPr>
              <a:t>          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 квантовая механика;</a:t>
            </a:r>
            <a:b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            ядерная физика.</a:t>
            </a:r>
          </a:p>
          <a:p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 •         </a:t>
            </a:r>
            <a:r>
              <a:rPr lang="ru-RU" sz="2400" b="1" u="sng" dirty="0" smtClean="0">
                <a:solidFill>
                  <a:prstClr val="black"/>
                </a:solidFill>
                <a:cs typeface="Times New Roman" pitchFamily="18" charset="0"/>
              </a:rPr>
              <a:t>Теория вероятностей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: формула Стирлинга для вычисления факториала.</a:t>
            </a:r>
          </a:p>
          <a:p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  <a:sym typeface="Wingdings"/>
              </a:rPr>
              <a:t>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     Кроме этого, в </a:t>
            </a:r>
            <a:r>
              <a:rPr lang="ru-RU" sz="2400" b="1" u="sng" dirty="0" smtClean="0">
                <a:solidFill>
                  <a:prstClr val="black"/>
                </a:solidFill>
                <a:cs typeface="Times New Roman" pitchFamily="18" charset="0"/>
              </a:rPr>
              <a:t>астрономии, космонавтике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ru-RU" sz="2400" b="1" u="sng" dirty="0" smtClean="0">
                <a:solidFill>
                  <a:prstClr val="black"/>
                </a:solidFill>
                <a:cs typeface="Times New Roman" pitchFamily="18" charset="0"/>
              </a:rPr>
              <a:t>архитектуре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,</a:t>
            </a:r>
            <a:endParaRPr lang="en-US" sz="2400" b="1" dirty="0" smtClean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en-US" sz="2400" b="1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prstClr val="black"/>
                </a:solidFill>
                <a:cs typeface="Times New Roman" pitchFamily="18" charset="0"/>
              </a:rPr>
              <a:t>       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400" b="1" u="sng" dirty="0" smtClean="0">
                <a:solidFill>
                  <a:prstClr val="black"/>
                </a:solidFill>
                <a:cs typeface="Times New Roman" pitchFamily="18" charset="0"/>
              </a:rPr>
              <a:t>навигации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ru-RU" sz="2400" b="1" u="sng" dirty="0" smtClean="0">
                <a:solidFill>
                  <a:prstClr val="black"/>
                </a:solidFill>
                <a:cs typeface="Times New Roman" pitchFamily="18" charset="0"/>
              </a:rPr>
              <a:t>электронике </a:t>
            </a:r>
          </a:p>
          <a:p>
            <a:r>
              <a:rPr lang="ru-RU" sz="2400" b="1" dirty="0" smtClean="0">
                <a:solidFill>
                  <a:prstClr val="black"/>
                </a:solidFill>
              </a:rPr>
              <a:t> </a:t>
            </a:r>
            <a:endParaRPr lang="ru-RU" sz="24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39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-b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>
          <a:xfrm>
            <a:off x="-33089" y="0"/>
            <a:ext cx="9144000" cy="6921271"/>
          </a:xfrm>
          <a:prstGeom prst="rect">
            <a:avLst/>
          </a:prstGeom>
          <a:noFill/>
          <a:ln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5812779" cy="63408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    3</a:t>
            </a:r>
            <a:r>
              <a:rPr lang="ru-RU" sz="3600" b="1" u="sng" dirty="0" smtClean="0">
                <a:solidFill>
                  <a:schemeClr val="tx1"/>
                </a:solidFill>
              </a:rPr>
              <a:t>.  О каком числе идет речь?</a:t>
            </a:r>
            <a:endParaRPr lang="ru-RU" sz="3600" b="1" i="1" u="sng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91605" y="980728"/>
            <a:ext cx="6408712" cy="432048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en-US" sz="2800" b="1" dirty="0" smtClean="0">
                <a:solidFill>
                  <a:prstClr val="black"/>
                </a:solidFill>
                <a:cs typeface="Times New Roman" pitchFamily="18" charset="0"/>
              </a:rPr>
              <a:t>    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Число пи обратило на себя внимание людей ещё в доисторические времена, когда они не умели записывать ни своих знаний, ни своих переживаний, ни своих воспоминаний. Однако уже тогда люди заинтересовались соотношением длины окружности и ее диаметра. Сначала по невежеству  это отношение считали равным трем, что было грубо приближенно, но им хватало. Но когда времена доисторические сменились временами древними </a:t>
            </a:r>
            <a:b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(т.е. уже историческими), то удивлению пытливых умов не было предела: оказалось, что число три весьма неточно выражает </a:t>
            </a:r>
            <a:r>
              <a:rPr lang="ru-RU" sz="2800" b="1" dirty="0" smtClean="0">
                <a:solidFill>
                  <a:prstClr val="black"/>
                </a:solidFill>
                <a:cs typeface="Times New Roman" pitchFamily="18" charset="0"/>
              </a:rPr>
              <a:t>это </a:t>
            </a:r>
            <a:r>
              <a:rPr lang="ru-RU" sz="2400" b="1" dirty="0" smtClean="0">
                <a:solidFill>
                  <a:prstClr val="black"/>
                </a:solidFill>
                <a:cs typeface="Times New Roman" pitchFamily="18" charset="0"/>
              </a:rPr>
              <a:t>соотношение. 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61145" t="28716" r="18847" b="37028"/>
          <a:stretch/>
        </p:blipFill>
        <p:spPr bwMode="auto">
          <a:xfrm>
            <a:off x="6900316" y="1684596"/>
            <a:ext cx="1776139" cy="2896532"/>
          </a:xfrm>
          <a:prstGeom prst="rect">
            <a:avLst/>
          </a:prstGeom>
          <a:noFill/>
          <a:ln w="19050">
            <a:solidFill>
              <a:srgbClr val="C0504D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042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Международный день числа &quot;Пи&quot;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 l="5665" r="5665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87824" y="476672"/>
            <a:ext cx="36779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prstClr val="black"/>
                </a:solidFill>
                <a:cs typeface="Times New Roman" pitchFamily="18" charset="0"/>
              </a:rPr>
              <a:t>История числа</a:t>
            </a:r>
            <a:r>
              <a:rPr lang="el-GR" sz="3600" b="1" dirty="0" smtClean="0">
                <a:solidFill>
                  <a:prstClr val="black"/>
                </a:solidFill>
                <a:cs typeface="Times New Roman" pitchFamily="18" charset="0"/>
              </a:rPr>
              <a:t> π</a:t>
            </a:r>
            <a:endParaRPr lang="ru-RU" sz="3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pic>
        <p:nvPicPr>
          <p:cNvPr id="4" name="Рисунок 11" descr="30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28752">
            <a:off x="108607" y="144981"/>
            <a:ext cx="1619672" cy="1278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59" y="3068960"/>
            <a:ext cx="792088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Открывателями числа можно считать людей доисторического времени, которые при плетении корзин заметили, что для того, чтобы получить корзину нужного диаметра, необходимо брать прутья в 3 раза длиннее его. Самое раннее из известных приближений датируется 1900 годом до н. э.; это 25/8 (Вавилон) и 256/81 (Египет), оба значения отличаются от истинного не более, чем на 1 %.</a:t>
            </a:r>
            <a:endParaRPr lang="ru-RU" sz="2400" b="1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90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-01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  <a14:imgEffect>
                      <a14:sharpenSoften amount="-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28828" y="-17065"/>
            <a:ext cx="9144000" cy="6864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Happy_Pi_Day_Paradox.by.avi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0734" y="836712"/>
            <a:ext cx="7884876" cy="54983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6823" y="-48429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/>
              <a:t>Просмотр  видеофрагмента</a:t>
            </a:r>
            <a:r>
              <a:rPr lang="en-US" sz="2400" b="1" u="sng" dirty="0" smtClean="0"/>
              <a:t> </a:t>
            </a:r>
            <a:r>
              <a:rPr lang="ru-RU" sz="2400" b="1" u="sng" dirty="0" smtClean="0"/>
              <a:t> </a:t>
            </a:r>
            <a:r>
              <a:rPr lang="en-US" sz="2400" b="1" u="sng" dirty="0" smtClean="0"/>
              <a:t>(</a:t>
            </a:r>
            <a:r>
              <a:rPr lang="ru-RU" sz="2400" b="1" u="sng" dirty="0" smtClean="0"/>
              <a:t>пескография)  о П </a:t>
            </a:r>
            <a:endParaRPr lang="ru-RU" sz="2400" b="1" u="sng" dirty="0"/>
          </a:p>
        </p:txBody>
      </p:sp>
    </p:spTree>
    <p:extLst>
      <p:ext uri="{BB962C8B-B14F-4D97-AF65-F5344CB8AC3E}">
        <p14:creationId xmlns:p14="http://schemas.microsoft.com/office/powerpoint/2010/main" val="3641878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1235</TotalTime>
  <Words>1385</Words>
  <Application>Microsoft Office PowerPoint</Application>
  <PresentationFormat>Экран (4:3)</PresentationFormat>
  <Paragraphs>134</Paragraphs>
  <Slides>33</Slides>
  <Notes>4</Notes>
  <HiddenSlides>0</HiddenSlides>
  <MMClips>1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NewsPrint</vt:lpstr>
      <vt:lpstr>Эркер</vt:lpstr>
      <vt:lpstr>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Методическая     разработка    внеаудиторного   занятия    по  математике  на    тему:  «ДЕНЬ РОЖДЕНЬЯ  П»    ПОГОВОРИМ   О  ВИНОВНИКЕ   ПРАЗДНИКА</vt:lpstr>
      <vt:lpstr>Презентация PowerPoint</vt:lpstr>
      <vt:lpstr>    3.  О каком числе идет речь?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Куда бы мы не обратили свой взор,  мы видим проворное и  трудолюбивое число π:  оно  заключено и в  самом простом колесике,  и в самом сложной  автоматической машине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</dc:title>
  <dc:creator>Elena</dc:creator>
  <cp:lastModifiedBy>Olga</cp:lastModifiedBy>
  <cp:revision>112</cp:revision>
  <dcterms:created xsi:type="dcterms:W3CDTF">2013-02-20T09:28:20Z</dcterms:created>
  <dcterms:modified xsi:type="dcterms:W3CDTF">2023-02-07T02:58:14Z</dcterms:modified>
</cp:coreProperties>
</file>