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9" r:id="rId4"/>
    <p:sldId id="258" r:id="rId5"/>
    <p:sldId id="259" r:id="rId6"/>
    <p:sldId id="270" r:id="rId7"/>
    <p:sldId id="266" r:id="rId8"/>
    <p:sldId id="267" r:id="rId9"/>
    <p:sldId id="260" r:id="rId10"/>
    <p:sldId id="261" r:id="rId11"/>
    <p:sldId id="271" r:id="rId12"/>
    <p:sldId id="264" r:id="rId13"/>
    <p:sldId id="265" r:id="rId14"/>
    <p:sldId id="272" r:id="rId15"/>
    <p:sldId id="262" r:id="rId16"/>
    <p:sldId id="263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DC612763-5CA8-4003-9259-6B0EFD4AAB9B}">
          <p14:sldIdLst>
            <p14:sldId id="256"/>
            <p14:sldId id="257"/>
            <p14:sldId id="269"/>
            <p14:sldId id="258"/>
            <p14:sldId id="259"/>
            <p14:sldId id="270"/>
            <p14:sldId id="266"/>
            <p14:sldId id="267"/>
            <p14:sldId id="260"/>
            <p14:sldId id="261"/>
            <p14:sldId id="271"/>
            <p14:sldId id="264"/>
            <p14:sldId id="265"/>
            <p14:sldId id="272"/>
            <p14:sldId id="262"/>
            <p14:sldId id="263"/>
            <p14:sldId id="26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18.10.2017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8002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Тема : </a:t>
            </a:r>
            <a:r>
              <a:rPr lang="ru-RU" sz="5400" dirty="0" smtClean="0">
                <a:solidFill>
                  <a:schemeClr val="bg1"/>
                </a:solidFill>
              </a:rPr>
              <a:t>Кожи для верха обуви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01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2800" b="1" u="sng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</a:t>
            </a:r>
            <a:r>
              <a:rPr lang="ru-RU" sz="2800" b="1" u="sng" dirty="0">
                <a:solidFill>
                  <a:schemeClr val="bg1"/>
                </a:solidFill>
                <a:latin typeface="Times New Roman"/>
                <a:ea typeface="Times New Roman"/>
              </a:rPr>
              <a:t>Основные виды  кож</a:t>
            </a:r>
            <a:r>
              <a:rPr lang="ru-RU" sz="2800" b="1" u="sng" dirty="0" smtClean="0">
                <a:solidFill>
                  <a:schemeClr val="bg1"/>
                </a:solidFill>
                <a:latin typeface="Times New Roman"/>
                <a:ea typeface="Times New Roman"/>
              </a:rPr>
              <a:t>:</a:t>
            </a:r>
          </a:p>
          <a:p>
            <a:pPr>
              <a:spcAft>
                <a:spcPts val="0"/>
              </a:spcAft>
            </a:pP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err="1" smtClean="0">
                <a:solidFill>
                  <a:schemeClr val="bg1"/>
                </a:solidFill>
                <a:latin typeface="Times New Roman"/>
                <a:ea typeface="Times New Roman"/>
              </a:rPr>
              <a:t>Винилискожа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-Т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; </a:t>
            </a:r>
          </a:p>
          <a:p>
            <a:pPr>
              <a:spcAft>
                <a:spcPts val="0"/>
              </a:spcAft>
            </a:pPr>
            <a:r>
              <a:rPr lang="ru-RU" sz="2800" dirty="0" err="1">
                <a:solidFill>
                  <a:schemeClr val="bg1"/>
                </a:solidFill>
                <a:latin typeface="Times New Roman"/>
                <a:ea typeface="Times New Roman"/>
              </a:rPr>
              <a:t>Амидоискожа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-ТР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;                                                           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err="1">
                <a:solidFill>
                  <a:schemeClr val="bg1"/>
                </a:solidFill>
                <a:latin typeface="Times New Roman"/>
                <a:ea typeface="Times New Roman"/>
              </a:rPr>
              <a:t>Нитроискожа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-НТ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;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err="1">
                <a:solidFill>
                  <a:schemeClr val="bg1"/>
                </a:solidFill>
                <a:latin typeface="Times New Roman"/>
                <a:ea typeface="Times New Roman"/>
              </a:rPr>
              <a:t>Уретаноискожа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-К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Искусственные кожи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2050" name="Picture 2" descr="C:\Users\Админ\Desktop\кожа\i (6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348880"/>
            <a:ext cx="2736303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98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Синтетические кожи /экокожи/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95624"/>
            <a:ext cx="2952328" cy="3213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212976"/>
            <a:ext cx="3384375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sng" strike="noStrike" cap="none" normalizeH="0" baseline="0" smtClean="0">
                <a:ln>
                  <a:noFill/>
                </a:ln>
                <a:solidFill>
                  <a:srgbClr val="00808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Изделия из экокожи создают почти стопроцентную имитацию натуральной, поэтому,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27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Процесс производства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синтетической кожи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86116" y="2428868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929058" y="2428868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643438" y="2428868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86380" y="2428868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357554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00496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643438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428992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071934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714876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428992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071934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4714876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286380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357818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357818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286116" y="2928934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643438" y="2928934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4000496" y="3429000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357818" y="3429000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4714876" y="3929066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3357554" y="3929066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146382"/>
              </p:ext>
            </p:extLst>
          </p:nvPr>
        </p:nvGraphicFramePr>
        <p:xfrm>
          <a:off x="3236686" y="2276873"/>
          <a:ext cx="2873828" cy="2304256"/>
        </p:xfrm>
        <a:graphic>
          <a:graphicData uri="http://schemas.openxmlformats.org/drawingml/2006/table">
            <a:tbl>
              <a:tblPr/>
              <a:tblGrid>
                <a:gridCol w="2873828"/>
              </a:tblGrid>
              <a:tr h="23042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Процесс производства 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синтетической кожи (2 этап)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85786" y="2428868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28728" y="2428868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143108" y="2428868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786050" y="2428868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57224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00166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143108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928662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571604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214546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928662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571604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214546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786050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857488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857488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785786" y="2928934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2143108" y="2928934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500166" y="3429000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857488" y="3429000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214546" y="3929066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857224" y="3929066"/>
            <a:ext cx="714380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dirty="0" smtClean="0">
                <a:solidFill>
                  <a:schemeClr val="bg1"/>
                </a:solidFill>
              </a:rPr>
              <a:t>Н2О</a:t>
            </a:r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357818" y="2428868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Овал 26"/>
          <p:cNvSpPr/>
          <p:nvPr/>
        </p:nvSpPr>
        <p:spPr>
          <a:xfrm>
            <a:off x="6000760" y="2428868"/>
            <a:ext cx="714380" cy="5000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6715140" y="2428868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7358082" y="2428868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429256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072198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6715140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500694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143636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6786578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500694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143636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6786578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7358082" y="2928934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429520" y="3429000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429520" y="3929066"/>
            <a:ext cx="642942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5357818" y="2928934"/>
            <a:ext cx="714380" cy="5000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6715140" y="2928934"/>
            <a:ext cx="714380" cy="5000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072198" y="3429000"/>
            <a:ext cx="714380" cy="5000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7429520" y="3429000"/>
            <a:ext cx="714380" cy="5000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46" name="Овал 45"/>
          <p:cNvSpPr/>
          <p:nvPr/>
        </p:nvSpPr>
        <p:spPr>
          <a:xfrm>
            <a:off x="6786578" y="3929066"/>
            <a:ext cx="714380" cy="5000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bg1"/>
              </a:solidFill>
            </a:endParaRPr>
          </a:p>
        </p:txBody>
      </p:sp>
      <p:sp>
        <p:nvSpPr>
          <p:cNvPr id="47" name="Овал 46"/>
          <p:cNvSpPr/>
          <p:nvPr/>
        </p:nvSpPr>
        <p:spPr>
          <a:xfrm>
            <a:off x="5429256" y="3929066"/>
            <a:ext cx="714380" cy="50006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dirty="0">
              <a:solidFill>
                <a:schemeClr val="bg1"/>
              </a:solidFill>
            </a:endParaRPr>
          </a:p>
        </p:txBody>
      </p:sp>
      <p:cxnSp>
        <p:nvCxnSpPr>
          <p:cNvPr id="49" name="Прямая со стрелкой 48"/>
          <p:cNvCxnSpPr>
            <a:stCxn id="5" idx="0"/>
          </p:cNvCxnSpPr>
          <p:nvPr/>
        </p:nvCxnSpPr>
        <p:spPr>
          <a:xfrm rot="16200000" flipV="1">
            <a:off x="1464447" y="2107397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rot="16200000" flipV="1">
            <a:off x="821505" y="2750339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rot="16200000" flipV="1">
            <a:off x="2107389" y="2607463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rot="16200000" flipV="1">
            <a:off x="2821769" y="3178967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 rot="16200000" flipV="1">
            <a:off x="1535885" y="3178967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 rot="16200000" flipV="1">
            <a:off x="892943" y="3607595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rot="16200000" flipV="1">
            <a:off x="2250265" y="3679033"/>
            <a:ext cx="571504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8" name="Таблица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3304453"/>
              </p:ext>
            </p:extLst>
          </p:nvPr>
        </p:nvGraphicFramePr>
        <p:xfrm>
          <a:off x="785787" y="2357429"/>
          <a:ext cx="2786082" cy="2223699"/>
        </p:xfrm>
        <a:graphic>
          <a:graphicData uri="http://schemas.openxmlformats.org/drawingml/2006/table">
            <a:tbl>
              <a:tblPr/>
              <a:tblGrid>
                <a:gridCol w="2786082"/>
              </a:tblGrid>
              <a:tr h="222369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6" name="Таблица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893618"/>
              </p:ext>
            </p:extLst>
          </p:nvPr>
        </p:nvGraphicFramePr>
        <p:xfrm>
          <a:off x="5357818" y="2357429"/>
          <a:ext cx="2786082" cy="2071703"/>
        </p:xfrm>
        <a:graphic>
          <a:graphicData uri="http://schemas.openxmlformats.org/drawingml/2006/table">
            <a:tbl>
              <a:tblPr/>
              <a:tblGrid>
                <a:gridCol w="2786082"/>
              </a:tblGrid>
              <a:tr h="207170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latin typeface="Times New Roman"/>
                <a:ea typeface="Times New Roman"/>
              </a:rPr>
              <a:t>о</a:t>
            </a:r>
            <a:r>
              <a:rPr lang="ru-RU" sz="2800" dirty="0" smtClean="0">
                <a:latin typeface="Times New Roman"/>
                <a:ea typeface="Times New Roman"/>
              </a:rPr>
              <a:t>днослойные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/>
                <a:ea typeface="Times New Roman"/>
              </a:rPr>
              <a:t>                       </a:t>
            </a:r>
          </a:p>
          <a:p>
            <a:pPr marL="0" indent="0">
              <a:buNone/>
            </a:pP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latin typeface="Times New Roman"/>
                <a:ea typeface="Times New Roman"/>
              </a:rPr>
              <a:t>                       </a:t>
            </a:r>
          </a:p>
          <a:p>
            <a:pPr marL="0" indent="0">
              <a:buNone/>
            </a:pPr>
            <a:r>
              <a:rPr lang="ru-RU" sz="2800" dirty="0">
                <a:latin typeface="Times New Roman"/>
                <a:ea typeface="Times New Roman"/>
              </a:rPr>
              <a:t> </a:t>
            </a:r>
            <a:r>
              <a:rPr lang="ru-RU" sz="2800" dirty="0" smtClean="0">
                <a:latin typeface="Times New Roman"/>
                <a:ea typeface="Times New Roman"/>
              </a:rPr>
              <a:t>                     двухслойные                   трёхслойные</a:t>
            </a:r>
            <a:r>
              <a:rPr lang="ru-RU" sz="2800" dirty="0">
                <a:latin typeface="Times New Roman"/>
                <a:ea typeface="Times New Roman"/>
              </a:rPr>
              <a:t>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8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</a:rPr>
              <a:t>Процесс производства  </a:t>
            </a:r>
            <a:br>
              <a:rPr lang="ru-RU" sz="38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</a:rPr>
            </a:br>
            <a:r>
              <a:rPr lang="ru-RU" sz="3800" dirty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</a:rPr>
              <a:t>синтетической </a:t>
            </a:r>
            <a:r>
              <a:rPr lang="ru-RU" sz="3800" dirty="0" smtClean="0">
                <a:ln w="3200">
                  <a:solidFill>
                    <a:srgbClr val="444D26">
                      <a:shade val="75000"/>
                      <a:alpha val="25000"/>
                    </a:srgbClr>
                  </a:solidFill>
                  <a:prstDash val="solid"/>
                  <a:round/>
                </a:ln>
                <a:solidFill>
                  <a:prstClr val="black"/>
                </a:solidFill>
              </a:rPr>
              <a:t>кожи (3 этап)</a:t>
            </a:r>
            <a:endParaRPr lang="ru-RU" dirty="0"/>
          </a:p>
        </p:txBody>
      </p:sp>
      <p:sp>
        <p:nvSpPr>
          <p:cNvPr id="5" name="Волна 4"/>
          <p:cNvSpPr/>
          <p:nvPr/>
        </p:nvSpPr>
        <p:spPr>
          <a:xfrm>
            <a:off x="611560" y="2348880"/>
            <a:ext cx="1850504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олна 5"/>
          <p:cNvSpPr/>
          <p:nvPr/>
        </p:nvSpPr>
        <p:spPr>
          <a:xfrm>
            <a:off x="1536812" y="4365104"/>
            <a:ext cx="2365412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олна 6"/>
          <p:cNvSpPr/>
          <p:nvPr/>
        </p:nvSpPr>
        <p:spPr>
          <a:xfrm>
            <a:off x="1403648" y="3655876"/>
            <a:ext cx="2498576" cy="1418456"/>
          </a:xfrm>
          <a:prstGeom prst="wave">
            <a:avLst>
              <a:gd name="adj1" fmla="val 12500"/>
              <a:gd name="adj2" fmla="val 2455"/>
            </a:avLst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Волна 7"/>
          <p:cNvSpPr/>
          <p:nvPr/>
        </p:nvSpPr>
        <p:spPr>
          <a:xfrm>
            <a:off x="5220072" y="4822304"/>
            <a:ext cx="2448272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Волна 8"/>
          <p:cNvSpPr/>
          <p:nvPr/>
        </p:nvSpPr>
        <p:spPr>
          <a:xfrm>
            <a:off x="5220072" y="4136504"/>
            <a:ext cx="2448272" cy="1371600"/>
          </a:xfrm>
          <a:prstGeom prst="wav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олна 9"/>
          <p:cNvSpPr/>
          <p:nvPr/>
        </p:nvSpPr>
        <p:spPr>
          <a:xfrm>
            <a:off x="5220072" y="4136504"/>
            <a:ext cx="2448272" cy="914400"/>
          </a:xfrm>
          <a:prstGeom prst="wav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19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Свойства  </a:t>
            </a:r>
            <a:r>
              <a:rPr lang="ru-RU" sz="2800" b="1" u="sng" dirty="0">
                <a:solidFill>
                  <a:schemeClr val="bg1"/>
                </a:solidFill>
                <a:latin typeface="Times New Roman"/>
                <a:ea typeface="Times New Roman"/>
              </a:rPr>
              <a:t>кож</a:t>
            </a:r>
            <a:r>
              <a:rPr lang="ru-RU" sz="2800" b="1" u="sng" dirty="0" smtClean="0">
                <a:solidFill>
                  <a:schemeClr val="bg1"/>
                </a:solidFill>
                <a:latin typeface="Times New Roman"/>
                <a:ea typeface="Times New Roman"/>
              </a:rPr>
              <a:t>:</a:t>
            </a:r>
            <a:endParaRPr lang="ru-RU" sz="2800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1.Не 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имеют 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основы и запаха;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2.Хорошие гигиенические свойства;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3.Высокая износостойкость;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4.Морозостойкость до -40*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5.Высокие теплозащитные свойства;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6.(-) Плохо </a:t>
            </a:r>
            <a:r>
              <a:rPr lang="ru-RU" sz="2800" dirty="0" err="1" smtClean="0">
                <a:solidFill>
                  <a:schemeClr val="bg1"/>
                </a:solidFill>
                <a:latin typeface="Times New Roman"/>
                <a:ea typeface="Times New Roman"/>
              </a:rPr>
              <a:t>приформовываются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к стопе.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Синтетические кожи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33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2800" u="sng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Основные </a:t>
            </a:r>
            <a:r>
              <a:rPr lang="ru-RU" sz="2800" u="sng" dirty="0">
                <a:solidFill>
                  <a:schemeClr val="bg1"/>
                </a:solidFill>
                <a:latin typeface="Times New Roman"/>
                <a:ea typeface="Times New Roman"/>
              </a:rPr>
              <a:t>виды  кож</a:t>
            </a:r>
            <a:r>
              <a:rPr lang="ru-RU" sz="2800" u="sng" dirty="0" smtClean="0">
                <a:solidFill>
                  <a:schemeClr val="bg1"/>
                </a:solidFill>
                <a:latin typeface="Times New Roman"/>
                <a:ea typeface="Times New Roman"/>
              </a:rPr>
              <a:t>: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СК 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(СК-2, СК-3, СК-4, СК-8 и др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.)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Корфам, барекс, джентра  (США);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Патора, хайтеллак, кларино, эйкас  (Япония);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Ксиле, коллатен (Германия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).</a:t>
            </a:r>
          </a:p>
          <a:p>
            <a:pPr>
              <a:spcAft>
                <a:spcPts val="0"/>
              </a:spcAft>
            </a:pP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                                                  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Синтетические кожи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3074" name="Picture 2" descr="C:\Users\Админ\Desktop\кожа\i (1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77072"/>
            <a:ext cx="4104456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717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006072"/>
              </p:ext>
            </p:extLst>
          </p:nvPr>
        </p:nvGraphicFramePr>
        <p:xfrm>
          <a:off x="357158" y="571480"/>
          <a:ext cx="8358246" cy="5803008"/>
        </p:xfrm>
        <a:graphic>
          <a:graphicData uri="http://schemas.openxmlformats.org/drawingml/2006/table">
            <a:tbl>
              <a:tblPr/>
              <a:tblGrid>
                <a:gridCol w="4748638"/>
                <a:gridCol w="3609608"/>
              </a:tblGrid>
              <a:tr h="2071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Основные свойства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95" marR="37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Основные виды</a:t>
                      </a:r>
                      <a:endParaRPr lang="ru-RU" sz="105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95" marR="37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926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1.Натуральные кожи.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1.Наличие «бахтармы», свойственный запах;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2.Высокие гигиенические свойства (гигроскопичность,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паропроницаемость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 влагопоглощение, теплопроводность).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3.Красивый внешний вид (имеют естественный рисунок).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4.Формоустойчивость.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5.Высокая износостойкость;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6.Морозостойкость до -45*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7.(-) Высокая стоимость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2.Искусственные кожи.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 Наличие  основы (ткань, трикотаж), химический запах;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2.Красивый, ровный рисунок;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3.Невысокая стоимость;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4.Морозостойкость до -30*;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5.(-)Низкие гигиенические свойства;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6.(-)Отставание лицевого слоя;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7.(-)Низкая износостойкость.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 (-)Высокая растяжимость.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3.Синтетические кожи.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1.Не имеет основы и запаха;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2.Хорошие гигиенические свойства;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3.Высокая износостойкость;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4.Морозостойкость до -40*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5.Высокие теплозащитные свойства;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6.(-) Плохо </a:t>
                      </a:r>
                      <a:r>
                        <a:rPr lang="ru-RU" sz="120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приформовываются</a:t>
                      </a: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 стопе.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95" marR="37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1.Из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шкур к.р.с (опоек, выросток,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полукожник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яловка, бычок);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2.Их шкур коз (шевро,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козлина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3.Из шкур овец (шеврет);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4.Из шкур свиней (гладкая, нарезная);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5.Из шкур коней (жеребок,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выметка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6.Велюр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нубук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лаковая кожа.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Винилискожа-Т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; 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Амидоискожа-ТР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Нитроискожа-НТ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Уретаноискожа-К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smtClean="0">
                        <a:solidFill>
                          <a:schemeClr val="bg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smtClean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Отечественные 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кожи: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 (СК-2, СК-3, СК-4, СК-8 и др.)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Зарубежные кожи: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Корфам,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барекс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джентра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(США);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Патора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хайтеллак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кларино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эйкас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(Япония);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Ксиле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200" dirty="0" err="1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коллатен</a:t>
                      </a:r>
                      <a:r>
                        <a:rPr lang="ru-RU" sz="1200" dirty="0">
                          <a:solidFill>
                            <a:schemeClr val="bg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(Германия).</a:t>
                      </a:r>
                      <a:endParaRPr lang="ru-RU" sz="105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7595" marR="375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74107" y="183512"/>
            <a:ext cx="46013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Характеристика кож для верха обуви.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Классификация кож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28992" y="1643050"/>
            <a:ext cx="264320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Кожи для верха обуви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2786058"/>
            <a:ext cx="300039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Натуральные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( хромовые)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2714620"/>
            <a:ext cx="314327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Химические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5161364" y="4625586"/>
            <a:ext cx="2143140" cy="6072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искусственные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6200000">
            <a:off x="6429390" y="4643447"/>
            <a:ext cx="2143140" cy="5715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синтетические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3000364" y="2357430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6" idx="0"/>
          </p:cNvCxnSpPr>
          <p:nvPr/>
        </p:nvCxnSpPr>
        <p:spPr>
          <a:xfrm>
            <a:off x="5715008" y="2357430"/>
            <a:ext cx="107157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7" idx="3"/>
          </p:cNvCxnSpPr>
          <p:nvPr/>
        </p:nvCxnSpPr>
        <p:spPr>
          <a:xfrm rot="16200000" flipH="1">
            <a:off x="6045409" y="3670102"/>
            <a:ext cx="357190" cy="178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endCxn id="9" idx="3"/>
          </p:cNvCxnSpPr>
          <p:nvPr/>
        </p:nvCxnSpPr>
        <p:spPr>
          <a:xfrm rot="16200000" flipH="1">
            <a:off x="7286645" y="3643312"/>
            <a:ext cx="357190" cy="714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2603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Натуральные кожи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216024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2160240" cy="2808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068960"/>
            <a:ext cx="2448272" cy="2880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605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Свойства  </a:t>
            </a:r>
            <a:r>
              <a:rPr lang="ru-RU" sz="2800" b="1" u="sng" dirty="0">
                <a:solidFill>
                  <a:schemeClr val="bg1"/>
                </a:solidFill>
                <a:latin typeface="Times New Roman"/>
                <a:ea typeface="Times New Roman"/>
              </a:rPr>
              <a:t>кож:</a:t>
            </a:r>
            <a:endParaRPr lang="ru-RU" sz="2400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1.Наличие «бахтармы», свойственный запах;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2.Высокие гигиенические 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свойства.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3.Красивый внешний 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вид. 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4.Формоустойчивость.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5.Высокая износостойкость;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6.Морозостойкость до -45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*;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7.(-) Высокая стоимость.      </a:t>
            </a:r>
            <a:endParaRPr lang="ru-RU" sz="24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Натуральные</a:t>
            </a:r>
            <a:r>
              <a:rPr lang="ru-RU" dirty="0" smtClean="0">
                <a:solidFill>
                  <a:schemeClr val="bg1"/>
                </a:solidFill>
              </a:rPr>
              <a:t> кожи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21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2800" b="1" u="sng" dirty="0" smtClean="0">
                <a:solidFill>
                  <a:schemeClr val="bg1"/>
                </a:solidFill>
                <a:latin typeface="Times New Roman"/>
                <a:ea typeface="Times New Roman"/>
              </a:rPr>
              <a:t>    Основные </a:t>
            </a:r>
            <a:r>
              <a:rPr lang="ru-RU" sz="2800" b="1" u="sng" dirty="0">
                <a:solidFill>
                  <a:schemeClr val="bg1"/>
                </a:solidFill>
                <a:latin typeface="Times New Roman"/>
                <a:ea typeface="Times New Roman"/>
              </a:rPr>
              <a:t>виды кож:</a:t>
            </a:r>
            <a:endParaRPr lang="ru-RU" sz="2800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1.Из шкур 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к.р.с;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2.Их шкур 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коз;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3.Из шкур 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овец;                          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4.Из шкур 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свиней;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5.Из шкур </a:t>
            </a: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коней;</a:t>
            </a:r>
            <a:endParaRPr lang="ru-RU" sz="2800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6.Ворсовые кожи;</a:t>
            </a:r>
          </a:p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chemeClr val="bg1"/>
                </a:solidFill>
                <a:latin typeface="Times New Roman"/>
                <a:ea typeface="Times New Roman"/>
              </a:rPr>
              <a:t>7. Лаковая </a:t>
            </a: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кожа.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Натуральные кожи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Админ\Desktop\кожа\i (3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88840"/>
            <a:ext cx="374441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09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Искусственными кожами называют материалы, которые получают путём пропитки волокнистых основ и нанесения лицевого покрытия из полимерных композиций. </a:t>
            </a:r>
            <a:endParaRPr lang="ru-RU" sz="2800" dirty="0" smtClean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2800" dirty="0">
              <a:solidFill>
                <a:schemeClr val="bg1"/>
              </a:solidFill>
              <a:latin typeface="Times New Roman"/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Искусственные кожи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088" y="3645024"/>
            <a:ext cx="4551312" cy="208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823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Процесс производства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искусственной кожи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755576" y="3786190"/>
            <a:ext cx="7316886" cy="242889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2357422" y="1500174"/>
            <a:ext cx="1785950" cy="1428760"/>
          </a:xfrm>
          <a:prstGeom prst="flowChartMagneticDisk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Полимерная композиция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1821637" y="3893347"/>
            <a:ext cx="192882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179621" y="3892553"/>
            <a:ext cx="192882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536811" y="3892553"/>
            <a:ext cx="192882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894001" y="3892553"/>
            <a:ext cx="1928826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Процесс производства 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искусственной кожи (2 этап)</a:t>
            </a:r>
            <a:endParaRPr lang="ru-RU" dirty="0"/>
          </a:p>
        </p:txBody>
      </p:sp>
      <p:sp>
        <p:nvSpPr>
          <p:cNvPr id="4" name="Волна 3"/>
          <p:cNvSpPr/>
          <p:nvPr/>
        </p:nvSpPr>
        <p:spPr>
          <a:xfrm>
            <a:off x="1428728" y="4214818"/>
            <a:ext cx="6286544" cy="207170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Волна 4"/>
          <p:cNvSpPr/>
          <p:nvPr/>
        </p:nvSpPr>
        <p:spPr>
          <a:xfrm>
            <a:off x="1428728" y="3786190"/>
            <a:ext cx="6286544" cy="2143140"/>
          </a:xfrm>
          <a:prstGeom prst="wave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Блок-схема: магнитный диск 1"/>
          <p:cNvSpPr/>
          <p:nvPr/>
        </p:nvSpPr>
        <p:spPr>
          <a:xfrm rot="10800000">
            <a:off x="467543" y="3104889"/>
            <a:ext cx="1656185" cy="3181630"/>
          </a:xfrm>
          <a:prstGeom prst="flowChartMagneticDisk">
            <a:avLst/>
          </a:prstGeom>
          <a:solidFill>
            <a:schemeClr val="bg1">
              <a:lumMod val="95000"/>
              <a:lumOff val="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800" u="sng" dirty="0" smtClean="0">
                <a:latin typeface="Times New Roman"/>
                <a:ea typeface="Times New Roman"/>
              </a:rPr>
              <a:t>  </a:t>
            </a:r>
            <a:r>
              <a:rPr lang="ru-RU" sz="2800" b="1" u="sng" dirty="0" smtClean="0">
                <a:solidFill>
                  <a:schemeClr val="bg1"/>
                </a:solidFill>
                <a:latin typeface="Times New Roman"/>
                <a:ea typeface="Times New Roman"/>
              </a:rPr>
              <a:t>Свойства  </a:t>
            </a:r>
            <a:r>
              <a:rPr lang="ru-RU" sz="2800" b="1" u="sng" dirty="0">
                <a:solidFill>
                  <a:schemeClr val="bg1"/>
                </a:solidFill>
                <a:latin typeface="Times New Roman"/>
                <a:ea typeface="Times New Roman"/>
              </a:rPr>
              <a:t>кож:</a:t>
            </a:r>
            <a:endParaRPr lang="ru-RU" sz="2800" b="1" dirty="0">
              <a:solidFill>
                <a:schemeClr val="bg1"/>
              </a:solidFill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1. Наличие  основы (ткань, трикотаж), химический запах;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2.Красивый, ровный рисунок;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3.Невысокая стоимость;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4.Морозостойкость до -30*;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5.(-)Низкие гигиенические свойства;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6.(-)Отставание лицевого слоя;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7.(-)Низкая износостойкость.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/>
                <a:ea typeface="Times New Roman"/>
              </a:rPr>
              <a:t>8. (-)Высокая растяжимость.</a:t>
            </a:r>
            <a:endParaRPr lang="ru-RU" sz="2800" dirty="0">
              <a:solidFill>
                <a:schemeClr val="bg1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Искусственные кожи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17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137</TotalTime>
  <Words>511</Words>
  <Application>Microsoft Office PowerPoint</Application>
  <PresentationFormat>Экран (4:3)</PresentationFormat>
  <Paragraphs>141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Тема : Кожи для верха обуви</vt:lpstr>
      <vt:lpstr>Классификация кож</vt:lpstr>
      <vt:lpstr>Натуральные кожи</vt:lpstr>
      <vt:lpstr>Натуральные кожи</vt:lpstr>
      <vt:lpstr>Натуральные кожи</vt:lpstr>
      <vt:lpstr>Искусственные кожи</vt:lpstr>
      <vt:lpstr>Процесс производства  искусственной кожи</vt:lpstr>
      <vt:lpstr>Процесс производства  искусственной кожи (2 этап)</vt:lpstr>
      <vt:lpstr>Искусственные кожи</vt:lpstr>
      <vt:lpstr>Искусственные кожи</vt:lpstr>
      <vt:lpstr>Синтетические кожи /экокожи/</vt:lpstr>
      <vt:lpstr>Процесс производства   синтетической кожи</vt:lpstr>
      <vt:lpstr>Процесс производства   синтетической кожи (2 этап)</vt:lpstr>
      <vt:lpstr>Процесс производства   синтетической кожи (3 этап)</vt:lpstr>
      <vt:lpstr>Синтетические кожи</vt:lpstr>
      <vt:lpstr>Синтетические кожи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Кожи для верха обуви</dc:title>
  <dc:creator>Админ</dc:creator>
  <cp:lastModifiedBy>Админ</cp:lastModifiedBy>
  <cp:revision>19</cp:revision>
  <dcterms:created xsi:type="dcterms:W3CDTF">2014-11-11T10:46:50Z</dcterms:created>
  <dcterms:modified xsi:type="dcterms:W3CDTF">2017-10-18T12:55:05Z</dcterms:modified>
</cp:coreProperties>
</file>