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2" r:id="rId5"/>
    <p:sldId id="263" r:id="rId6"/>
    <p:sldId id="264" r:id="rId7"/>
    <p:sldId id="259" r:id="rId8"/>
    <p:sldId id="260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0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04" autoAdjust="0"/>
    <p:restoredTop sz="94660" autoAdjust="0"/>
  </p:normalViewPr>
  <p:slideViewPr>
    <p:cSldViewPr>
      <p:cViewPr varScale="1">
        <p:scale>
          <a:sx n="83" d="100"/>
          <a:sy n="83" d="100"/>
        </p:scale>
        <p:origin x="-907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120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58D00-D03C-4B9F-98A1-71F325329349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6F5F0-2B67-4194-833E-709E97091E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6F5F0-2B67-4194-833E-709E97091EB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file:///C:\Users\User\Desktop\&#1082;&#1086;&#1085;&#1082;&#1091;&#1088;&#1089;%20&#1052;&#1050;&#1054;&#1059;%20&#1057;&#1054;&#1064;%20&#8470;2%20&#1050;&#1088;&#1072;&#1074;&#1095;&#1077;&#1085;&#1082;&#1086;%20&#1070;\Claudio_Arrau_rederik_SHopen_-_Waltz_No3_in_A_Minor_Op34_No2_48309383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2;&#1086;&#1085;&#1082;&#1091;&#1088;&#1089;%20&#1052;&#1050;&#1054;&#1059;%20&#1057;&#1054;&#1064;%20&#8470;2%20&#1050;&#1088;&#1072;&#1074;&#1095;&#1077;&#1085;&#1082;&#1086;%20&#1070;\&#1050;%20110-&#1083;&#1077;&#1090;&#1080;&#1102;%20&#1086;&#1089;&#1085;&#1086;&#1074;&#1072;&#1085;&#1080;&#1103;%20&#1079;&#1076;&#1072;&#1085;&#1080;&#1103;%20&#1082;&#1072;&#1088;&#1090;&#1080;&#1085;&#1085;&#1086;&#1081;%20&#1075;&#1072;&#1083;&#1077;&#1088;&#1077;&#1080;%20&#1093;&#1091;&#1076;&#1086;&#1078;&#1085;&#1080;&#1082;&#1072;%20&#1048;.%20&#1053;.%20&#1050;&#1088;&#1072;&#1084;&#1089;&#1082;&#1086;&#1075;&#1086;%20(&#1054;&#1089;&#1090;&#1088;&#1086;&#1075;&#1086;&#1078;&#1089;&#1082;&#1080;&#1081;%20&#1084;&#1091;&#1079;&#1077;&#1081;)%20(online-video-cutter.com).mp4" TargetMode="Externa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nashenasledie.livejournal.com/2522234.html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4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f826192a1ce50adf95c4ef99ba5329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G:\ostrogozhsk-786707.jpg"/>
          <p:cNvPicPr>
            <a:picLocks noChangeAspect="1" noChangeArrowheads="1"/>
          </p:cNvPicPr>
          <p:nvPr/>
        </p:nvPicPr>
        <p:blipFill>
          <a:blip r:embed="rId6" cstate="print"/>
          <a:srcRect l="13937" t="5975" r="17944" b="39327"/>
          <a:stretch>
            <a:fillRect/>
          </a:stretch>
        </p:blipFill>
        <p:spPr bwMode="auto">
          <a:xfrm>
            <a:off x="2555776" y="764704"/>
            <a:ext cx="3744416" cy="4515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6256" y="476672"/>
            <a:ext cx="9087744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9429178"/>
              </a:avLst>
            </a:prstTxWarp>
            <a:spAutoFit/>
            <a:scene3d>
              <a:camera prst="orthographicFront"/>
              <a:lightRig rig="morning" dir="tl"/>
            </a:scene3d>
            <a:sp3d extrusionH="57150" contourW="25400" prstMaterial="matte">
              <a:bevelT w="25400" h="55880" prst="artDeco"/>
              <a:extrusionClr>
                <a:schemeClr val="accent6">
                  <a:lumMod val="50000"/>
                </a:schemeClr>
              </a:extrusionClr>
              <a:contourClr>
                <a:schemeClr val="accent6">
                  <a:lumMod val="20000"/>
                  <a:lumOff val="80000"/>
                </a:schemeClr>
              </a:contourClr>
            </a:sp3d>
          </a:bodyPr>
          <a:lstStyle/>
          <a:p>
            <a:pPr algn="ctr"/>
            <a:r>
              <a:rPr lang="ru-RU" sz="4300" b="1" spc="50" dirty="0" smtClean="0">
                <a:ln w="11430"/>
                <a:gradFill flip="none" rotWithShape="1"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13500000" scaled="1"/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Человек, подаривший городу музей</a:t>
            </a:r>
            <a:endParaRPr lang="ru-RU" sz="4300" b="1" spc="50" dirty="0">
              <a:ln w="11430"/>
              <a:gradFill flip="none" rotWithShape="1"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13500000" scaled="1"/>
                <a:tileRect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5085184"/>
            <a:ext cx="69509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Глеб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Николаевич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Яковлев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24" y="6027003"/>
            <a:ext cx="4355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Выполнила: ученица 8 «А» класса МКОУ СОШ № 2 г. Острогожска Кравченко Юлия </a:t>
            </a:r>
          </a:p>
          <a:p>
            <a:r>
              <a:rPr lang="ru-RU" sz="1600" dirty="0" smtClean="0"/>
              <a:t>Руководитель: учитель истории </a:t>
            </a:r>
            <a:r>
              <a:rPr lang="ru-RU" sz="1600" dirty="0" err="1" smtClean="0"/>
              <a:t>Менжулина</a:t>
            </a:r>
            <a:r>
              <a:rPr lang="ru-RU" sz="1600" dirty="0" smtClean="0"/>
              <a:t> С.С.</a:t>
            </a:r>
            <a:r>
              <a:rPr lang="ru-RU" sz="1100" dirty="0" smtClean="0"/>
              <a:t> </a:t>
            </a:r>
            <a:endParaRPr lang="ru-RU" sz="1100" dirty="0"/>
          </a:p>
        </p:txBody>
      </p:sp>
      <p:pic>
        <p:nvPicPr>
          <p:cNvPr id="16" name="Claudio_Arrau_rederik_SHopen_-_Waltz_No3_in_A_Minor_Op34_No2_4830938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428596" y="528638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54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9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499992" y="1556792"/>
            <a:ext cx="4248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Тогда библиотекарь с этой просьбой обращается к дочери художника С.И. Юнкер-Крамской</a:t>
            </a:r>
            <a:r>
              <a:rPr lang="ru-RU" sz="2400" smtClean="0">
                <a:latin typeface="Monotype Corsiva" pitchFamily="66" charset="0"/>
              </a:rPr>
              <a:t>, которая отвечает </a:t>
            </a:r>
            <a:r>
              <a:rPr lang="ru-RU" sz="2400" dirty="0" smtClean="0">
                <a:latin typeface="Monotype Corsiva" pitchFamily="66" charset="0"/>
              </a:rPr>
              <a:t>согласием.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22532" name="Picture 4" descr="https://s-t-o-l.com/wp-content/uploads/2016/12/5_Portret-S.-I.-Kramskoi-docheri-hudozhn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04664"/>
            <a:ext cx="3384376" cy="539469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982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79512" y="404664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Она присылает «Портрет И.Н. Крамского». 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23554" name="AutoShape 2" descr="https://vsdn.ru/images/data/mus/70967_big_14121522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vsdn.ru/images/data/mus/70967_big_14121522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vsdn.ru/images/data/mus/70967_big_14121522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9" name="Picture 7" descr="G:\70967_big_14121522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484784"/>
            <a:ext cx="3081942" cy="4320480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3561" name="Picture 9" descr="https://wearts.ru/images/russianpaint/119/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204864"/>
            <a:ext cx="1584176" cy="2263109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TextBox 11"/>
          <p:cNvSpPr txBox="1"/>
          <p:nvPr/>
        </p:nvSpPr>
        <p:spPr>
          <a:xfrm>
            <a:off x="4644008" y="4509120"/>
            <a:ext cx="4499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Работы самого художника «Портрет М.Б. Тулинова», портреты его матери Анастасии Ивановны, жены Софьи Николаевны и 12 рисунков.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23563" name="Picture 11" descr="https://avatars.mds.yandex.net/get-zen_doc/1567788/pub_5cc2b0a6536f2100b323d4e6_5cc320a7589ccd00b2286cb2/scale_1200"/>
          <p:cNvPicPr>
            <a:picLocks noChangeAspect="1" noChangeArrowheads="1"/>
          </p:cNvPicPr>
          <p:nvPr/>
        </p:nvPicPr>
        <p:blipFill>
          <a:blip r:embed="rId6" cstate="print"/>
          <a:srcRect l="5989" r="76691" b="9450"/>
          <a:stretch>
            <a:fillRect/>
          </a:stretch>
        </p:blipFill>
        <p:spPr bwMode="auto">
          <a:xfrm>
            <a:off x="7740352" y="2564904"/>
            <a:ext cx="1107338" cy="1731917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Picture 11" descr="https://avatars.mds.yandex.net/get-zen_doc/1567788/pub_5cc2b0a6536f2100b323d4e6_5cc320a7589ccd00b2286cb2/scale_1200"/>
          <p:cNvPicPr>
            <a:picLocks noChangeAspect="1" noChangeArrowheads="1"/>
          </p:cNvPicPr>
          <p:nvPr/>
        </p:nvPicPr>
        <p:blipFill>
          <a:blip r:embed="rId6" cstate="print"/>
          <a:srcRect l="33389" r="41411"/>
          <a:stretch>
            <a:fillRect/>
          </a:stretch>
        </p:blipFill>
        <p:spPr bwMode="auto">
          <a:xfrm>
            <a:off x="6516216" y="260648"/>
            <a:ext cx="1629645" cy="1934691"/>
          </a:xfrm>
          <a:prstGeom prst="ellipse">
            <a:avLst/>
          </a:prstGeom>
          <a:ln w="63500" cap="rnd">
            <a:solidFill>
              <a:schemeClr val="accent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Picture 11" descr="https://avatars.mds.yandex.net/get-zen_doc/1567788/pub_5cc2b0a6536f2100b323d4e6_5cc320a7589ccd00b2286cb2/scale_1200"/>
          <p:cNvPicPr>
            <a:picLocks noChangeAspect="1" noChangeArrowheads="1"/>
          </p:cNvPicPr>
          <p:nvPr/>
        </p:nvPicPr>
        <p:blipFill>
          <a:blip r:embed="rId6" cstate="print"/>
          <a:srcRect l="69299" r="5501"/>
          <a:stretch>
            <a:fillRect/>
          </a:stretch>
        </p:blipFill>
        <p:spPr bwMode="auto">
          <a:xfrm>
            <a:off x="4860032" y="188640"/>
            <a:ext cx="1512168" cy="1795224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advTm="145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4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14282" y="642918"/>
            <a:ext cx="42484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Вскоре во всей России стало известно о создании в Острогожске картинной галереи. Свои работы отправили в дар живописцы Репин, Поленов, Волков, Ярошенко, </a:t>
            </a:r>
            <a:r>
              <a:rPr lang="ru-RU" sz="2400" dirty="0" err="1" smtClean="0">
                <a:latin typeface="Monotype Corsiva" pitchFamily="66" charset="0"/>
              </a:rPr>
              <a:t>Корзухин</a:t>
            </a:r>
            <a:r>
              <a:rPr lang="ru-RU" sz="2400" dirty="0" smtClean="0">
                <a:latin typeface="Monotype Corsiva" pitchFamily="66" charset="0"/>
              </a:rPr>
              <a:t>, скульптор </a:t>
            </a:r>
            <a:r>
              <a:rPr lang="ru-RU" sz="2400" dirty="0" err="1" smtClean="0">
                <a:latin typeface="Monotype Corsiva" pitchFamily="66" charset="0"/>
              </a:rPr>
              <a:t>Гинцбург</a:t>
            </a:r>
            <a:r>
              <a:rPr lang="ru-RU" sz="2400" dirty="0" smtClean="0">
                <a:latin typeface="Monotype Corsiva" pitchFamily="66" charset="0"/>
              </a:rPr>
              <a:t>.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 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23554" name="AutoShape 2" descr="https://vsdn.ru/images/data/mus/70967_big_14121522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vsdn.ru/images/data/mus/70967_big_14121522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vsdn.ru/images/data/mus/70967_big_14121522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8" name="Picture 2" descr="https://bravo-voronezh.ru/wp-content/uploads/2019/10/Liski-Ostrogozhsk_800_Odin-iz-zalov-hudozhestvennoy-galerei-v-Ostrogozhskom-istoriko-hudozhestvennom-muzee-imeni-I.N.-Kramskogo.jpg"/>
          <p:cNvPicPr>
            <a:picLocks noChangeAspect="1" noChangeArrowheads="1"/>
          </p:cNvPicPr>
          <p:nvPr/>
        </p:nvPicPr>
        <p:blipFill>
          <a:blip r:embed="rId4" cstate="print"/>
          <a:srcRect l="10155" t="38191" r="49151" b="26845"/>
          <a:stretch>
            <a:fillRect/>
          </a:stretch>
        </p:blipFill>
        <p:spPr bwMode="auto">
          <a:xfrm>
            <a:off x="611560" y="3429000"/>
            <a:ext cx="3600400" cy="2319393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860032" y="1412776"/>
            <a:ext cx="3923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Свой дар музею преподнесла и Академия художеств.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15" name="Picture 2" descr="https://bravo-voronezh.ru/wp-content/uploads/2019/10/Liski-Ostrogozhsk_800_Odin-iz-zalov-hudozhestvennoy-galerei-v-Ostrogozhskom-istoriko-hudozhestvennom-muzee-imeni-I.N.-Kramskogo.jpg"/>
          <p:cNvPicPr>
            <a:picLocks noChangeAspect="1" noChangeArrowheads="1"/>
          </p:cNvPicPr>
          <p:nvPr/>
        </p:nvPicPr>
        <p:blipFill>
          <a:blip r:embed="rId4" cstate="print"/>
          <a:srcRect l="50994" t="38191" b="26845"/>
          <a:stretch>
            <a:fillRect/>
          </a:stretch>
        </p:blipFill>
        <p:spPr bwMode="auto">
          <a:xfrm>
            <a:off x="4716016" y="3429000"/>
            <a:ext cx="4307556" cy="2304256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194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51520" y="404664"/>
            <a:ext cx="424847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Для всех работ в библиотеке стало слишком тесно. Было принято решение построить отдельное здания для картинной галереи.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В 1910 году для размещения галереи над зданием пожарной части, существовавшей с 1880г., была произведена надстройка второго этажа, автором которой стал старший сын художника, архитектор Н.И.Крамской. 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25 сентября 1910 года галерея приняла посетителей уже в новом здании.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 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25601" name="Picture 1" descr="G:\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628800"/>
            <a:ext cx="4263895" cy="28459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Tm="311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79512" y="908720"/>
            <a:ext cx="42484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Глеб Яковлев продолжал пополнять фонды музея. В городе его знали все. Он постоянно обследовал рынок, где неоднократно покупал предметы старины. А после революции музею перешли  ценнейше печатные  и рукописные книгами XVII-XIX вв. исторического и богослужебного характера, альбомы гравюр,  нумизматические  коллекции.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26626" name="Picture 2" descr="G:\hello_html_7b439e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72816"/>
            <a:ext cx="4291658" cy="32080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241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860032" y="1700808"/>
            <a:ext cx="41044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В 1931 году Глеб Николаевич Яковлев был приговорён к пяти годам исправительно-трудовых лагерей по так называемому «делу краеведов». Он отбывал наказание в лагере </a:t>
            </a:r>
            <a:r>
              <a:rPr lang="ru-RU" sz="2400" dirty="0" err="1" smtClean="0">
                <a:latin typeface="Monotype Corsiva" pitchFamily="66" charset="0"/>
              </a:rPr>
              <a:t>Чибью</a:t>
            </a:r>
            <a:r>
              <a:rPr lang="ru-RU" sz="2400" dirty="0" smtClean="0">
                <a:latin typeface="Monotype Corsiva" pitchFamily="66" charset="0"/>
              </a:rPr>
              <a:t> на реке Ухта и был освобожден только в 1935 году. 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Краевед вновь возвращается к своему музею.</a:t>
            </a:r>
          </a:p>
          <a:p>
            <a:pPr indent="457200" algn="just"/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27650" name="Picture 2" descr="https://sun1-25.userapi.com/GforeBsBtOGcosj8WDVx5xsMN4IIWeYrJ3-KFA/t3OK36QFSu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3988475" cy="2766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93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79512" y="260648"/>
            <a:ext cx="424847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4 июля 1942 года произошло страшное событие для всего города и музея в частности. Острогожск был оккупирован гитлеровскими войсками.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Когда началась бомбардировка города, все служащие музея устремились к своим домам. И только Глеб Николаевич принялся переносить в подвал картины. Но сил у пожилого человека оказалось слишком мало. В здание попало несколько фугасных и зажигательных бомб. Оно было разрушено и сожжено, погибла и немалая часть ценностей.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26628" name="Picture 4" descr="https://ds04.infourok.ru/uploads/ex/12b6/00046bfd-aa71ae7e/hello_html_m6f7674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844823"/>
            <a:ext cx="4104456" cy="3105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311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23528" y="188640"/>
            <a:ext cx="41044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На пятый день после взятия Острогожска фашистами группа венгерских солдат и офицеров, взломав окна и двери музея, начала грузить на автомобили спасенные от пожара ценности. Когда Яковлев попытался выразить протест, то его просто-напросто схватили и отвели в штаб венгерской части, а во время допроса  жестоко избили.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Глеб Николаевич продолжал  ежедневно ходить на работу  к зданию музея. 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29698" name="Picture 2" descr="https://communa.ru/upload/photo2018July/%D0%92%D0%BE%D0%B9%D0%BD%D0%B0%D0%9E%D1%81%D1%82%D1%80%D0%BE%D0%B3%D0%BE%D0%B6%D1%81%D0%BA1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04664"/>
            <a:ext cx="3003492" cy="1954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004048" y="2492896"/>
            <a:ext cx="38164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На пепелище, под слоем мусора и золы он сумел отыскать остатки обгоревших археологических материалов и несколько предметов из металла. 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Уцелели также заранее унесенные им на свою квартиру некоторые рисунки, документы и фотографии</a:t>
            </a:r>
            <a:endParaRPr lang="ru-RU" sz="2400" dirty="0"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Tm="399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332656"/>
            <a:ext cx="442798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20 января 1943 года Острогожск был освобожден. Глеб Николаевич выступил с инициативой создания музея заново. Основой его стали спасенные материалы, эвакуированные ценности, а также собираемые по горячим следам военные артефакты. 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Нижний этаж здания госбанка отвели под экспозицию музея, вновь открывшегося в августе 1943 года. В его экспозиции находилось 1500 экспонатов.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30722" name="AutoShape 2" descr="https://oixm.ru/upload/resize_cache/iblock/569/800_800_1/5696f820a01b3d940fcc6baad49d04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s://oixm.ru/upload/resize_cache/iblock/569/800_800_1/5696f820a01b3d940fcc6baad49d04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5" name="Picture 5" descr="G:\5696f820a01b3d940fcc6baad49d0454.jpg"/>
          <p:cNvPicPr>
            <a:picLocks noChangeAspect="1" noChangeArrowheads="1"/>
          </p:cNvPicPr>
          <p:nvPr/>
        </p:nvPicPr>
        <p:blipFill>
          <a:blip r:embed="rId4" cstate="print"/>
          <a:srcRect l="1716"/>
          <a:stretch>
            <a:fillRect/>
          </a:stretch>
        </p:blipFill>
        <p:spPr bwMode="auto">
          <a:xfrm>
            <a:off x="4716016" y="1700808"/>
            <a:ext cx="4248472" cy="2744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advTm="24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785794"/>
            <a:ext cx="44279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Глеб Николаевич вновь занялся просветительской деятельностью. Проводил экскурсии, читал лекции о уроженцах города, его культуре, истории. 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Но ему не суждено было дожить до полного возрождения музея. После тяжёлого периода оккупации, его здоровье было подорвано и в 1945 году, он умер. А его детище продолжает жить и сегодня. 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30722" name="AutoShape 2" descr="https://oixm.ru/upload/resize_cache/iblock/569/800_800_1/5696f820a01b3d940fcc6baad49d04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s://oixm.ru/upload/resize_cache/iblock/569/800_800_1/5696f820a01b3d940fcc6baad49d04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6" name="Picture 2" descr="https://ds04.infourok.ru/uploads/ex/098c/0011f763-2e8f3ba5/img3.jpg"/>
          <p:cNvPicPr>
            <a:picLocks noChangeAspect="1" noChangeArrowheads="1"/>
          </p:cNvPicPr>
          <p:nvPr/>
        </p:nvPicPr>
        <p:blipFill>
          <a:blip r:embed="rId4" cstate="print"/>
          <a:srcRect l="17128" t="15750" r="20267" b="7601"/>
          <a:stretch>
            <a:fillRect/>
          </a:stretch>
        </p:blipFill>
        <p:spPr bwMode="auto">
          <a:xfrm>
            <a:off x="4543379" y="1628800"/>
            <a:ext cx="4600621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184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52c070c49f7cc580af62fad556407e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pic>
        <p:nvPicPr>
          <p:cNvPr id="2051" name="Picture 3" descr="G:\i.jpg"/>
          <p:cNvPicPr>
            <a:picLocks noChangeAspect="1" noChangeArrowheads="1"/>
          </p:cNvPicPr>
          <p:nvPr/>
        </p:nvPicPr>
        <p:blipFill>
          <a:blip r:embed="rId3" cstate="print"/>
          <a:srcRect r="2070"/>
          <a:stretch>
            <a:fillRect/>
          </a:stretch>
        </p:blipFill>
        <p:spPr bwMode="auto">
          <a:xfrm>
            <a:off x="179512" y="188640"/>
            <a:ext cx="4271846" cy="2682730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20000"/>
                <a:lumOff val="8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95536" y="3284984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Глеб Николаевич Яковлев родился 16 апреля 1876 года в городе Воронеж в квартире своего дяди по матери Попова, работавшего учителем.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260648"/>
            <a:ext cx="34563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Когда ребенку исполнилось 6 месяцев, семья переехала в городок  Острогожск и поселилась в доме на улице Бригадирской. Никто тогда и подумать не мог, как много </a:t>
            </a:r>
            <a:r>
              <a:rPr lang="ru-RU" sz="2400" dirty="0" err="1" smtClean="0">
                <a:latin typeface="Monotype Corsiva" pitchFamily="66" charset="0"/>
              </a:rPr>
              <a:t>Глебушка</a:t>
            </a:r>
            <a:r>
              <a:rPr lang="ru-RU" sz="2400" dirty="0" smtClean="0">
                <a:latin typeface="Monotype Corsiva" pitchFamily="66" charset="0"/>
              </a:rPr>
              <a:t> сделает для этого маленького города.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2053" name="Picture 5" descr="G:\normal_Vid_s_internata_Ugol_Kramskogo-Prohorenko.jpg"/>
          <p:cNvPicPr>
            <a:picLocks noChangeAspect="1" noChangeArrowheads="1"/>
          </p:cNvPicPr>
          <p:nvPr/>
        </p:nvPicPr>
        <p:blipFill>
          <a:blip r:embed="rId4" cstate="print"/>
          <a:srcRect r="3381" b="8689"/>
          <a:stretch>
            <a:fillRect/>
          </a:stretch>
        </p:blipFill>
        <p:spPr bwMode="auto">
          <a:xfrm>
            <a:off x="4768917" y="3933056"/>
            <a:ext cx="4246892" cy="2448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20000"/>
                <a:lumOff val="8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239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2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tekstura-bumazhnyj-fon-bumaga-ogon-korichnevyj-myaty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1026" name="AutoShape 2" descr="data:image/png;base64,iVBORw0KGgoAAAANSUhEUgAAAusAAAHTCAYAAACeOFZgAAAczklEQVR4Xu3aIVKcURSE0fsDChvDRlDZUIJmAXjQJB6JZA0xsAocBosCJsWIVCzuK94ZPVPV7/QVXRTbzNyNDwECBAgQIECAAAECOYHNWM91IhABAgQIECBAgACBvYCx7hA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MB2ezOPB8ezi+YTiwABAgQ+IfD6PIdH3+btEz/xVQIECBCICry/zLbdX87u9DyaUCwCBAgQ+JTA9cnM2dOnfuLLBAgQIBAVeLia2Xa7/V/Vf0YzikWAAAECBAgQIEBgVYFf+7G+bfPxv+s+BAgQIECAAAECBAhEBPY73ViPtCEGAQIECBAgQIAAgf8EjHXn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LAf638uZvf9YjYcBAgQIECAAAECBAh0BD52+rZf7Jux3qlFEgIECBAgQIAAAQIz/g3GF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g31ifmR/RjGIRIECAAAECBAgQWFXg93Z/ObvT81Xf790ECBD4WgLXJzNnT1/rTV5DgACBVQUerma225t5PDie3aoI3k2AAIGvJPD6PIdH3+btK73JWwgQILCqwPvLbNvM3K0K4N0ECB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J/AftvBpJRH0kb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К 110-летию основания здания картинной галереи художника И. Н. Крамского (Острогожский музей)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357166"/>
            <a:ext cx="8143932" cy="6107950"/>
          </a:xfrm>
          <a:prstGeom prst="rect">
            <a:avLst/>
          </a:prstGeom>
        </p:spPr>
      </p:pic>
    </p:spTree>
  </p:cSld>
  <p:clrMapOvr>
    <a:masterClrMapping/>
  </p:clrMapOvr>
  <p:transition advTm="23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tekstura-bumazhnyj-fon-bumaga-ogon-korichnevyj-myaty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1026" name="AutoShape 2" descr="data:image/png;base64,iVBORw0KGgoAAAANSUhEUgAAAusAAAHTCAYAAACeOFZgAAAczklEQVR4Xu3aIVKcURSE0fsDChvDRlDZUIJmAXjQJB6JZA0xsAocBosCJsWIVCzuK94ZPVPV7/QVXRTbzNyNDwECBAgQIECAAAECOYHNWM91IhABAgQIECBAgACBvYCx7hA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MB2ezOPB8ezi+YTiwABAgQ+IfD6PIdH3+btEz/xVQIECBCICry/zLbdX87u9DyaUCwCBAgQ+JTA9cnM2dOnfuLLBAgQIBAVeLia2Xa7/V/Vf0YzikWAAAECBAgQIEBgVYFf+7G+bfPxv+s+BAgQIECAAAECBAhEBPY73ViPtCEGAQIECBAgQIAAgf8EjHXn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LAf638uZvf9YjYcBAgQIECAAAECBAh0BD52+rZf7Jux3qlFEgIECBAgQIAAAQIz/g3GF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g31ifmR/RjGIRIECAAAECBAgQWFXg93Z/ObvT81Xf790ECBD4WgLXJzNnT1/rTV5DgACBVQUerma225t5PDie3aoI3k2AAIGvJPD6PIdH3+btK73JWwgQILCqwPvLbNvM3K0K4N0ECB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J/AftvBpJRH0kb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642918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Ждем Вас в нашем музее!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Picture 2" descr="C:\Users\User\Pictures\1121307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3116"/>
            <a:ext cx="8647161" cy="2872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4938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tekstura-bumazhnyj-fon-bumaga-ogon-korichnevyj-myaty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1026" name="AutoShape 2" descr="data:image/png;base64,iVBORw0KGgoAAAANSUhEUgAAAusAAAHTCAYAAACeOFZgAAAczklEQVR4Xu3aIVKcURSE0fsDChvDRlDZUIJmAXjQJB6JZA0xsAocBosCJsWIVCzuK94ZPVPV7/QVXRTbzNyNDwECBAgQIECAAAECOYHNWM91IhABAgQIECBAgACBvYCx7hA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MB2ezOPB8ezi+YTiwABAgQ+IfD6PIdH3+btEz/xVQIECBCICry/zLbdX87u9DyaUCwCBAgQ+JTA9cnM2dOnfuLLBAgQIBAVeLia2Xa7/V/Vf0YzikWAAAECBAgQIEBgVYFf+7G+bfPxv+s+BAgQIECAAAECBAhEBPY73ViPtCEGAQIECBAgQIAAgf8EjHXn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LAf638uZvf9YjYcBAgQIECAAAECBAh0BD52+rZf7Jux3qlFEgIECBAgQIAAAQIz/g3GF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AWI8WIxYBAgQIECBAgAABY90NECBAgAABAgQIEIgKGOvRYsQiQIAAAQIECBAgYKy7AQIECBAgQIAAAQJRAWM9WoxYBAgQIECAAAECBIx1N0CAAAECBAgQIEAgKmCsR4sRiwABAgQIECBAgICx7gYIECBAgAABAgQIRAWM9WgxYhEgQIAAAQIECBAw1t0AAQIECBAgQIAAgaiAsR4tRiwCBAgQIECAAAECxrobIECAAAECBAgQIBAVMNajxYhFgAABAgQIECBAwFh3AwQIECBAgAABAgSiAsZ6tBixCBAgQIAAAQIECBjrboAAAQIECBAgQIBAVMBYjxYjFgECBAgQIECAAAFj3Q0QIECAAAECBAgQiAoY69FixCJAgAABAgQIECBgrLsBAgQIECBAgAABAlEBYz1ajFgECBAgQIAAAQIEjHU3QIAAAQIECBAgQCAqYKxHixGLAAECBAgQIECAgLHuBggQIECAAAECBAhEBYz1aDFiESBAgAABAgQIEDDW3QABAgQIECBAgACBqICxHi1GLAIECBAgQIAAAQLGuhsgQIAAAQIECBAgEBUw1qPFiEWAAAECBAgQIEDAWHcDBAgQIECAAAECBKICxnq0GLEIECBAgAABAgQIGOtugAABAgQIECBAgEBUwFiPFiMWAQIECBAgQIAAAWPdDRAgQIAAAQIECBCIChjr0WLEIkCAAAECBAgQIGCsuwECBAgQIECAAAECUQFjPVqMWAQIECBAgAABAgSMdTdAgAABAgQIECBAICpgrEeLEYsAAQIECBAgQICAse4GCBAgQIAAAQIECEQFjPVoMWIRIECAAAECBAgQMNbdAAECBAgQIECAAIGogLEeLUYsAgQIECBAgAABAsa6GyBAgAABAgQIECAQFTDWo8WIRYAAAQIECBAgQMBYdwMECBAgQIAAAQIEogLGerQYsQgQIECAAAECBAgY626AAAECBAgQIECAQFTg31ifmR/RjGIRIECAAAECBAgQWFXg93Z/ObvT81Xf790ECBD4WgLXJzNnT1/rTV5DgACBVQUerma225t5PDie3aoI3k2AAIGvJPD6PIdH3+btK73JWwgQILCqwPvLbNvM3K0K4N0ECB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LGerkd2QgQIECAAAECBJYWMNaXrt/jCRAgQIAAAQIEygJ/AftvBpJRH0kb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1. Елецких В.Л., Кригер Л.В. Острогожск. Визитная карточка /В.Л. Елецких, Л.В. Кригер. – Воронеж: ООО «Творческое объединение «Альбом», 2010. -48 с. </a:t>
            </a:r>
          </a:p>
          <a:p>
            <a:r>
              <a:rPr lang="ru-RU" dirty="0" smtClean="0"/>
              <a:t>2. Пилипенко А.А. Летопись Острогожска день за днём. – АО «Воронежская </a:t>
            </a:r>
            <a:r>
              <a:rPr lang="ru-RU" dirty="0" err="1" smtClean="0"/>
              <a:t>обласная</a:t>
            </a:r>
            <a:r>
              <a:rPr lang="ru-RU" dirty="0" smtClean="0"/>
              <a:t> типография». – Воронеж, 2017. – 120 с.</a:t>
            </a:r>
          </a:p>
          <a:p>
            <a:r>
              <a:rPr lang="ru-RU" dirty="0" smtClean="0"/>
              <a:t>3. Яковлев Г.Я. Возникновение в Острогожске научного музея и картинной галереи им. И.Н. Крамского // О времени и о себе (Острогожск в воспоминаниях и исследованиях краеведов). – Воронеж: ИПЦ «Черноземье»,1997. – С. 150-185</a:t>
            </a:r>
          </a:p>
          <a:p>
            <a:r>
              <a:rPr lang="ru-RU" dirty="0" smtClean="0"/>
              <a:t>4. </a:t>
            </a:r>
            <a:r>
              <a:rPr lang="ru-RU" dirty="0" smtClean="0">
                <a:hlinkClick r:id="rId3"/>
              </a:rPr>
              <a:t>https://nashenasledie.livejournal.com/2522234.html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428604"/>
            <a:ext cx="61955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Список литературы: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4938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3501008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Глеб Николаевич учился в </a:t>
            </a:r>
            <a:r>
              <a:rPr lang="ru-RU" sz="2400" dirty="0" err="1" smtClean="0">
                <a:latin typeface="Monotype Corsiva" pitchFamily="66" charset="0"/>
              </a:rPr>
              <a:t>Острогожской</a:t>
            </a:r>
            <a:r>
              <a:rPr lang="ru-RU" sz="2400" dirty="0" smtClean="0">
                <a:latin typeface="Monotype Corsiva" pitchFamily="66" charset="0"/>
              </a:rPr>
              <a:t> мужской гимназии, где был старательным и прилежным учеником.</a:t>
            </a:r>
          </a:p>
        </p:txBody>
      </p:sp>
      <p:pic>
        <p:nvPicPr>
          <p:cNvPr id="3075" name="Picture 3" descr="G:\14356615787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4664"/>
            <a:ext cx="4067944" cy="2573698"/>
          </a:xfrm>
          <a:prstGeom prst="rect">
            <a:avLst/>
          </a:prstGeom>
          <a:ln w="2286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6" name="Picture 4" descr="G:\normal_Muzhskaya_gimnaziya_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2996952"/>
            <a:ext cx="3744416" cy="2739665"/>
          </a:xfrm>
          <a:prstGeom prst="rect">
            <a:avLst/>
          </a:prstGeom>
          <a:ln w="2286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4788024" y="1772816"/>
            <a:ext cx="43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Являлся солистом церковного хора.</a:t>
            </a:r>
            <a:endParaRPr lang="ru-RU" sz="2400" dirty="0"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Tm="106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88640"/>
            <a:ext cx="38884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В детские годы он увлекается собирательством.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Позже он вспоминал: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«В то время у меня было: коллекция собранных мною по ярам минералов, зубы мамонтов, клыки, кости, лопатки, гербарий, заспиртованные человеческие зародыши…»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Собранная им коллекция жуков и бабочек  войдёт в экспозиция музея и будет показана на выставке в Воронеже.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3074" name="Picture 2" descr="G:\DSC03470-1024x5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844824"/>
            <a:ext cx="4232562" cy="2376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237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4048" y="1700808"/>
            <a:ext cx="35283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После окончания 5 класса гимназии, Г.Н. Яковлев поступает на курсы по библиотековедению Московского народного университета имени А.Л. Шанявского 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7170" name="Picture 2" descr="G:\0_107f9b_b02ffa97_orig.jpg"/>
          <p:cNvPicPr>
            <a:picLocks noChangeAspect="1" noChangeArrowheads="1"/>
          </p:cNvPicPr>
          <p:nvPr/>
        </p:nvPicPr>
        <p:blipFill>
          <a:blip r:embed="rId3" cstate="print"/>
          <a:srcRect l="10741" t="10000" r="12282" b="7500"/>
          <a:stretch>
            <a:fillRect/>
          </a:stretch>
        </p:blipFill>
        <p:spPr bwMode="auto">
          <a:xfrm>
            <a:off x="107504" y="980728"/>
            <a:ext cx="4316116" cy="3312368"/>
          </a:xfrm>
          <a:prstGeom prst="rect">
            <a:avLst/>
          </a:prstGeom>
          <a:noFill/>
        </p:spPr>
      </p:pic>
    </p:spTree>
  </p:cSld>
  <p:clrMapOvr>
    <a:masterClrMapping/>
  </p:clrMapOvr>
  <p:transition advTm="140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3789040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С 1892 по 1902 годы служит в канцелярии </a:t>
            </a:r>
            <a:r>
              <a:rPr lang="ru-RU" sz="2400" dirty="0" err="1" smtClean="0">
                <a:latin typeface="Monotype Corsiva" pitchFamily="66" charset="0"/>
              </a:rPr>
              <a:t>Острогожской</a:t>
            </a:r>
            <a:r>
              <a:rPr lang="ru-RU" sz="2400" dirty="0" smtClean="0">
                <a:latin typeface="Monotype Corsiva" pitchFamily="66" charset="0"/>
              </a:rPr>
              <a:t> уездной земской управы. 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8194" name="Picture 2" descr="G:\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20688"/>
            <a:ext cx="4070987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932040" y="1484784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А с 1903 года работает учителем  </a:t>
            </a:r>
            <a:r>
              <a:rPr lang="ru-RU" sz="2400" dirty="0" err="1" smtClean="0">
                <a:latin typeface="Monotype Corsiva" pitchFamily="66" charset="0"/>
              </a:rPr>
              <a:t>Лушниковской</a:t>
            </a:r>
            <a:r>
              <a:rPr lang="ru-RU" sz="2400" dirty="0" smtClean="0">
                <a:latin typeface="Monotype Corsiva" pitchFamily="66" charset="0"/>
              </a:rPr>
              <a:t> земской школы.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Позже в 1905 году устраивается библиотекарем.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8195" name="Picture 3" descr="G:\normal_Dom_Babesheva.jpg"/>
          <p:cNvPicPr>
            <a:picLocks noChangeAspect="1" noChangeArrowheads="1"/>
          </p:cNvPicPr>
          <p:nvPr/>
        </p:nvPicPr>
        <p:blipFill>
          <a:blip r:embed="rId4" cstate="print"/>
          <a:srcRect b="12283"/>
          <a:stretch>
            <a:fillRect/>
          </a:stretch>
        </p:blipFill>
        <p:spPr bwMode="auto">
          <a:xfrm>
            <a:off x="4860032" y="3645024"/>
            <a:ext cx="4060023" cy="2736304"/>
          </a:xfrm>
          <a:prstGeom prst="rect">
            <a:avLst/>
          </a:prstGeom>
          <a:noFill/>
        </p:spPr>
      </p:pic>
    </p:spTree>
  </p:cSld>
  <p:clrMapOvr>
    <a:masterClrMapping/>
  </p:clrMapOvr>
  <p:transition advTm="177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4176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000" b="1" dirty="0" smtClean="0">
                <a:latin typeface="Monotype Corsiva" pitchFamily="66" charset="0"/>
              </a:rPr>
              <a:t>В1900 году  едет в Петербург, как он сам говорил, «с образовательной целью». Посещает музеи: педагогический, барона </a:t>
            </a:r>
            <a:r>
              <a:rPr lang="ru-RU" sz="2000" b="1" dirty="0" err="1" smtClean="0">
                <a:latin typeface="Monotype Corsiva" pitchFamily="66" charset="0"/>
              </a:rPr>
              <a:t>Штиглица</a:t>
            </a:r>
            <a:r>
              <a:rPr lang="ru-RU" sz="2000" b="1" dirty="0" smtClean="0">
                <a:latin typeface="Monotype Corsiva" pitchFamily="66" charset="0"/>
              </a:rPr>
              <a:t>, минералогический; ходит в Эрмитаж, едет в Кронштадт, Петергоф, попадает в Пулковскую обсерваторию.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4098" name="Picture 2" descr="G:\image-5.jpg"/>
          <p:cNvPicPr>
            <a:picLocks noChangeAspect="1" noChangeArrowheads="1"/>
          </p:cNvPicPr>
          <p:nvPr/>
        </p:nvPicPr>
        <p:blipFill>
          <a:blip r:embed="rId4" cstate="print"/>
          <a:srcRect l="19551" t="30400" r="10100" b="10801"/>
          <a:stretch>
            <a:fillRect/>
          </a:stretch>
        </p:blipFill>
        <p:spPr bwMode="auto">
          <a:xfrm>
            <a:off x="395536" y="2420888"/>
            <a:ext cx="2412268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4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G:\646866a522bf645f1d6ef6a775b11bb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3573016"/>
            <a:ext cx="2160240" cy="165798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4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G:\-7-9792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5085184"/>
            <a:ext cx="2220913" cy="166370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4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 descr="G:\hac4e5wuws221y3kv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476672"/>
            <a:ext cx="2267744" cy="161680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4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 descr="G:\regnum_picture_1496067312157096_normal.jpg"/>
          <p:cNvPicPr>
            <a:picLocks noChangeAspect="1" noChangeArrowheads="1"/>
          </p:cNvPicPr>
          <p:nvPr/>
        </p:nvPicPr>
        <p:blipFill>
          <a:blip r:embed="rId8" cstate="print"/>
          <a:srcRect l="5641" r="6931"/>
          <a:stretch>
            <a:fillRect/>
          </a:stretch>
        </p:blipFill>
        <p:spPr bwMode="auto">
          <a:xfrm>
            <a:off x="6660232" y="1916832"/>
            <a:ext cx="2232248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4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3" name="Picture 7" descr="G:\XeXjcOoLGR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3356992"/>
            <a:ext cx="2272854" cy="1490613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4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4" name="Picture 8" descr="G:\photo-308-31619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88224" y="4725144"/>
            <a:ext cx="2415422" cy="158323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4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advTm="19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716016" y="1772816"/>
            <a:ext cx="41764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В Петербурге к нему приходит мысль о создании в Острогожске, на родине выдающегося художника И.Н. Крамского, маленькой картинной  галереи.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«А хорошо бы приобрести хоть одну его картину. Пусть висела бы в библиотеке».</a:t>
            </a:r>
          </a:p>
        </p:txBody>
      </p:sp>
      <p:pic>
        <p:nvPicPr>
          <p:cNvPr id="6148" name="Picture 4" descr="G:\Глеб Николаевич Яковлев, основатель Острогожского музея имени Крамског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3888432" cy="5718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52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52c070c49f7cc580af62fad556407e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122" y="0"/>
            <a:ext cx="9207122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51520" y="548680"/>
            <a:ext cx="40324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Но свою идею решается воплотить в преддверии празднования семидесятилетия со дня рождения  знаменитого земляка.</a:t>
            </a:r>
          </a:p>
          <a:p>
            <a:pPr indent="457200" algn="just"/>
            <a:r>
              <a:rPr lang="ru-RU" sz="2400" dirty="0" smtClean="0">
                <a:latin typeface="Monotype Corsiva" pitchFamily="66" charset="0"/>
              </a:rPr>
              <a:t>На общем собрании членов Общественной библиотеки  Г.Н. Яковлев предлагает обратиться к И.Е. Репину, ученику И.Н. Крамского, с просьбой написать портер  его учителя в дар городу. Но тот отказывается, по причине плохого самочувствия 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9218" name="Picture 2" descr="https://i.pinimg.com/originals/8c/0f/f2/8c0ff20d6aeb950d2ad3bcfb8bdf147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68760"/>
            <a:ext cx="3166186" cy="458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252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2.2|1.7|1.9|1.6|2.1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1.6|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1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992</Words>
  <Application>Microsoft Office PowerPoint</Application>
  <PresentationFormat>Экран (4:3)</PresentationFormat>
  <Paragraphs>51</Paragraphs>
  <Slides>22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Весёлая семья</dc:creator>
  <cp:lastModifiedBy>User</cp:lastModifiedBy>
  <cp:revision>72</cp:revision>
  <dcterms:created xsi:type="dcterms:W3CDTF">2021-03-23T11:07:08Z</dcterms:created>
  <dcterms:modified xsi:type="dcterms:W3CDTF">2021-03-29T12:20:49Z</dcterms:modified>
</cp:coreProperties>
</file>