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3" r:id="rId3"/>
    <p:sldId id="264" r:id="rId4"/>
    <p:sldId id="265" r:id="rId5"/>
    <p:sldId id="266" r:id="rId6"/>
    <p:sldId id="267" r:id="rId7"/>
    <p:sldId id="279" r:id="rId8"/>
    <p:sldId id="268" r:id="rId9"/>
    <p:sldId id="269" r:id="rId10"/>
    <p:sldId id="270" r:id="rId11"/>
    <p:sldId id="280" r:id="rId12"/>
    <p:sldId id="271" r:id="rId13"/>
    <p:sldId id="272" r:id="rId14"/>
    <p:sldId id="273" r:id="rId15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33" autoAdjust="0"/>
  </p:normalViewPr>
  <p:slideViewPr>
    <p:cSldViewPr>
      <p:cViewPr varScale="1">
        <p:scale>
          <a:sx n="112" d="100"/>
          <a:sy n="112" d="100"/>
        </p:scale>
        <p:origin x="1218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13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539954"/>
            <a:ext cx="6840760" cy="1318046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5696" y="1628800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1639341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35113"/>
            <a:ext cx="345638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2174875"/>
            <a:ext cx="3456384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6747" y="1535113"/>
            <a:ext cx="3457741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6747" y="2174875"/>
            <a:ext cx="3457741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13" name="camera.wav"/>
          </p:stSnd>
        </p:sndAc>
      </p:transition>
    </mc:Choice>
    <mc:Fallback>
      <p:transition spd="slow">
        <p:fade/>
        <p:sndAc>
          <p:stSnd>
            <p:snd r:embed="rId13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1.png"/><Relationship Id="rId7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6.gif"/><Relationship Id="rId5" Type="http://schemas.openxmlformats.org/officeDocument/2006/relationships/image" Target="../media/image63.png"/><Relationship Id="rId10" Type="http://schemas.openxmlformats.org/officeDocument/2006/relationships/image" Target="../media/image65.gif"/><Relationship Id="rId4" Type="http://schemas.openxmlformats.org/officeDocument/2006/relationships/image" Target="../media/image62.pn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67.png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yandex.ru/video/preview/11618528999892352977" TargetMode="External"/><Relationship Id="rId3" Type="http://schemas.openxmlformats.org/officeDocument/2006/relationships/slide" Target="slide3.xml"/><Relationship Id="rId7" Type="http://schemas.microsoft.com/office/2007/relationships/hdphoto" Target="../media/hdphoto2.wdp"/><Relationship Id="rId12" Type="http://schemas.openxmlformats.org/officeDocument/2006/relationships/hyperlink" Target="https://2karandasha.ru/raskraski/dlya-detey/vremena-goda/leto" TargetMode="External"/><Relationship Id="rId17" Type="http://schemas.openxmlformats.org/officeDocument/2006/relationships/hyperlink" Target="https://wordwall.net/ru/resource/3630268/&#1074;&#1088;&#1077;&#1084;&#1077;&#1085;&#1072;-&#1075;&#1086;&#1076;&#1072;" TargetMode="External"/><Relationship Id="rId2" Type="http://schemas.openxmlformats.org/officeDocument/2006/relationships/audio" Target="../media/audio1.wav"/><Relationship Id="rId16" Type="http://schemas.openxmlformats.org/officeDocument/2006/relationships/hyperlink" Target="https://wordwall.net/ru/resource/43047707/&#1074;&#1088;&#1077;&#1084;&#1077;&#1085;&#1072;-&#1075;&#1086;&#1076;&#1072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hyperlink" Target="https://yandex.ru/images/search?text=&#1087;&#1086;&#1076;&#1077;&#1083;&#1082;&#1080;%20&#1080;&#1079;%20&#1083;&#1080;&#1089;&#1090;&#1100;&#1077;&#1074;%20&#1080;%20&#1089;&#1091;&#1093;&#1086;&#1094;&#1074;&#1077;&#1090;&#1086;&#1074;%20&#1076;&#1083;&#1103;%20&#1076;&#1077;&#1090;&#1077;&#1081;&amp;from=tabbar&amp;pos=0&amp;img_url=http%3A%2F%2Fklubmama.ru%2Fuploads%2Fposts%2F2022-08%2F1661562839_31-klubmama-ru-p-kak-sushit-listya-i-tsveti-dlya-podelok-fo-33.jpg&amp;rpt=simage&amp;lr=151293" TargetMode="External"/><Relationship Id="rId5" Type="http://schemas.microsoft.com/office/2007/relationships/hdphoto" Target="../media/hdphoto1.wdp"/><Relationship Id="rId15" Type="http://schemas.openxmlformats.org/officeDocument/2006/relationships/hyperlink" Target="https://wordwall.net/ru/resource/37097727/&#1074;&#1088;&#1077;&#1084;&#1077;&#1085;&#1072;-&#1075;&#1086;&#1076;&#1072;" TargetMode="External"/><Relationship Id="rId10" Type="http://schemas.openxmlformats.org/officeDocument/2006/relationships/slide" Target="slide2.xml"/><Relationship Id="rId4" Type="http://schemas.openxmlformats.org/officeDocument/2006/relationships/image" Target="../media/image14.png"/><Relationship Id="rId9" Type="http://schemas.openxmlformats.org/officeDocument/2006/relationships/image" Target="../media/image70.png"/><Relationship Id="rId14" Type="http://schemas.openxmlformats.org/officeDocument/2006/relationships/hyperlink" Target="https://wordwall.net/ru/resource/3639818/&#1074;&#1088;&#1077;&#1084;&#1077;&#1085;&#1072;-&#1075;&#1086;&#1076;&#1072;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1.jpeg"/><Relationship Id="rId7" Type="http://schemas.openxmlformats.org/officeDocument/2006/relationships/image" Target="../media/image7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gif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png"/><Relationship Id="rId18" Type="http://schemas.openxmlformats.org/officeDocument/2006/relationships/slide" Target="slide10.xml"/><Relationship Id="rId26" Type="http://schemas.openxmlformats.org/officeDocument/2006/relationships/image" Target="../media/image17.png"/><Relationship Id="rId3" Type="http://schemas.openxmlformats.org/officeDocument/2006/relationships/image" Target="../media/image5.gif"/><Relationship Id="rId21" Type="http://schemas.openxmlformats.org/officeDocument/2006/relationships/image" Target="../media/image14.png"/><Relationship Id="rId7" Type="http://schemas.openxmlformats.org/officeDocument/2006/relationships/slide" Target="slide3.xml"/><Relationship Id="rId12" Type="http://schemas.openxmlformats.org/officeDocument/2006/relationships/slide" Target="slide7.xml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33" Type="http://schemas.openxmlformats.org/officeDocument/2006/relationships/image" Target="../media/image4.gif"/><Relationship Id="rId2" Type="http://schemas.openxmlformats.org/officeDocument/2006/relationships/audio" Target="../media/audio1.wav"/><Relationship Id="rId16" Type="http://schemas.openxmlformats.org/officeDocument/2006/relationships/slide" Target="slide9.xml"/><Relationship Id="rId20" Type="http://schemas.openxmlformats.org/officeDocument/2006/relationships/slide" Target="slide12.xml"/><Relationship Id="rId29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24" Type="http://schemas.microsoft.com/office/2007/relationships/hdphoto" Target="../media/hdphoto2.wdp"/><Relationship Id="rId32" Type="http://schemas.openxmlformats.org/officeDocument/2006/relationships/image" Target="../media/image20.gif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10" Type="http://schemas.openxmlformats.org/officeDocument/2006/relationships/slide" Target="slide6.xml"/><Relationship Id="rId19" Type="http://schemas.openxmlformats.org/officeDocument/2006/relationships/image" Target="../media/image13.png"/><Relationship Id="rId31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hyperlink" Target="https://yandex.ru/video/preview/4280117564652988357" TargetMode="External"/><Relationship Id="rId14" Type="http://schemas.openxmlformats.org/officeDocument/2006/relationships/slide" Target="slide8.xml"/><Relationship Id="rId22" Type="http://schemas.microsoft.com/office/2007/relationships/hdphoto" Target="../media/hdphoto1.wdp"/><Relationship Id="rId27" Type="http://schemas.openxmlformats.org/officeDocument/2006/relationships/slide" Target="slide11.xml"/><Relationship Id="rId30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slide" Target="slid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video/preview/13285472240050685286" TargetMode="External"/><Relationship Id="rId13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video/preview/9793980464711372804" TargetMode="External"/><Relationship Id="rId11" Type="http://schemas.openxmlformats.org/officeDocument/2006/relationships/slide" Target="slide2.xml"/><Relationship Id="rId5" Type="http://schemas.openxmlformats.org/officeDocument/2006/relationships/image" Target="../media/image32.png"/><Relationship Id="rId10" Type="http://schemas.openxmlformats.org/officeDocument/2006/relationships/hyperlink" Target="https://yandex.ru/video/preview/13240942277555193464" TargetMode="External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9.pn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35.png"/><Relationship Id="rId5" Type="http://schemas.openxmlformats.org/officeDocument/2006/relationships/image" Target="../media/image40.png"/><Relationship Id="rId10" Type="http://schemas.openxmlformats.org/officeDocument/2006/relationships/slide" Target="slide2.xml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" Target="slide2.xml"/><Relationship Id="rId7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9.gif"/><Relationship Id="rId4" Type="http://schemas.openxmlformats.org/officeDocument/2006/relationships/image" Target="../media/image3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6.gif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7.png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12.pn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718405"/>
            <a:ext cx="7632848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Cambria"/>
              </a:rPr>
              <a:t>ЛЕТО</a:t>
            </a:r>
            <a:endParaRPr lang="ru-RU" sz="3200" b="1" dirty="0">
              <a:solidFill>
                <a:srgbClr val="FF0000"/>
              </a:solidFill>
              <a:latin typeface="Cambria"/>
            </a:endParaRP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endParaRPr lang="ru-RU" sz="1100" dirty="0">
              <a:solidFill>
                <a:srgbClr val="00B0F0"/>
              </a:solidFill>
              <a:latin typeface="Cambria"/>
            </a:endParaRP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b="1" dirty="0">
                <a:solidFill>
                  <a:srgbClr val="7030A0"/>
                </a:solidFill>
                <a:latin typeface="Cambria"/>
              </a:rPr>
              <a:t>Интерактивный плакат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>
                <a:solidFill>
                  <a:srgbClr val="7030A0"/>
                </a:solidFill>
                <a:latin typeface="Cambria"/>
              </a:rPr>
              <a:t> 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>
                <a:solidFill>
                  <a:srgbClr val="002060"/>
                </a:solidFill>
                <a:latin typeface="Cambria"/>
              </a:rPr>
              <a:t>Учебник: </a:t>
            </a:r>
            <a:r>
              <a:rPr lang="ru-RU" b="1" dirty="0">
                <a:solidFill>
                  <a:srgbClr val="002060"/>
                </a:solidFill>
                <a:latin typeface="Cambria"/>
              </a:rPr>
              <a:t>«Мир природы и </a:t>
            </a:r>
            <a:r>
              <a:rPr lang="ru-RU" b="1" dirty="0" smtClean="0">
                <a:solidFill>
                  <a:srgbClr val="002060"/>
                </a:solidFill>
                <a:latin typeface="Cambria"/>
              </a:rPr>
              <a:t>человека.1-4 классы </a:t>
            </a:r>
            <a:r>
              <a:rPr lang="ru-RU" b="1" dirty="0">
                <a:solidFill>
                  <a:srgbClr val="002060"/>
                </a:solidFill>
                <a:latin typeface="Cambria"/>
              </a:rPr>
              <a:t>» 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Учеб. для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общеобразоват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. организаций, реализующих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адапт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. основные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общеобразоват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. программы. 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 smtClean="0">
                <a:solidFill>
                  <a:srgbClr val="002060"/>
                </a:solidFill>
                <a:latin typeface="Cambria"/>
              </a:rPr>
              <a:t>(</a:t>
            </a:r>
            <a:r>
              <a:rPr lang="ru-RU" dirty="0" err="1" smtClean="0">
                <a:solidFill>
                  <a:srgbClr val="002060"/>
                </a:solidFill>
                <a:latin typeface="Cambria"/>
              </a:rPr>
              <a:t>Н.Б.Матвеева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, И.А.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Ярочкина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М.А.Попова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 и др.) .-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М.:Просвещение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, 2017.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endParaRPr lang="ru-RU" dirty="0">
              <a:solidFill>
                <a:srgbClr val="002060"/>
              </a:solidFill>
              <a:latin typeface="Cambria"/>
            </a:endParaRP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>
                <a:solidFill>
                  <a:srgbClr val="002060"/>
                </a:solidFill>
                <a:latin typeface="Cambria"/>
              </a:rPr>
              <a:t>Разработчик: </a:t>
            </a:r>
            <a:r>
              <a:rPr lang="ru-RU" b="1" dirty="0" err="1">
                <a:solidFill>
                  <a:srgbClr val="002060"/>
                </a:solidFill>
                <a:latin typeface="Cambria"/>
              </a:rPr>
              <a:t>Ситова</a:t>
            </a:r>
            <a:r>
              <a:rPr lang="ru-RU" b="1" dirty="0">
                <a:solidFill>
                  <a:srgbClr val="002060"/>
                </a:solidFill>
                <a:latin typeface="Cambria"/>
              </a:rPr>
              <a:t> Ольга Евгеньевна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, учитель начальных классов, 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>
                <a:solidFill>
                  <a:srgbClr val="002060"/>
                </a:solidFill>
                <a:latin typeface="Cambria"/>
              </a:rPr>
              <a:t>высшей квалификационной категории</a:t>
            </a: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endParaRPr lang="ru-RU" dirty="0">
              <a:solidFill>
                <a:srgbClr val="002060"/>
              </a:solidFill>
              <a:latin typeface="Cambria"/>
            </a:endParaRPr>
          </a:p>
          <a:p>
            <a:pPr lvl="0" algn="ctr">
              <a:buClr>
                <a:sysClr val="windowText" lastClr="000000">
                  <a:lumMod val="75000"/>
                  <a:lumOff val="25000"/>
                </a:sysClr>
              </a:buClr>
              <a:buSzPct val="100000"/>
              <a:defRPr/>
            </a:pPr>
            <a:r>
              <a:rPr lang="ru-RU" dirty="0" err="1">
                <a:solidFill>
                  <a:srgbClr val="002060"/>
                </a:solidFill>
                <a:latin typeface="Cambria"/>
              </a:rPr>
              <a:t>Р.п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.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Сява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Cambria"/>
              </a:rPr>
              <a:t>г.о.г.Шахунья</a:t>
            </a:r>
            <a:r>
              <a:rPr lang="ru-RU" dirty="0">
                <a:solidFill>
                  <a:srgbClr val="002060"/>
                </a:solidFill>
                <a:latin typeface="Cambria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80794" y="2348880"/>
            <a:ext cx="2662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460432" y="6309320"/>
            <a:ext cx="432048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3839321" cy="35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3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613648" y="986886"/>
            <a:ext cx="8062808" cy="2088232"/>
            <a:chOff x="864870" y="1340768"/>
            <a:chExt cx="8062808" cy="2088232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870" y="1340768"/>
              <a:ext cx="2488801" cy="2088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687" y="1340768"/>
              <a:ext cx="2619375" cy="2088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3078" y="1349058"/>
              <a:ext cx="2514600" cy="2071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1431423" y="163070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Занятия 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людей летом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11660" y="3108913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у детей каникулы.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играть в разные игры, купаться, загорать.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дети едут отдыхать в оздоровительный лагерь или отправляются в путешествие с родителями.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11661" y="4183946"/>
            <a:ext cx="716479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ОПАСНО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КУПАТЬСЯ ОДНОМУ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должен купаться только вместе со взрослым человеком.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купаться в холодной воде.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учиться плавать! Научиться плавать можно в бассейне.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люди любят загорать. 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очень много времени провести на солнце, можно получить ожоги на коже или тепловой удар!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защиты от солнца нужно покрывать голову косынкой, носить панаму, надевать лёгкую одежду,  использовать специальный защитный крем.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4050" y="71331"/>
            <a:ext cx="908788" cy="7682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333" y="4869160"/>
            <a:ext cx="548688" cy="65842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555776" y="454955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нужно научиться для того, чтобы было безопасно и интересно купаться?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Умеешь ли ты плавать?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ты купался летом?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купаться летом?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нельзя купаться в холодной воде?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купаться одному?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кем можно ходить купаться? 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10384" y="6407419"/>
            <a:ext cx="365792" cy="408467"/>
          </a:xfrm>
          <a:prstGeom prst="rect">
            <a:avLst/>
          </a:prstGeom>
        </p:spPr>
      </p:pic>
      <p:pic>
        <p:nvPicPr>
          <p:cNvPr id="2050" name="Picture 2" descr="Отдых Игры гифка - Отдых Игры 90е 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752" y="3200653"/>
            <a:ext cx="1370085" cy="102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рбуз Лето гифка - Арбуз Лето Смешно 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37" y="5573302"/>
            <a:ext cx="1264201" cy="126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45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99708" y="980728"/>
            <a:ext cx="8083599" cy="1876693"/>
            <a:chOff x="827584" y="3807909"/>
            <a:chExt cx="8083599" cy="1876693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3826462"/>
              <a:ext cx="2693873" cy="1858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9020" y="3807909"/>
              <a:ext cx="2619375" cy="1854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3836752"/>
              <a:ext cx="2466975" cy="1847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2270658" y="188640"/>
            <a:ext cx="5541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Труд 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людей летом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11660" y="3108913"/>
            <a:ext cx="7056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огородах люди косят траву на газонах.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Косить траву можно с помощью специального приспособления-ГАЗОНОКОСИЛКИ.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в парках и скверах поливают.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в деревне очень много дел: в огородах нужно удалять сорняки,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поливать растения , запасать корм для домашних животных на зиму.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косят траву косой, а в больших хозяйствах-с помощью трактора-сенокосилки.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люди выгоняют коров и овец на пастбище.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7704" y="5589240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работу люди выполняют в огородах?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нужно удалять сорняки с грядок?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растения нужно поливать?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сенокос?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7316" y="5691214"/>
            <a:ext cx="548688" cy="658425"/>
          </a:xfrm>
          <a:prstGeom prst="rect">
            <a:avLst/>
          </a:prstGeom>
        </p:spPr>
      </p:pic>
      <p:pic>
        <p:nvPicPr>
          <p:cNvPr id="12" name="Рисунок 1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98696" y="6349639"/>
            <a:ext cx="365792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3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0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Вопросы и задания</a:t>
            </a:r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9" b="93860" l="0" r="92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0" t="4445" r="6800" b="11111"/>
          <a:stretch/>
        </p:blipFill>
        <p:spPr>
          <a:xfrm>
            <a:off x="1763426" y="3564517"/>
            <a:ext cx="1234065" cy="1284779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46" b="100000" l="5417" r="9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106" y="2795886"/>
            <a:ext cx="1080119" cy="864096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65" y="5068187"/>
            <a:ext cx="1374042" cy="1231324"/>
          </a:xfrm>
          <a:prstGeom prst="rect">
            <a:avLst/>
          </a:prstGeom>
          <a:ln w="57150"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072" y="798980"/>
            <a:ext cx="514772" cy="486396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63426" y="1379338"/>
            <a:ext cx="1105521" cy="486396"/>
            <a:chOff x="2146617" y="1200420"/>
            <a:chExt cx="1105521" cy="486396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7366" y="1200420"/>
              <a:ext cx="514772" cy="486396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617" y="1200420"/>
              <a:ext cx="514772" cy="486396"/>
            </a:xfrm>
            <a:prstGeom prst="rect">
              <a:avLst/>
            </a:prstGeom>
          </p:spPr>
        </p:pic>
      </p:grpSp>
      <p:grpSp>
        <p:nvGrpSpPr>
          <p:cNvPr id="10" name="Группа 9"/>
          <p:cNvGrpSpPr/>
          <p:nvPr/>
        </p:nvGrpSpPr>
        <p:grpSpPr>
          <a:xfrm>
            <a:off x="1525135" y="2038423"/>
            <a:ext cx="1591574" cy="488333"/>
            <a:chOff x="2951795" y="1229681"/>
            <a:chExt cx="1591574" cy="488333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3825" y="1231618"/>
              <a:ext cx="514772" cy="486396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795" y="1231618"/>
              <a:ext cx="514772" cy="486396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8597" y="1229681"/>
              <a:ext cx="514772" cy="486396"/>
            </a:xfrm>
            <a:prstGeom prst="rect">
              <a:avLst/>
            </a:prstGeom>
          </p:spPr>
        </p:pic>
      </p:grpSp>
      <p:sp>
        <p:nvSpPr>
          <p:cNvPr id="15" name="Управляющая кнопка: домой 14">
            <a:hlinkClick r:id="rId10" action="ppaction://hlinksldjump" highlightClick="1"/>
          </p:cNvPr>
          <p:cNvSpPr/>
          <p:nvPr/>
        </p:nvSpPr>
        <p:spPr>
          <a:xfrm>
            <a:off x="8172400" y="1942109"/>
            <a:ext cx="396044" cy="391046"/>
          </a:xfrm>
          <a:prstGeom prst="actionButtonHome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" name="Управляющая кнопка: домой 15">
            <a:hlinkClick r:id="rId10" action="ppaction://hlinksldjump" highlightClick="1"/>
          </p:cNvPr>
          <p:cNvSpPr/>
          <p:nvPr/>
        </p:nvSpPr>
        <p:spPr>
          <a:xfrm>
            <a:off x="8172400" y="2968471"/>
            <a:ext cx="396044" cy="391046"/>
          </a:xfrm>
          <a:prstGeom prst="actionButtonHome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7" name="Управляющая кнопка: домой 16">
            <a:hlinkClick r:id="rId10" action="ppaction://hlinksldjump" highlightClick="1"/>
          </p:cNvPr>
          <p:cNvSpPr/>
          <p:nvPr/>
        </p:nvSpPr>
        <p:spPr>
          <a:xfrm>
            <a:off x="8172400" y="4157429"/>
            <a:ext cx="396044" cy="391046"/>
          </a:xfrm>
          <a:prstGeom prst="actionButtonHome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Управляющая кнопка: домой 17">
            <a:hlinkClick r:id="rId10" action="ppaction://hlinksldjump" highlightClick="1"/>
          </p:cNvPr>
          <p:cNvSpPr/>
          <p:nvPr/>
        </p:nvSpPr>
        <p:spPr>
          <a:xfrm>
            <a:off x="8172400" y="5556830"/>
            <a:ext cx="396044" cy="391046"/>
          </a:xfrm>
          <a:prstGeom prst="actionButtonHome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i="0" u="none" strike="noStrike" kern="0" normalizeH="0" baseline="0" noProof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03625" y="5684745"/>
            <a:ext cx="24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Мастерская природы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40054" y="4145976"/>
            <a:ext cx="351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Раскраска-онлайн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«ЛЕТО»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22307" y="3007260"/>
            <a:ext cx="4531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Антонио Вивальди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«Времена года . Лето»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22307" y="1474918"/>
            <a:ext cx="4053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«Времена года»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9623" y="2126058"/>
            <a:ext cx="4053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Групповая сортировка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«Времена года»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0038" y="946822"/>
            <a:ext cx="4053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Правда или ложь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«Времена года»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11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486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ТВОЁ НАСТРОЕНИЕ</a:t>
            </a:r>
          </a:p>
        </p:txBody>
      </p:sp>
      <p:pic>
        <p:nvPicPr>
          <p:cNvPr id="3" name="Picture 2" descr="https://avatars.mds.yandex.net/i?id=6c6c2be0002967cafdf4b13c6f4dca8d_l-5235971-images-thumbs&amp;ref=rim&amp;n=13&amp;w=640&amp;h=6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33579"/>
            <a:ext cx="1513331" cy="150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i.ytimg.com/vi/lB9nDC789gs/maxresdefaul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7" r="24978"/>
          <a:stretch/>
        </p:blipFill>
        <p:spPr bwMode="auto">
          <a:xfrm>
            <a:off x="4412373" y="2492896"/>
            <a:ext cx="1453370" cy="15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avatars.mds.yandex.net/get-mpic/5279099/img_id2192848652327313261.jpeg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709" y="2492896"/>
            <a:ext cx="1584176" cy="15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2" y="6093296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Лето Sommer гифка - Лето Sommer Летний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496" y="4797152"/>
            <a:ext cx="5184576" cy="193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ифка прозрачный, облака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22485"/>
            <a:ext cx="374441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Гифка пчела, прозрачный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3" y="3861048"/>
            <a:ext cx="1535611" cy="160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2080" y="1091503"/>
            <a:ext cx="3743268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1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173399"/>
            <a:ext cx="66335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7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МОЛОДЦЫ !!!</a:t>
            </a:r>
          </a:p>
        </p:txBody>
      </p:sp>
      <p:pic>
        <p:nvPicPr>
          <p:cNvPr id="4102" name="Picture 6" descr="Гифка прозрачный, сердце, аниме,  gif картинки, милый, кавай, котик, 8 бит, котики, мило,  гиф анимация скачать бесплатно коты, кот, любовь, прелестно, кошка, я люблю тебя, котенок, обнимаю, обнимает, симпатичная, животные, мультфильмы и комиксы, поймал, обьятия, fofo, coeur, corazon, herz, tier, hermosa, tierno, чат, линда, моно, животное, клыки, объятие, bonito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49080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Гифка прозрачный, сердце, аниме,  gif картинки, милый, кавай, котик, 8 бит, котики, мило,  гиф анимация скачать бесплатно коты, кот, любовь, прелестно, кошка, я люблю тебя, котенок, обнимаю, обнимает, симпатичная, животные, мультфильмы и комиксы, поймал, обьятия, fofo, coeur, corazon, herz, tier, hermosa, tierno, чат, линда, моно, животное, клыки, объятие, bonito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28529" y="422108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0622"/>
            <a:ext cx="2235873" cy="20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6344" y="3987292"/>
            <a:ext cx="146170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5" y="3600990"/>
            <a:ext cx="1469903" cy="137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272" y="476672"/>
            <a:ext cx="1660543" cy="155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937" y="633223"/>
            <a:ext cx="1480375" cy="138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843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1.85185E-6 L 4.16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Гифка облака, прозрачный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8" y="87410"/>
            <a:ext cx="2784608" cy="189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6881" r="4249" b="5229"/>
          <a:stretch/>
        </p:blipFill>
        <p:spPr bwMode="auto">
          <a:xfrm flipH="1">
            <a:off x="1276748" y="3615896"/>
            <a:ext cx="1077589" cy="948851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27180"/>
            <a:ext cx="4357718" cy="336071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851" y="724215"/>
            <a:ext cx="1118236" cy="1022614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4522498" y="34816"/>
            <a:ext cx="1352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ЛЕТО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06758" y="5325287"/>
            <a:ext cx="1109922" cy="1070151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31" name="Рисунок 3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52539" y="5343879"/>
            <a:ext cx="1095770" cy="1032968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2" name="Рисунок 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84168" y="5325287"/>
            <a:ext cx="1143583" cy="1048137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Picture 3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750" y="4564747"/>
            <a:ext cx="1167602" cy="100811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76299" y="3063920"/>
            <a:ext cx="1167602" cy="1023972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2" name="Рисунок 11">
            <a:hlinkClick r:id="rId20" action="ppaction://hlinksldjump"/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509" b="93860" l="0" r="929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00" t="4445" r="6800" b="11111"/>
          <a:stretch/>
        </p:blipFill>
        <p:spPr>
          <a:xfrm>
            <a:off x="4974448" y="4217814"/>
            <a:ext cx="666477" cy="693866"/>
          </a:xfrm>
          <a:prstGeom prst="rect">
            <a:avLst/>
          </a:prstGeom>
        </p:spPr>
      </p:pic>
      <p:pic>
        <p:nvPicPr>
          <p:cNvPr id="13" name="Рисунок 12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3646" b="100000" l="5417" r="9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122" y="4366251"/>
            <a:ext cx="671872" cy="537498"/>
          </a:xfrm>
          <a:prstGeom prst="rect">
            <a:avLst/>
          </a:prstGeom>
        </p:spPr>
      </p:pic>
      <p:pic>
        <p:nvPicPr>
          <p:cNvPr id="14" name="Рисунок 13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28166" y="4296684"/>
            <a:ext cx="503978" cy="607065"/>
          </a:xfrm>
          <a:prstGeom prst="rect">
            <a:avLst/>
          </a:prstGeom>
        </p:spPr>
      </p:pic>
      <p:pic>
        <p:nvPicPr>
          <p:cNvPr id="15" name="Рисунок 14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894" y="4195490"/>
            <a:ext cx="824112" cy="738514"/>
          </a:xfrm>
          <a:prstGeom prst="rect">
            <a:avLst/>
          </a:prstGeom>
          <a:ln w="57150">
            <a:noFill/>
          </a:ln>
        </p:spPr>
      </p:pic>
      <p:pic>
        <p:nvPicPr>
          <p:cNvPr id="4" name="Рисунок 3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686506" y="1607560"/>
            <a:ext cx="1167602" cy="982380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1229099" y="2098750"/>
            <a:ext cx="1201737" cy="1165225"/>
            <a:chOff x="1208753" y="1970288"/>
            <a:chExt cx="1201737" cy="1165225"/>
          </a:xfrm>
        </p:grpSpPr>
        <p:pic>
          <p:nvPicPr>
            <p:cNvPr id="24" name="Picture 4">
              <a:hlinkClick r:id="rId2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8753" y="1970288"/>
              <a:ext cx="1201737" cy="1165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453646" y="2735403"/>
              <a:ext cx="896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</a:t>
              </a:r>
              <a:r>
                <a:rPr lang="ru-RU" sz="20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А</a:t>
              </a:r>
              <a:endPara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Скругленный прямоугольник 18">
            <a:hlinkClick r:id="rId31" action="ppaction://hlinksldjump"/>
          </p:cNvPr>
          <p:cNvSpPr/>
          <p:nvPr/>
        </p:nvSpPr>
        <p:spPr>
          <a:xfrm>
            <a:off x="7596336" y="6133339"/>
            <a:ext cx="1347943" cy="524198"/>
          </a:xfrm>
          <a:prstGeom prst="roundRect">
            <a:avLst/>
          </a:prstGeom>
          <a:solidFill>
            <a:srgbClr val="00B050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</a:t>
            </a:r>
          </a:p>
          <a:p>
            <a:pPr algn="ctr">
              <a:defRPr/>
            </a:pPr>
            <a:r>
              <a:rPr lang="ru-RU" sz="1400" b="1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</a:t>
            </a:r>
          </a:p>
        </p:txBody>
      </p:sp>
      <p:pic>
        <p:nvPicPr>
          <p:cNvPr id="1026" name="Picture 2" descr="Лето Прозрачный гифка - Лето Прозрачный Sommer GIF"/>
          <p:cNvPicPr>
            <a:picLocks noChangeAspect="1" noChangeArrowheads="1" noCrop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59" y="87409"/>
            <a:ext cx="1372249" cy="139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8" y="4899281"/>
            <a:ext cx="2235873" cy="20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Гифки Красивые Бабочки - 120 анимированных GIF картинок"/>
          <p:cNvPicPr>
            <a:picLocks noChangeAspect="1" noChangeArrowheads="1" noCrop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2831" y="2368427"/>
            <a:ext cx="1332766" cy="124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39552" y="979581"/>
            <a:ext cx="2876995" cy="5647948"/>
            <a:chOff x="973629" y="1021412"/>
            <a:chExt cx="2876995" cy="5647948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629" y="2971465"/>
              <a:ext cx="2857500" cy="1822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887" y="1021412"/>
              <a:ext cx="2811779" cy="1823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649" y="4930130"/>
              <a:ext cx="2847975" cy="1739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2704741" y="260648"/>
            <a:ext cx="38507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Погода </a:t>
            </a: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летом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0352" y="120455"/>
            <a:ext cx="941732" cy="875196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496823" y="991150"/>
            <a:ext cx="2867087" cy="5636379"/>
            <a:chOff x="1174504" y="1121795"/>
            <a:chExt cx="2867087" cy="5636379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855" y="5030513"/>
              <a:ext cx="2852736" cy="1727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4504" y="1121795"/>
              <a:ext cx="2836037" cy="1816972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88855" y="3071848"/>
              <a:ext cx="2821686" cy="1825584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231400" y="968534"/>
            <a:ext cx="3446230" cy="5780785"/>
            <a:chOff x="1142953" y="1221788"/>
            <a:chExt cx="3123576" cy="5275450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42953" y="1221788"/>
              <a:ext cx="3123576" cy="2574510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42953" y="3857021"/>
              <a:ext cx="3123576" cy="2640217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4455784" y="1345616"/>
            <a:ext cx="4572000" cy="5016758"/>
            <a:chOff x="4657908" y="1266239"/>
            <a:chExt cx="4572000" cy="501675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657908" y="1266239"/>
              <a:ext cx="4572000" cy="50167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lvl="0" indent="-285750">
                <a:buFont typeface="Wingdings" pitchFamily="2" charset="2"/>
                <a:buChar char="ü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Летом солнце светит ярко, долго бывает на небе, даёт много света и тепла. День летом длинный, а ночь короткая. Дуют тёплые ветры с юга. </a:t>
              </a:r>
            </a:p>
            <a:p>
              <a:pPr lvl="0"/>
              <a:endPara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/>
              <a:endPara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>
                <a:buFont typeface="Wingdings" pitchFamily="2" charset="2"/>
                <a:buChar char="ü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Летом  жарко, погода ясная, но бывают пасмурные дни, иногда идут дожди.</a:t>
              </a:r>
            </a:p>
            <a:p>
              <a:pPr marL="285750" lvl="0" indent="-285750">
                <a:buFont typeface="Wingdings" pitchFamily="2" charset="2"/>
                <a:buChar char="ü"/>
              </a:pPr>
              <a:endPara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/>
              <a:endPara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>
                <a:buFont typeface="Wingdings" pitchFamily="2" charset="2"/>
                <a:buChar char="ü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Случаются летом грозы. Во время грозы сверкают молнии, гремит гром, идёт сильный дождь-ливень. После сильных дождей в небе появляется радуга.</a:t>
              </a:r>
            </a:p>
            <a:p>
              <a:pPr lvl="0"/>
              <a:endPara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/>
              <a:endPara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lvl="0" indent="-285750">
                <a:buFont typeface="Wingdings" pitchFamily="2" charset="2"/>
                <a:buChar char="ü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 утрам выпадает роса-это маленькие капельки воды. Солнце освещает эти капли, и они блестят и переливаются всеми цветами радуги</a:t>
              </a:r>
              <a:endPara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Стрелка вправо 17"/>
            <p:cNvSpPr/>
            <p:nvPr/>
          </p:nvSpPr>
          <p:spPr>
            <a:xfrm>
              <a:off x="6635607" y="2476937"/>
              <a:ext cx="288032" cy="25513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6586792" y="3454445"/>
              <a:ext cx="288032" cy="3071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трелка влево 19"/>
            <p:cNvSpPr/>
            <p:nvPr/>
          </p:nvSpPr>
          <p:spPr>
            <a:xfrm>
              <a:off x="6454421" y="4951197"/>
              <a:ext cx="301932" cy="272183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88962" y="540129"/>
            <a:ext cx="549349" cy="661866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4630108" y="227687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почему летом тепло? 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летом дни длинные , а ночи короткие?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бывает ветер летом?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ливень?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Вспомни, видел ли ты когда-нибудь грозу.  Как надо себя вести во время грозы?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сегодня день: пасмурный или ясный?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Идёт ли сегодня дождь? Есть ли на небе радуга?</a:t>
            </a:r>
          </a:p>
          <a:p>
            <a:pPr lvl="0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роса? Видел ли ты когда-нибудь росу?</a:t>
            </a:r>
          </a:p>
        </p:txBody>
      </p:sp>
      <p:sp>
        <p:nvSpPr>
          <p:cNvPr id="24" name="Управляющая кнопка: домой 23">
            <a:hlinkClick r:id="rId13" action="ppaction://hlinksldjump" highlightClick="1"/>
          </p:cNvPr>
          <p:cNvSpPr/>
          <p:nvPr/>
        </p:nvSpPr>
        <p:spPr>
          <a:xfrm>
            <a:off x="8408061" y="6244951"/>
            <a:ext cx="340403" cy="38257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90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3842" y="332656"/>
            <a:ext cx="62472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Летние месяцы- И </a:t>
            </a:r>
            <a:r>
              <a:rPr lang="ru-RU" sz="40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А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935" y="138644"/>
            <a:ext cx="1090611" cy="1057128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3041144" y="1040542"/>
            <a:ext cx="2719527" cy="4935133"/>
            <a:chOff x="3041144" y="1040542"/>
            <a:chExt cx="2719527" cy="4935133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166147" y="1040542"/>
              <a:ext cx="2428898" cy="2766475"/>
              <a:chOff x="4499992" y="3021721"/>
              <a:chExt cx="2428898" cy="2766475"/>
            </a:xfrm>
          </p:grpSpPr>
          <p:pic>
            <p:nvPicPr>
              <p:cNvPr id="3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9992" y="3411932"/>
                <a:ext cx="2428898" cy="23762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5246332" y="3021721"/>
                <a:ext cx="9362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ИЮЛЬ</a:t>
                </a:r>
                <a:endParaRPr lang="ru-RU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Прямоугольник 12"/>
            <p:cNvSpPr/>
            <p:nvPr/>
          </p:nvSpPr>
          <p:spPr>
            <a:xfrm>
              <a:off x="3041144" y="3913572"/>
              <a:ext cx="2719527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Июль-середина </a:t>
              </a:r>
              <a:r>
                <a: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лета</a:t>
              </a:r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lvl="0" algn="just"/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Июль-самый жаркий месяц лета. Цветов ещё больше. В лесу созревают ягоды: земляника, черника. В садах созревают: клубника, смородина. Травы высокие, зелёные. Начинается сенокос.</a:t>
              </a:r>
            </a:p>
            <a:p>
              <a:pPr lvl="0" algn="just"/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hlinkClick r:id="rId6"/>
                </a:rPr>
                <a:t>В июле часто бывают грозы.</a:t>
              </a:r>
              <a:endPara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5422" y="1011106"/>
            <a:ext cx="2506427" cy="4840037"/>
            <a:chOff x="275422" y="1011106"/>
            <a:chExt cx="2506427" cy="4840037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75422" y="1011106"/>
              <a:ext cx="2428898" cy="2777934"/>
              <a:chOff x="1342069" y="1083114"/>
              <a:chExt cx="2428898" cy="2777934"/>
            </a:xfrm>
          </p:grpSpPr>
          <p:pic>
            <p:nvPicPr>
              <p:cNvPr id="2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2069" y="1484784"/>
                <a:ext cx="2428898" cy="23762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078662" y="1083114"/>
                <a:ext cx="9557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ИЮНЬ</a:t>
                </a:r>
                <a:endParaRPr lang="ru-RU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Прямоугольник 13"/>
            <p:cNvSpPr/>
            <p:nvPr/>
          </p:nvSpPr>
          <p:spPr>
            <a:xfrm>
              <a:off x="314378" y="3789040"/>
              <a:ext cx="2467471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Июнь-начало лета.</a:t>
              </a:r>
            </a:p>
            <a:p>
              <a:pPr algn="just"/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июне много цветов, цветут травы, но ещё не очень жарко. У птиц появляются птенцы.  </a:t>
              </a:r>
              <a:r>
                <a:rPr lang="ru-RU" sz="14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hlinkClick r:id="rId8"/>
                </a:rPr>
                <a:t>Целыми днями птицы добывают корм своим детям. </a:t>
              </a:r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сырых местах слышен писк комаров.</a:t>
              </a:r>
              <a:endPara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979343" y="1056128"/>
            <a:ext cx="2880320" cy="5719606"/>
            <a:chOff x="5979343" y="1056128"/>
            <a:chExt cx="2880320" cy="5719606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979343" y="1056128"/>
              <a:ext cx="2428898" cy="2745596"/>
              <a:chOff x="7236296" y="1835532"/>
              <a:chExt cx="2428898" cy="2745596"/>
            </a:xfrm>
          </p:grpSpPr>
          <p:pic>
            <p:nvPicPr>
              <p:cNvPr id="4" name="Picture 6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6296" y="2204864"/>
                <a:ext cx="2428898" cy="23762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7879114" y="1835532"/>
                <a:ext cx="1143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АВГУСТ</a:t>
                </a:r>
                <a:endParaRPr lang="ru-RU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Прямоугольник 16"/>
            <p:cNvSpPr/>
            <p:nvPr/>
          </p:nvSpPr>
          <p:spPr>
            <a:xfrm>
              <a:off x="5979343" y="3851857"/>
              <a:ext cx="2880320" cy="2923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Август-конец </a:t>
              </a:r>
              <a:r>
                <a: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лета</a:t>
              </a:r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lvl="0" algn="just"/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августе дни начинают уменьшаться, а ночи увеличиваться. </a:t>
              </a:r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hlinkClick r:id="rId10"/>
                </a:rPr>
                <a:t>Часто появляется туман.</a:t>
              </a:r>
              <a:r>
                <a:rPr lang="ru-RU" sz="1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Созревает малина, появляются первые грибы. В садах появляются: яблоки, сливы, груши. В огородах поспевают овощи. Птенцы подросли. Они учатся летать. Детёныши животных тоже выросли. Природа готовится к наступлению осени.</a:t>
              </a:r>
              <a:endPara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Рисунок 2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12543" y="6355954"/>
            <a:ext cx="365792" cy="40846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9512" y="6025021"/>
            <a:ext cx="549349" cy="661866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2606832" y="1372994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какая погода чаще бывает летом? 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погоду ты любишь?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первый, второй, третий месяц лета?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бывают грозы ? Что появляется в небе после грозы?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Вспомни, видел ли ты когда-нибудь грозу.  Как надо себя вести во время грозы?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заняты птицы в начале лета? Какие ягоды созревают в июле, августе?</a:t>
            </a:r>
          </a:p>
          <a:p>
            <a:pPr lvl="0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Какой месяц самый жаркий?</a:t>
            </a:r>
          </a:p>
          <a:p>
            <a:pPr lvl="0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начинается сенокос, появляется туман, созревают грибы, яблоки?</a:t>
            </a:r>
          </a:p>
          <a:p>
            <a:pPr lvl="0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роса? Видел ли ты когда-нибудь росу?</a:t>
            </a:r>
          </a:p>
        </p:txBody>
      </p:sp>
    </p:spTree>
    <p:extLst>
      <p:ext uri="{BB962C8B-B14F-4D97-AF65-F5344CB8AC3E}">
        <p14:creationId xmlns:p14="http://schemas.microsoft.com/office/powerpoint/2010/main" val="320357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3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4626006" y="1124744"/>
            <a:ext cx="4361201" cy="5179087"/>
            <a:chOff x="4626006" y="1124744"/>
            <a:chExt cx="4361201" cy="5179087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697703" y="2893111"/>
              <a:ext cx="1016535" cy="1519737"/>
            </a:xfrm>
            <a:prstGeom prst="roundRect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04248" y="2893111"/>
              <a:ext cx="1023986" cy="1513427"/>
            </a:xfrm>
            <a:prstGeom prst="roundRect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7955912" y="2893111"/>
              <a:ext cx="936567" cy="1519737"/>
            </a:xfrm>
            <a:prstGeom prst="roundRect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" name="Picture 6" descr="2023, макет календаря сетка ПНГ на Прозрачном Фоне • Скачать PNG 2023,  макет календаря сетка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" t="10132" r="1674" b="5946"/>
            <a:stretch/>
          </p:blipFill>
          <p:spPr bwMode="auto">
            <a:xfrm>
              <a:off x="4626006" y="1124744"/>
              <a:ext cx="4361201" cy="5179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Прямоугольник 5"/>
          <p:cNvSpPr/>
          <p:nvPr/>
        </p:nvSpPr>
        <p:spPr>
          <a:xfrm>
            <a:off x="3928379" y="5642111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00904"/>
            <a:ext cx="898499" cy="764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47664" y="157722"/>
            <a:ext cx="64757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Летние месяцы- И </a:t>
            </a:r>
            <a:r>
              <a:rPr lang="ru-RU" sz="40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r>
              <a:rPr lang="ru-RU" sz="4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А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09137"/>
            <a:ext cx="1980114" cy="1919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6302" y="3224991"/>
            <a:ext cx="52925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 летние месяцы?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Учишься ли ты летом?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кого в твоём классе день рождения летом?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дни рождения своих одноклассников?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Отметь их в календаре.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на календаре первый день лета и последний, назови их.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на календаре сегодняшний день.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Какая сегодня погода, расскажи.</a:t>
            </a:r>
          </a:p>
          <a:p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ты сегодня оделся? 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2543" y="6355954"/>
            <a:ext cx="365792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2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88640"/>
            <a:ext cx="4734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Растения летом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38085" y="1095706"/>
            <a:ext cx="8303069" cy="4249075"/>
            <a:chOff x="683568" y="869913"/>
            <a:chExt cx="8303069" cy="4249075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683568" y="869913"/>
              <a:ext cx="8303069" cy="2908724"/>
              <a:chOff x="494287" y="1000977"/>
              <a:chExt cx="8303069" cy="2908724"/>
            </a:xfrm>
          </p:grpSpPr>
          <p:pic>
            <p:nvPicPr>
              <p:cNvPr id="5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287" y="1339531"/>
                <a:ext cx="2619375" cy="2539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1250" y="1370147"/>
                <a:ext cx="2466106" cy="25395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25724" y="1349376"/>
                <a:ext cx="2592288" cy="2539554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1907704" y="1018247"/>
                <a:ext cx="10278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ПИОНЫ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146101" y="1000977"/>
                <a:ext cx="11515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ФЛОКСЫ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720706" y="1028281"/>
                <a:ext cx="16871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ГЛАДИОЛУСЫ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2884" y="4041770"/>
              <a:ext cx="78662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Courier New" panose="02070309020205020404" pitchFamily="49" charset="0"/>
                <a:buChar char="o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Летом в садах созревают ягоды и фрукты.</a:t>
              </a:r>
            </a:p>
            <a:p>
              <a:pPr marL="285750" indent="-285750" algn="ctr">
                <a:buFont typeface="Courier New" panose="02070309020205020404" pitchFamily="49" charset="0"/>
                <a:buChar char="o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Цветут садовые цветы, которые посадили и вырастили люди.</a:t>
              </a:r>
            </a:p>
            <a:p>
              <a:pPr marL="285750" indent="-285750" algn="ctr">
                <a:buFont typeface="Courier New" panose="02070309020205020404" pitchFamily="49" charset="0"/>
                <a:buChar char="o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Они любуются красотой цветов, вдыхают их чудесный аромат.</a:t>
              </a:r>
            </a:p>
            <a:p>
              <a:pPr marL="285750" indent="-285750" algn="ctr">
                <a:buFont typeface="Courier New" panose="02070309020205020404" pitchFamily="49" charset="0"/>
                <a:buChar char="o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Иногда люди срезают цветы, делают из них букеты и украшают ими свои дома.</a:t>
              </a:r>
              <a:endPara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29541" y="1165947"/>
            <a:ext cx="7847451" cy="3306649"/>
            <a:chOff x="1045029" y="748937"/>
            <a:chExt cx="7847451" cy="3306649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870" y="1259259"/>
              <a:ext cx="2409995" cy="2032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Группа 19"/>
            <p:cNvGrpSpPr/>
            <p:nvPr/>
          </p:nvGrpSpPr>
          <p:grpSpPr>
            <a:xfrm>
              <a:off x="1045029" y="748937"/>
              <a:ext cx="7847451" cy="3306649"/>
              <a:chOff x="1115615" y="821105"/>
              <a:chExt cx="7776865" cy="3234481"/>
            </a:xfrm>
          </p:grpSpPr>
          <p:pic>
            <p:nvPicPr>
              <p:cNvPr id="4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1190275"/>
                <a:ext cx="2376264" cy="2032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1691680" y="821105"/>
                <a:ext cx="134562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РОМАШКИ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062772" y="858359"/>
                <a:ext cx="197130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КОЛОКОЛЬЧИКИ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236296" y="821105"/>
                <a:ext cx="12858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ИВАН ЧАЙ</a:t>
                </a:r>
                <a:endParaRPr lang="ru-RU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115615" y="3717032"/>
                <a:ext cx="74064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полях расцветают полевые цветы: ромашки, колокольчики, Иван чай.</a:t>
                </a:r>
                <a:endParaRPr lang="ru-RU" sz="1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99821" y="1214565"/>
                <a:ext cx="2297209" cy="1998410"/>
              </a:xfrm>
              <a:prstGeom prst="rect">
                <a:avLst/>
              </a:prstGeom>
            </p:spPr>
          </p:pic>
        </p:grpSp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8997" y="118791"/>
            <a:ext cx="1226640" cy="1076779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2129068" y="4399487"/>
            <a:ext cx="529258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 и назови, какие цветы ты видел в саду?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их вырастил?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чего люди выращивают цветы?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чего делают букеты?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Дарил ли ты когда-нибудь цветы?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полевые цветы ты знаешь? Почему летом много цветов и трав?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из них полезны для человека?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 твои любимые цветы.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55391" y="6237789"/>
            <a:ext cx="365792" cy="40846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0835" y="5575282"/>
            <a:ext cx="549349" cy="66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26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88640"/>
            <a:ext cx="4734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Растения летом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85801" y="4515789"/>
            <a:ext cx="52925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из этих ягод ты пробовал?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тебе понравились тебе больше всего?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можно из них приготовить?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каком месяце созревает земляника, черника, малина?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Собирал ли ты сам в лесу эти ягоды? Расскажи.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Вспомни, что можно приготовить из ягод?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582" y="6381328"/>
            <a:ext cx="365792" cy="40846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6072" y="96385"/>
            <a:ext cx="1160302" cy="948420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620397" y="1075943"/>
            <a:ext cx="8423396" cy="3338692"/>
            <a:chOff x="620397" y="1075943"/>
            <a:chExt cx="8423396" cy="333869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8125" y="1478921"/>
              <a:ext cx="2401269" cy="1911458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14914" y="1483523"/>
              <a:ext cx="2520280" cy="1911458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92658" y="1488126"/>
              <a:ext cx="2645321" cy="190225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358664" y="1075943"/>
              <a:ext cx="15408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ЗЕМЛЯНИКА</a:t>
              </a:r>
              <a:endPara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139952" y="1103302"/>
              <a:ext cx="12137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ЧЕРНИКА</a:t>
              </a:r>
              <a:endPara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842084" y="1129884"/>
              <a:ext cx="11464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МАЛИНА</a:t>
              </a:r>
              <a:endPara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0397" y="3583638"/>
              <a:ext cx="84233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Летом в лесу много зелени, цветов и трав. Каждый летний месяц дарит нам подарок:</a:t>
              </a:r>
            </a:p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в июне созревает сладкая земляника, в июле появляется черника, а в августе поспевает</a:t>
              </a:r>
            </a:p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сочная малина.</a:t>
              </a:r>
              <a:endPara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Рисунок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9632" y="4333413"/>
            <a:ext cx="549349" cy="661866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546095" y="4472154"/>
            <a:ext cx="4572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!!! ЗАПОМНИ !!!</a:t>
            </a:r>
          </a:p>
          <a:p>
            <a:pPr lvl="0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всё что растёт в лесу, съедобно.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Собирай только знакомые тебе грибы и ягоды.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Никогда не пробуй незнакомые грибы и ягоды.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срывай незнакомые грибы и ягоды- на руках может остаться ядовитый сок.</a:t>
            </a:r>
          </a:p>
          <a:p>
            <a:pPr marL="342900" lvl="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Придя из леса, обязательно вымой руки.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Гифка бабочка, мотылек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499" y="4307095"/>
            <a:ext cx="1837202" cy="183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03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4229" y="2606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Животные летом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3000" y="1196752"/>
            <a:ext cx="9001000" cy="4366359"/>
            <a:chOff x="117536" y="1484784"/>
            <a:chExt cx="9001000" cy="4366359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484784"/>
              <a:ext cx="2466975" cy="2230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80"/>
            <a:stretch/>
          </p:blipFill>
          <p:spPr bwMode="auto">
            <a:xfrm>
              <a:off x="1273681" y="1540394"/>
              <a:ext cx="2304256" cy="2248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3446" y="1484784"/>
              <a:ext cx="2628900" cy="2230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17536" y="3789040"/>
              <a:ext cx="900100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Летом в лесу достаточно корма для всех животных. </a:t>
              </a:r>
            </a:p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Зимой у медведицы родились медвежата.</a:t>
              </a:r>
            </a:p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Летом они вырастут и окрепнут. К началу осени станут взрослыми и волчата.</a:t>
              </a:r>
            </a:p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Птицы выкармливают птенцов, скоро они вырастут, станут самостоятельно добывать корм.</a:t>
              </a:r>
            </a:p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Летом у медведицы нет постоянного места, она бродит по лесу.</a:t>
              </a:r>
            </a:p>
            <a:p>
              <a:pPr marL="285750" indent="-285750" algn="ctr">
                <a:buFont typeface="Wingdings" panose="05000000000000000000" pitchFamily="2" charset="2"/>
                <a:buChar char="v"/>
              </a:pPr>
              <a:r>
                <a:rPr 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Только осенью медведи устраивают берлогу, в которой будут спать всю зиму.</a:t>
              </a:r>
            </a:p>
            <a:p>
              <a:pPr algn="just"/>
              <a:endPara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555776" y="5334893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у медведицы появляются медвежата?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Вспомни, как называются детёныши белки, ежа,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лисы, рыси.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Вспомни, чем питаются медведи. Составь рассказ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о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жизни медведя.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2429" y="5733256"/>
            <a:ext cx="548688" cy="658425"/>
          </a:xfrm>
          <a:prstGeom prst="rect">
            <a:avLst/>
          </a:prstGeom>
        </p:spPr>
      </p:pic>
      <p:pic>
        <p:nvPicPr>
          <p:cNvPr id="10" name="Рисунок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2440" y="6391681"/>
            <a:ext cx="365792" cy="408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682" y="63819"/>
            <a:ext cx="1152128" cy="1064347"/>
          </a:xfrm>
          <a:prstGeom prst="rect">
            <a:avLst/>
          </a:prstGeom>
        </p:spPr>
      </p:pic>
      <p:pic>
        <p:nvPicPr>
          <p:cNvPr id="6146" name="Picture 2" descr="Гифка прозрачный, жук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5" y="4476559"/>
            <a:ext cx="1564060" cy="234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12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979712" y="692696"/>
            <a:ext cx="5832648" cy="3948262"/>
            <a:chOff x="2051720" y="764703"/>
            <a:chExt cx="5832648" cy="3948262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764704"/>
              <a:ext cx="2921636" cy="194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2968" y="764703"/>
              <a:ext cx="2741400" cy="194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2968" y="2917502"/>
              <a:ext cx="2741400" cy="1743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2865115"/>
              <a:ext cx="2921636" cy="1847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Прямоугольник 5"/>
          <p:cNvSpPr/>
          <p:nvPr/>
        </p:nvSpPr>
        <p:spPr>
          <a:xfrm>
            <a:off x="1835696" y="44624"/>
            <a:ext cx="65593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Занятия людей летом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3688" y="4785349"/>
            <a:ext cx="7056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самого раннего утра в летнее время коров и овец пастухи  выгоняют на пастбище.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Коровы , лошади, овцы питаются травой, поэтому летом для них много корма.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коровы и овцы возвращаются на скотный двор.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 доят, получают вкусное свежее молоко.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Лошади днём работают, поэтому их пасут ночью.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480470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какое время суток коров выгоняют на пастбище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питаются коровы, овцы?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лошадей пасут ночью?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даёт человеку корова?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 продукты, сделанные из молока.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 они полезны?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молочные продукты ты любишь?</a:t>
            </a:r>
          </a:p>
        </p:txBody>
      </p:sp>
      <p:pic>
        <p:nvPicPr>
          <p:cNvPr id="10" name="Рисунок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2440" y="6391681"/>
            <a:ext cx="365792" cy="408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5757" y="168833"/>
            <a:ext cx="917873" cy="9178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9063" y="5517232"/>
            <a:ext cx="548688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362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  <p:sndAc>
          <p:stSnd>
            <p:snd r:embed="rId2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e8e4d6b0c65f246657a23eab4ddc6a95d60a3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1313</Words>
  <Application>Microsoft Office PowerPoint</Application>
  <PresentationFormat>Экран (4:3)</PresentationFormat>
  <Paragraphs>195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</vt:lpstr>
      <vt:lpstr>Comic Sans MS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Облака сквозь листья</dc:title>
  <dc:creator>obstinate</dc:creator>
  <dc:description>Шаблон презентации с сайта https://presentation-creation.ru/</dc:description>
  <cp:lastModifiedBy>Пользователь Gigabyte</cp:lastModifiedBy>
  <cp:revision>467</cp:revision>
  <dcterms:created xsi:type="dcterms:W3CDTF">2018-02-25T09:09:03Z</dcterms:created>
  <dcterms:modified xsi:type="dcterms:W3CDTF">2023-02-06T20:41:36Z</dcterms:modified>
</cp:coreProperties>
</file>