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7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4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108" y="6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2/6/2023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2/6/2023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2/6/2023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2/6/2023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2/6/2023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4pPr>
      <a:lvl5pPr marL="21145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4.jpeg"/><Relationship Id="rId7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1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5929" y="685800"/>
            <a:ext cx="10124500" cy="1638760"/>
          </a:xfrm>
        </p:spPr>
        <p:txBody>
          <a:bodyPr/>
          <a:lstStyle/>
          <a:p>
            <a:r>
              <a:rPr lang="ru-RU" b="1" i="1" dirty="0" smtClean="0"/>
              <a:t>Литературное чтение на родном(русском) языке</a:t>
            </a:r>
            <a:endParaRPr lang="ru-RU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66921" y="2677100"/>
            <a:ext cx="7182998" cy="2269474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chemeClr val="accent6">
                    <a:lumMod val="75000"/>
                  </a:schemeClr>
                </a:solidFill>
              </a:rPr>
              <a:t>         О</a:t>
            </a:r>
            <a:r>
              <a:rPr lang="ru-RU" sz="3600" b="1" i="1" dirty="0">
                <a:solidFill>
                  <a:schemeClr val="accent6">
                    <a:lumMod val="75000"/>
                  </a:schemeClr>
                </a:solidFill>
              </a:rPr>
              <a:t>. М. Гурьян</a:t>
            </a:r>
            <a:r>
              <a:rPr lang="ru-RU" sz="3600" b="1" i="1" dirty="0" smtClean="0">
                <a:solidFill>
                  <a:schemeClr val="accent6">
                    <a:lumMod val="75000"/>
                  </a:schemeClr>
                </a:solidFill>
              </a:rPr>
              <a:t>.</a:t>
            </a:r>
          </a:p>
          <a:p>
            <a:r>
              <a:rPr lang="ru-RU" sz="3600" b="1" i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sz="3600" b="1" i="1" dirty="0">
                <a:solidFill>
                  <a:schemeClr val="accent6">
                    <a:lumMod val="75000"/>
                  </a:schemeClr>
                </a:solidFill>
              </a:rPr>
              <a:t>«Мальчик из Холмогор</a:t>
            </a:r>
            <a:r>
              <a:rPr lang="ru-RU" sz="3600" b="1" i="1" dirty="0" smtClean="0">
                <a:solidFill>
                  <a:schemeClr val="accent6">
                    <a:lumMod val="75000"/>
                  </a:schemeClr>
                </a:solidFill>
              </a:rPr>
              <a:t>»</a:t>
            </a:r>
          </a:p>
          <a:p>
            <a:r>
              <a:rPr lang="ru-RU" sz="3600" b="1" i="1" dirty="0"/>
              <a:t> </a:t>
            </a:r>
            <a:r>
              <a:rPr lang="ru-RU" sz="3600" b="1" i="1" dirty="0" smtClean="0"/>
              <a:t>                           3 класс</a:t>
            </a:r>
          </a:p>
        </p:txBody>
      </p:sp>
      <p:pic>
        <p:nvPicPr>
          <p:cNvPr id="4" name="Picture 10" descr="https://sun9-86.userapi.com/impf/c847121/v847121362/523a/NxKpzGOfCyo.jpg?size=231x320&amp;quality=96&amp;sign=dea9344aefcb152813f889cd7b694ed4&amp;type=alb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690" y="2324560"/>
            <a:ext cx="3169779" cy="4391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572000" y="5078776"/>
            <a:ext cx="703977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Презентацию подготовила:</a:t>
            </a:r>
            <a:endParaRPr lang="ru-RU" sz="2400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pPr algn="r"/>
            <a:r>
              <a:rPr lang="ru-RU" sz="2400" dirty="0">
                <a:solidFill>
                  <a:schemeClr val="accent3">
                    <a:lumMod val="60000"/>
                    <a:lumOff val="40000"/>
                  </a:schemeClr>
                </a:solidFill>
              </a:rPr>
              <a:t>у</a:t>
            </a:r>
            <a:r>
              <a:rPr lang="ru-RU" sz="24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читель МБОУ </a:t>
            </a:r>
            <a:r>
              <a:rPr lang="ru-RU" sz="2400" dirty="0" err="1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г.Горловки</a:t>
            </a:r>
            <a:r>
              <a:rPr lang="ru-RU" sz="24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«Школа № 50»</a:t>
            </a:r>
          </a:p>
          <a:p>
            <a:pPr algn="r"/>
            <a:r>
              <a:rPr lang="ru-RU" sz="24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Иванко Любовь Васильевна</a:t>
            </a:r>
          </a:p>
          <a:p>
            <a:pPr algn="r"/>
            <a:r>
              <a:rPr lang="ru-RU" sz="24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2023г</a:t>
            </a:r>
            <a:endParaRPr lang="ru-RU" sz="24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21527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6606" y="0"/>
            <a:ext cx="9529591" cy="3701667"/>
          </a:xfrm>
        </p:spPr>
        <p:txBody>
          <a:bodyPr/>
          <a:lstStyle/>
          <a:p>
            <a:pPr marL="0" indent="0">
              <a:buNone/>
            </a:pPr>
            <a:r>
              <a:rPr lang="ru-RU" sz="3200" b="1" i="1" dirty="0" smtClean="0">
                <a:solidFill>
                  <a:schemeClr val="accent6">
                    <a:lumMod val="75000"/>
                  </a:schemeClr>
                </a:solidFill>
              </a:rPr>
              <a:t>                      Задания.</a:t>
            </a:r>
          </a:p>
          <a:p>
            <a:r>
              <a:rPr lang="ru-RU" sz="3200" b="1" i="1" dirty="0" smtClean="0">
                <a:solidFill>
                  <a:schemeClr val="tx1"/>
                </a:solidFill>
              </a:rPr>
              <a:t>Чтение фрагмента повести.</a:t>
            </a:r>
          </a:p>
          <a:p>
            <a:r>
              <a:rPr lang="ru-RU" sz="3200" b="1" i="1" dirty="0" smtClean="0">
                <a:solidFill>
                  <a:schemeClr val="tx1"/>
                </a:solidFill>
              </a:rPr>
              <a:t>Выборочное чтение.</a:t>
            </a:r>
          </a:p>
          <a:p>
            <a:r>
              <a:rPr lang="ru-RU" sz="3200" b="1" i="1" dirty="0" smtClean="0">
                <a:solidFill>
                  <a:schemeClr val="tx1"/>
                </a:solidFill>
              </a:rPr>
              <a:t>Выполнение заданий в тетради с печатной основой. С  85 -91</a:t>
            </a:r>
            <a:endParaRPr lang="ru-RU" sz="3200" b="1" i="1" dirty="0">
              <a:solidFill>
                <a:schemeClr val="tx1"/>
              </a:solidFill>
            </a:endParaRPr>
          </a:p>
        </p:txBody>
      </p:sp>
      <p:pic>
        <p:nvPicPr>
          <p:cNvPr id="9218" name="Picture 2" descr="https://2023god.com/wp-content/uploads/2021/06/letnie-kanikuly-2023-uchebnogo-goda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7302" y="2935213"/>
            <a:ext cx="5965824" cy="3818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37979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5253" y="121186"/>
            <a:ext cx="11942283" cy="568470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                      </a:t>
            </a:r>
            <a:r>
              <a:rPr lang="ru-RU" sz="3200" b="1" i="1" dirty="0" smtClean="0">
                <a:solidFill>
                  <a:schemeClr val="accent6">
                    <a:lumMod val="75000"/>
                  </a:schemeClr>
                </a:solidFill>
              </a:rPr>
              <a:t>Собери пословицы, объясни их смысл.</a:t>
            </a:r>
          </a:p>
          <a:p>
            <a:r>
              <a:rPr lang="ru-RU" sz="3600" dirty="0" smtClean="0">
                <a:solidFill>
                  <a:schemeClr val="tx1"/>
                </a:solidFill>
              </a:rPr>
              <a:t>Не стыдно не знать,                        ум точить.</a:t>
            </a:r>
          </a:p>
          <a:p>
            <a:endParaRPr lang="ru-RU" sz="3600" dirty="0" smtClean="0">
              <a:solidFill>
                <a:schemeClr val="tx1"/>
              </a:solidFill>
            </a:endParaRPr>
          </a:p>
          <a:p>
            <a:r>
              <a:rPr lang="ru-RU" sz="3600" dirty="0" smtClean="0">
                <a:solidFill>
                  <a:schemeClr val="tx1"/>
                </a:solidFill>
              </a:rPr>
              <a:t>Учить-                                  а учись до смерти.</a:t>
            </a:r>
          </a:p>
          <a:p>
            <a:endParaRPr lang="ru-RU" sz="3600" dirty="0" smtClean="0">
              <a:solidFill>
                <a:schemeClr val="tx1"/>
              </a:solidFill>
            </a:endParaRPr>
          </a:p>
          <a:p>
            <a:r>
              <a:rPr lang="ru-RU" sz="3600" dirty="0" smtClean="0">
                <a:solidFill>
                  <a:schemeClr val="tx1"/>
                </a:solidFill>
              </a:rPr>
              <a:t>Не учись до старости,              </a:t>
            </a:r>
            <a:r>
              <a:rPr lang="ru-RU" sz="3600" dirty="0">
                <a:solidFill>
                  <a:schemeClr val="tx1"/>
                </a:solidFill>
              </a:rPr>
              <a:t>с</a:t>
            </a:r>
            <a:r>
              <a:rPr lang="ru-RU" sz="3600" dirty="0" smtClean="0">
                <a:solidFill>
                  <a:schemeClr val="tx1"/>
                </a:solidFill>
              </a:rPr>
              <a:t>тыдно не учиться</a:t>
            </a:r>
            <a:r>
              <a:rPr lang="ru-RU" sz="3600" dirty="0" smtClean="0"/>
              <a:t>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1599372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31344" y="685800"/>
            <a:ext cx="7687267" cy="11319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i="1" dirty="0" smtClean="0">
                <a:solidFill>
                  <a:schemeClr val="accent6">
                    <a:lumMod val="75000"/>
                  </a:schemeClr>
                </a:solidFill>
              </a:rPr>
              <a:t>                     </a:t>
            </a:r>
            <a:r>
              <a:rPr lang="ru-RU" sz="3600" b="1" i="1" dirty="0" smtClean="0">
                <a:solidFill>
                  <a:schemeClr val="accent6">
                    <a:lumMod val="75000"/>
                  </a:schemeClr>
                </a:solidFill>
              </a:rPr>
              <a:t>Рефлексия</a:t>
            </a:r>
            <a:endParaRPr lang="ru-RU" sz="3600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AutoShape 6" descr="https://theslide.ru/img/thumbs/2438e0d992aa5f9620779302a57a01cc-800x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2298" name="Picture 10" descr="https://fsd.kopilkaurokov.ru/up/html/2017/03/29/k_58db3b32139dd/img_user_file_58db3b3287240_1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769" r="10926"/>
          <a:stretch/>
        </p:blipFill>
        <p:spPr bwMode="auto">
          <a:xfrm>
            <a:off x="4870794" y="1530390"/>
            <a:ext cx="7115558" cy="5166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07682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1" y="685800"/>
            <a:ext cx="10608077" cy="3615267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                </a:t>
            </a:r>
            <a:r>
              <a:rPr lang="ru-RU" sz="3200" b="1" i="1" dirty="0" smtClean="0">
                <a:solidFill>
                  <a:schemeClr val="accent6">
                    <a:lumMod val="75000"/>
                  </a:schemeClr>
                </a:solidFill>
              </a:rPr>
              <a:t>Домашнее задание.</a:t>
            </a:r>
          </a:p>
          <a:p>
            <a:r>
              <a:rPr lang="ru-RU" sz="3200" b="1" i="1" dirty="0" smtClean="0">
                <a:solidFill>
                  <a:schemeClr val="tx1"/>
                </a:solidFill>
              </a:rPr>
              <a:t>Читать выразительно фрагмент повести.</a:t>
            </a:r>
          </a:p>
          <a:p>
            <a:r>
              <a:rPr lang="ru-RU" sz="3200" b="1" i="1" dirty="0" smtClean="0">
                <a:solidFill>
                  <a:schemeClr val="tx1"/>
                </a:solidFill>
              </a:rPr>
              <a:t>Составить 5 вопросов к тесту.</a:t>
            </a:r>
          </a:p>
          <a:p>
            <a:r>
              <a:rPr lang="ru-RU" sz="3200" b="1" i="1" dirty="0" smtClean="0">
                <a:solidFill>
                  <a:schemeClr val="tx1"/>
                </a:solidFill>
              </a:rPr>
              <a:t>Узнать о судьбе Миши Головина.</a:t>
            </a:r>
            <a:endParaRPr lang="ru-RU" sz="3200" b="1" i="1" dirty="0">
              <a:solidFill>
                <a:schemeClr val="tx1"/>
              </a:solidFill>
            </a:endParaRPr>
          </a:p>
        </p:txBody>
      </p:sp>
      <p:pic>
        <p:nvPicPr>
          <p:cNvPr id="10242" name="Picture 2" descr="https://a.d-cd.net/3569e31s-19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959" y="3726981"/>
            <a:ext cx="4617406" cy="3027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56140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83007" y="168275"/>
            <a:ext cx="5651652" cy="1098666"/>
          </a:xfrm>
        </p:spPr>
        <p:txBody>
          <a:bodyPr>
            <a:normAutofit/>
          </a:bodyPr>
          <a:lstStyle/>
          <a:p>
            <a:r>
              <a:rPr lang="ru-RU" sz="3200" b="1" i="1" dirty="0" smtClean="0"/>
              <a:t>Ольга Марковна Гурьян</a:t>
            </a:r>
          </a:p>
          <a:p>
            <a:pPr marL="0" indent="0">
              <a:buNone/>
            </a:pPr>
            <a:r>
              <a:rPr lang="ru-RU" dirty="0" smtClean="0"/>
              <a:t>                            </a:t>
            </a:r>
            <a:r>
              <a:rPr lang="ru-RU" b="1" i="1" dirty="0" smtClean="0"/>
              <a:t>(</a:t>
            </a:r>
            <a:r>
              <a:rPr lang="ru-RU" b="1" i="1" dirty="0"/>
              <a:t>1899-1973)</a:t>
            </a:r>
            <a:endParaRPr lang="ru-RU" sz="3200" b="1" i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993176" y="1388124"/>
            <a:ext cx="554148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Arial" panose="020B0604020202020204" pitchFamily="34" charset="0"/>
              </a:rPr>
              <a:t>19 марта 1899 года </a:t>
            </a:r>
            <a:r>
              <a:rPr lang="ru-RU" sz="2400" dirty="0" smtClean="0">
                <a:latin typeface="Arial" panose="020B0604020202020204" pitchFamily="34" charset="0"/>
              </a:rPr>
              <a:t>на </a:t>
            </a:r>
            <a:r>
              <a:rPr lang="ru-RU" sz="2400" dirty="0" err="1" smtClean="0">
                <a:latin typeface="Arial" panose="020B0604020202020204" pitchFamily="34" charset="0"/>
              </a:rPr>
              <a:t>Луганщине</a:t>
            </a:r>
            <a:r>
              <a:rPr lang="ru-RU" sz="2400" dirty="0" smtClean="0">
                <a:latin typeface="Arial" panose="020B0604020202020204" pitchFamily="34" charset="0"/>
              </a:rPr>
              <a:t> родилась </a:t>
            </a:r>
            <a:r>
              <a:rPr lang="ru-RU" sz="2400" dirty="0">
                <a:latin typeface="Arial" panose="020B0604020202020204" pitchFamily="34" charset="0"/>
              </a:rPr>
              <a:t>Ольга Марковна Гурьян (наст. имя Ольга Марковна </a:t>
            </a:r>
            <a:r>
              <a:rPr lang="ru-RU" sz="2400" dirty="0" err="1">
                <a:latin typeface="Arial" panose="020B0604020202020204" pitchFamily="34" charset="0"/>
              </a:rPr>
              <a:t>Калабушкина</a:t>
            </a:r>
            <a:r>
              <a:rPr lang="ru-RU" sz="2400" dirty="0">
                <a:latin typeface="Arial" panose="020B0604020202020204" pitchFamily="34" charset="0"/>
              </a:rPr>
              <a:t>) — известная детская писательница, написавшая более полусотни книг для детей и юношества. Начала печататься в 1924. Автор стихов, повестей, рассказов, сказок. Наиболее известны ее исторические повести о </a:t>
            </a:r>
            <a:r>
              <a:rPr lang="ru-RU" sz="2400" dirty="0" smtClean="0">
                <a:latin typeface="Arial" panose="020B0604020202020204" pitchFamily="34" charset="0"/>
              </a:rPr>
              <a:t>древней Руси</a:t>
            </a:r>
            <a:r>
              <a:rPr lang="ru-RU" sz="2400" dirty="0">
                <a:latin typeface="Arial" panose="020B0604020202020204" pitchFamily="34" charset="0"/>
              </a:rPr>
              <a:t>, средневековой Франции, Китае, Японии. Ей удивительно удавался жанр занимательная история для детей.</a:t>
            </a:r>
            <a:endParaRPr lang="ru-RU" sz="2400" dirty="0"/>
          </a:p>
        </p:txBody>
      </p:sp>
      <p:sp>
        <p:nvSpPr>
          <p:cNvPr id="5" name="AutoShape 4" descr="Фото Ольга  Гурьян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https://alchetron.com/cdn/alva-myrdal-8d39084b-9947-4595-a181-65d98c755f2-resize-750.jpe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 descr="https://sun9-20.userapi.com/impf/c636819/v636819799/1269c/PTsiZJ1jK7k.jpg?size=347x500&amp;quality=96&amp;sign=625bde767a09ac753e7057ea1c7cd67e&amp;c_uniq_tag=_V6F422fD-PABM1EV9sEZDT0ELUgaVzw46vwaaiS4R4&amp;type=alb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1" y="39446"/>
            <a:ext cx="4769137" cy="6871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90076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AutoShape 2" descr="Обложка Марион и косой король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2" name="Picture 4" descr="https://sun9-1.userapi.com/impf/c847121/v847121362/51da/4XZzPmzLbwo.jpg?size=220x320&amp;quality=96&amp;sign=0ac13a184fceeda48c8499c553ef919b&amp;type=alb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252054"/>
            <a:ext cx="2095500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sun9-39.userapi.com/impf/c847121/v847121362/520d/cnfMwXHyuAM.jpg?size=232x320&amp;quality=96&amp;sign=8107b9df74d4f1e9abc3bc8c5c0ce2b9&amp;type=album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543" y="469988"/>
            <a:ext cx="220980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sun9-10.userapi.com/impf/c847121/v847121362/5222/wymwn_Kg-_A.jpg?size=226x320&amp;quality=96&amp;sign=517dc6dd3be297b6e388d00688f2b7b8&amp;type=album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8126" y="461308"/>
            <a:ext cx="2152650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s://sun9-86.userapi.com/impf/c847121/v847121362/523a/NxKpzGOfCyo.jpg?size=231x320&amp;quality=96&amp;sign=dea9344aefcb152813f889cd7b694ed4&amp;type=album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0608" y="252053"/>
            <a:ext cx="2200275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s://sun9-58.userapi.com/impf/c847121/v847121362/5233/MRxqojR9VhA.jpg?size=204x320&amp;quality=96&amp;sign=bfafc511a160204f7eea18e3e2c2facc&amp;type=album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236052">
            <a:off x="1286665" y="3523407"/>
            <a:ext cx="1943100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https://sun9-71.userapi.com/impf/c847121/v847121362/522c/q3m9X2lkwFc.jpg?size=1105x1752&amp;quality=96&amp;sign=7209193723600ebc74d354a905f1492a&amp;type=album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25274">
            <a:off x="8262726" y="3458291"/>
            <a:ext cx="1959664" cy="3107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https://sun9-44.userapi.com/impf/c847121/v847121362/521b/tXVsfu6-Vm8.jpg?size=220x320&amp;quality=96&amp;sign=f80c6c1bb696c721463891098f3fa401&amp;type=album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8250" y="3780455"/>
            <a:ext cx="2095500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05646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75422" y="99152"/>
            <a:ext cx="8868578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PT Serif"/>
              </a:rPr>
              <a:t>                </a:t>
            </a:r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PT Serif"/>
              </a:rPr>
              <a:t>Стрекоза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>
                <a:latin typeface="PT Serif"/>
              </a:rPr>
              <a:t>Над речными травами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>
                <a:latin typeface="PT Serif"/>
              </a:rPr>
              <a:t>Белыми купавами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>
                <a:latin typeface="PT Serif"/>
              </a:rPr>
              <a:t>Замелькали, закружили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>
                <a:latin typeface="PT Serif"/>
              </a:rPr>
              <a:t>Радужные крылья: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>
                <a:latin typeface="PT Serif"/>
              </a:rPr>
              <a:t>Стрекоза-егоза,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>
                <a:latin typeface="PT Serif"/>
              </a:rPr>
              <a:t>Золотистые глаза.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6" name="AutoShape 2" descr="https://animals-peace.com/userfiles/224/9990_1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4" descr="https://animals-peace.com/userfiles/224/9990_1.webp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8" name="Picture 6" descr="https://i.pinimg.com/originals/7d/a5/0f/7da50fb7720e56c7aa02bd2b8ed685b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2481" y="2274175"/>
            <a:ext cx="5940425" cy="4426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13390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7792" y="936434"/>
            <a:ext cx="8700819" cy="5299113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PT Serif"/>
              </a:rPr>
              <a:t>        Гусеница</a:t>
            </a:r>
            <a:r>
              <a:rPr lang="ru-RU" sz="3200" dirty="0">
                <a:solidFill>
                  <a:schemeClr val="tx1"/>
                </a:solidFill>
              </a:rPr>
              <a:t/>
            </a:r>
            <a:br>
              <a:rPr lang="ru-RU" sz="3200" dirty="0">
                <a:solidFill>
                  <a:schemeClr val="tx1"/>
                </a:solidFill>
              </a:rPr>
            </a:br>
            <a:r>
              <a:rPr lang="ru-RU" sz="3200" dirty="0">
                <a:solidFill>
                  <a:schemeClr val="tx1"/>
                </a:solidFill>
              </a:rPr>
              <a:t/>
            </a:r>
            <a:br>
              <a:rPr lang="ru-RU" sz="3200" dirty="0">
                <a:solidFill>
                  <a:schemeClr val="tx1"/>
                </a:solidFill>
              </a:rPr>
            </a:br>
            <a:r>
              <a:rPr lang="ru-RU" sz="3200" dirty="0">
                <a:solidFill>
                  <a:schemeClr val="tx1"/>
                </a:solidFill>
                <a:latin typeface="PT Serif"/>
              </a:rPr>
              <a:t>Нет ни облака, ни ветра,</a:t>
            </a:r>
            <a:r>
              <a:rPr lang="ru-RU" sz="3200" dirty="0">
                <a:solidFill>
                  <a:schemeClr val="tx1"/>
                </a:solidFill>
              </a:rPr>
              <a:t/>
            </a:r>
            <a:br>
              <a:rPr lang="ru-RU" sz="3200" dirty="0">
                <a:solidFill>
                  <a:schemeClr val="tx1"/>
                </a:solidFill>
              </a:rPr>
            </a:br>
            <a:r>
              <a:rPr lang="ru-RU" sz="3200" dirty="0">
                <a:solidFill>
                  <a:schemeClr val="tx1"/>
                </a:solidFill>
                <a:latin typeface="PT Serif"/>
              </a:rPr>
              <a:t>Небо густо-синее.</a:t>
            </a:r>
            <a:r>
              <a:rPr lang="ru-RU" sz="3200" dirty="0">
                <a:solidFill>
                  <a:schemeClr val="tx1"/>
                </a:solidFill>
              </a:rPr>
              <a:t/>
            </a:r>
            <a:br>
              <a:rPr lang="ru-RU" sz="3200" dirty="0">
                <a:solidFill>
                  <a:schemeClr val="tx1"/>
                </a:solidFill>
              </a:rPr>
            </a:br>
            <a:r>
              <a:rPr lang="ru-RU" sz="3200" dirty="0">
                <a:solidFill>
                  <a:schemeClr val="tx1"/>
                </a:solidFill>
                <a:latin typeface="PT Serif"/>
              </a:rPr>
              <a:t>Гусеница сонно мерит</a:t>
            </a:r>
            <a:r>
              <a:rPr lang="ru-RU" sz="3200" dirty="0">
                <a:solidFill>
                  <a:schemeClr val="tx1"/>
                </a:solidFill>
              </a:rPr>
              <a:t/>
            </a:r>
            <a:br>
              <a:rPr lang="ru-RU" sz="3200" dirty="0">
                <a:solidFill>
                  <a:schemeClr val="tx1"/>
                </a:solidFill>
              </a:rPr>
            </a:br>
            <a:r>
              <a:rPr lang="ru-RU" sz="3200" dirty="0">
                <a:solidFill>
                  <a:schemeClr val="tx1"/>
                </a:solidFill>
                <a:latin typeface="PT Serif"/>
              </a:rPr>
              <a:t>Веточку жасмина.</a:t>
            </a:r>
            <a:r>
              <a:rPr lang="ru-RU" sz="3200" dirty="0">
                <a:solidFill>
                  <a:schemeClr val="tx1"/>
                </a:solidFill>
              </a:rPr>
              <a:t/>
            </a:r>
            <a:br>
              <a:rPr lang="ru-RU" sz="3200" dirty="0">
                <a:solidFill>
                  <a:schemeClr val="tx1"/>
                </a:solidFill>
              </a:rPr>
            </a:br>
            <a:r>
              <a:rPr lang="ru-RU" sz="3200" dirty="0">
                <a:solidFill>
                  <a:schemeClr val="tx1"/>
                </a:solidFill>
                <a:latin typeface="PT Serif"/>
              </a:rPr>
              <a:t>Мерит раз, другой и третий,</a:t>
            </a:r>
            <a:r>
              <a:rPr lang="ru-RU" sz="3200" dirty="0">
                <a:solidFill>
                  <a:schemeClr val="tx1"/>
                </a:solidFill>
              </a:rPr>
              <a:t/>
            </a:r>
            <a:br>
              <a:rPr lang="ru-RU" sz="3200" dirty="0">
                <a:solidFill>
                  <a:schemeClr val="tx1"/>
                </a:solidFill>
              </a:rPr>
            </a:br>
            <a:r>
              <a:rPr lang="ru-RU" sz="3200" dirty="0">
                <a:solidFill>
                  <a:schemeClr val="tx1"/>
                </a:solidFill>
                <a:latin typeface="PT Serif"/>
              </a:rPr>
              <a:t>Выгибая спину:</a:t>
            </a:r>
            <a:r>
              <a:rPr lang="ru-RU" sz="3200" dirty="0">
                <a:solidFill>
                  <a:schemeClr val="tx1"/>
                </a:solidFill>
              </a:rPr>
              <a:t/>
            </a:r>
            <a:br>
              <a:rPr lang="ru-RU" sz="3200" dirty="0">
                <a:solidFill>
                  <a:schemeClr val="tx1"/>
                </a:solidFill>
              </a:rPr>
            </a:br>
            <a:r>
              <a:rPr lang="ru-RU" sz="3200" dirty="0">
                <a:solidFill>
                  <a:schemeClr val="tx1"/>
                </a:solidFill>
                <a:latin typeface="PT Serif"/>
              </a:rPr>
              <a:t>Ох, и длинные же ветки</a:t>
            </a:r>
            <a:r>
              <a:rPr lang="ru-RU" sz="3200" dirty="0">
                <a:solidFill>
                  <a:schemeClr val="tx1"/>
                </a:solidFill>
              </a:rPr>
              <a:t/>
            </a:r>
            <a:br>
              <a:rPr lang="ru-RU" sz="3200" dirty="0">
                <a:solidFill>
                  <a:schemeClr val="tx1"/>
                </a:solidFill>
              </a:rPr>
            </a:br>
            <a:r>
              <a:rPr lang="ru-RU" sz="3200" dirty="0">
                <a:solidFill>
                  <a:schemeClr val="tx1"/>
                </a:solidFill>
                <a:latin typeface="PT Serif"/>
              </a:rPr>
              <a:t>На кусте жасмина!</a:t>
            </a:r>
            <a:endParaRPr lang="ru-RU" sz="3200" dirty="0">
              <a:solidFill>
                <a:schemeClr val="tx1"/>
              </a:solidFill>
            </a:endParaRPr>
          </a:p>
          <a:p>
            <a:endParaRPr lang="ru-RU" sz="3200" dirty="0">
              <a:solidFill>
                <a:schemeClr val="tx1"/>
              </a:solidFill>
            </a:endParaRPr>
          </a:p>
        </p:txBody>
      </p:sp>
      <p:pic>
        <p:nvPicPr>
          <p:cNvPr id="4098" name="Picture 2" descr="https://vitusltd.ru/blog/wp-content/uploads/2013/06/175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4993" y="2851801"/>
            <a:ext cx="5767235" cy="3835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46573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5900" y="2423712"/>
            <a:ext cx="9002712" cy="3570688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5900" y="160338"/>
            <a:ext cx="5534905" cy="3464211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chemeClr val="accent6">
                    <a:lumMod val="75000"/>
                  </a:schemeClr>
                </a:solidFill>
              </a:rPr>
              <a:t>«Мальчик из Холмогор»</a:t>
            </a:r>
          </a:p>
          <a:p>
            <a:pPr marL="0" indent="0">
              <a:buNone/>
            </a:pPr>
            <a:r>
              <a:rPr lang="ru-RU" sz="3200" b="1" i="1" dirty="0" smtClean="0">
                <a:solidFill>
                  <a:schemeClr val="accent6">
                    <a:lumMod val="75000"/>
                  </a:schemeClr>
                </a:solidFill>
              </a:rPr>
              <a:t>   (фрагмент повести)</a:t>
            </a:r>
            <a:endParaRPr lang="ru-RU" sz="3200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AutoShape 2" descr="https://tourweek.ru/upload/medialibrary/5c2/5c2257197e6b4a8dfc2de04ca177bbb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https://static.tonkosti.ru/tonkosti/table_img/g192/5555/263122220.jpg"/>
          <p:cNvSpPr>
            <a:spLocks noChangeAspect="1" noChangeArrowheads="1"/>
          </p:cNvSpPr>
          <p:nvPr/>
        </p:nvSpPr>
        <p:spPr bwMode="auto">
          <a:xfrm>
            <a:off x="215900" y="158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28" name="Picture 8" descr="https://data11.gallery.ru/albums/gallery/170006-301c6-31390852-m750x74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0805" y="2423712"/>
            <a:ext cx="6187808" cy="4158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99410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297456"/>
            <a:ext cx="8534400" cy="4003612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sz="3600" dirty="0" smtClean="0">
                <a:solidFill>
                  <a:schemeClr val="accent6">
                    <a:lumMod val="75000"/>
                  </a:schemeClr>
                </a:solidFill>
              </a:rPr>
              <a:t>                       </a:t>
            </a: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</a:rPr>
              <a:t>Словарная </a:t>
            </a:r>
            <a:r>
              <a:rPr lang="ru-RU" sz="3600" b="1" dirty="0">
                <a:solidFill>
                  <a:schemeClr val="accent6">
                    <a:lumMod val="75000"/>
                  </a:schemeClr>
                </a:solidFill>
              </a:rPr>
              <a:t>работа</a:t>
            </a: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</a:rPr>
              <a:t>.</a:t>
            </a:r>
            <a:r>
              <a:rPr lang="ru-RU" sz="3600" b="1" dirty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sz="3600" b="1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4600" b="1" i="1" dirty="0">
                <a:solidFill>
                  <a:schemeClr val="tx1"/>
                </a:solidFill>
              </a:rPr>
              <a:t>Северная Двина- крупная </a:t>
            </a:r>
            <a:r>
              <a:rPr lang="ru-RU" sz="4600" b="1" i="1" dirty="0" smtClean="0">
                <a:solidFill>
                  <a:schemeClr val="tx1"/>
                </a:solidFill>
              </a:rPr>
              <a:t>река</a:t>
            </a:r>
          </a:p>
          <a:p>
            <a:pPr marL="0" indent="0">
              <a:buNone/>
            </a:pPr>
            <a:r>
              <a:rPr lang="ru-RU" sz="4600" b="1" i="1" dirty="0">
                <a:solidFill>
                  <a:schemeClr val="tx1"/>
                </a:solidFill>
              </a:rPr>
              <a:t> </a:t>
            </a:r>
            <a:r>
              <a:rPr lang="ru-RU" sz="4600" b="1" i="1" dirty="0" smtClean="0">
                <a:solidFill>
                  <a:schemeClr val="tx1"/>
                </a:solidFill>
              </a:rPr>
              <a:t>        на </a:t>
            </a:r>
            <a:r>
              <a:rPr lang="ru-RU" sz="4600" b="1" i="1" dirty="0">
                <a:solidFill>
                  <a:schemeClr val="tx1"/>
                </a:solidFill>
              </a:rPr>
              <a:t>севере </a:t>
            </a:r>
            <a:r>
              <a:rPr lang="ru-RU" sz="4600" b="1" i="1" dirty="0" err="1">
                <a:solidFill>
                  <a:schemeClr val="tx1"/>
                </a:solidFill>
              </a:rPr>
              <a:t>Росссии</a:t>
            </a:r>
            <a:r>
              <a:rPr lang="ru-RU" sz="4600" b="1" i="1" dirty="0" smtClean="0">
                <a:solidFill>
                  <a:schemeClr val="tx1"/>
                </a:solidFill>
              </a:rPr>
              <a:t>.</a:t>
            </a:r>
          </a:p>
          <a:p>
            <a:endParaRPr lang="ru-RU" sz="2800" dirty="0" smtClean="0">
              <a:solidFill>
                <a:schemeClr val="tx1"/>
              </a:solidFill>
            </a:endParaRPr>
          </a:p>
          <a:p>
            <a:r>
              <a:rPr lang="ru-RU" sz="2800" dirty="0">
                <a:solidFill>
                  <a:schemeClr val="tx1"/>
                </a:solidFill>
              </a:rPr>
              <a:t/>
            </a:r>
            <a:br>
              <a:rPr lang="ru-RU" sz="2800" dirty="0">
                <a:solidFill>
                  <a:schemeClr val="tx1"/>
                </a:solidFill>
              </a:rPr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>
                <a:solidFill>
                  <a:schemeClr val="tx1"/>
                </a:solidFill>
              </a:rPr>
              <a:t/>
            </a:r>
            <a:br>
              <a:rPr lang="ru-RU" sz="2800" dirty="0">
                <a:solidFill>
                  <a:schemeClr val="tx1"/>
                </a:solidFill>
              </a:rPr>
            </a:b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6146" name="Picture 2" descr="https://oir.mobi/uploads/posts/2021-05/1622130502_2-oir_mobi-p-reka-severnaya-dvina-priroda-krasivo-foto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6363" y="2412694"/>
            <a:ext cx="6869499" cy="4043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5262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2708" y="685801"/>
            <a:ext cx="7469437" cy="1859096"/>
          </a:xfrm>
        </p:spPr>
        <p:txBody>
          <a:bodyPr/>
          <a:lstStyle/>
          <a:p>
            <a:r>
              <a:rPr lang="ru-RU" sz="3200" b="1" i="1" dirty="0">
                <a:solidFill>
                  <a:schemeClr val="tx1"/>
                </a:solidFill>
              </a:rPr>
              <a:t>Постоялый двор- недорогая гостиница, помещение для ночлега.</a:t>
            </a:r>
          </a:p>
          <a:p>
            <a:endParaRPr lang="ru-RU" dirty="0"/>
          </a:p>
        </p:txBody>
      </p:sp>
      <p:pic>
        <p:nvPicPr>
          <p:cNvPr id="7170" name="Picture 2" descr="https://mospravda.ru/wp-content/uploads/2019/07/%D0%A1%D0%B5%D1%80%D0%BF%D1%83%D1%85%D0%BE%D0%B2-%D1%8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52"/>
          <a:stretch/>
        </p:blipFill>
        <p:spPr bwMode="auto">
          <a:xfrm>
            <a:off x="4935199" y="2272941"/>
            <a:ext cx="7158988" cy="4428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07674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58467" y="231355"/>
            <a:ext cx="8260144" cy="2005988"/>
          </a:xfrm>
        </p:spPr>
        <p:txBody>
          <a:bodyPr>
            <a:normAutofit/>
          </a:bodyPr>
          <a:lstStyle/>
          <a:p>
            <a:r>
              <a:rPr lang="ru-RU" sz="3200" b="1" i="1" dirty="0">
                <a:solidFill>
                  <a:schemeClr val="tx1"/>
                </a:solidFill>
              </a:rPr>
              <a:t>Мезонин- надстройка над средней частью жилого дома.</a:t>
            </a:r>
            <a:endParaRPr lang="ru-RU" sz="3200" b="1" i="1" dirty="0"/>
          </a:p>
        </p:txBody>
      </p:sp>
      <p:pic>
        <p:nvPicPr>
          <p:cNvPr id="8194" name="Picture 2" descr="https://pro-dachnikov.com/uploads/posts/2021-10/1633779948_12-p-chto-takoe-mezonin-v-dome-foto-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4878" y="2237342"/>
            <a:ext cx="6705102" cy="4452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1372855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Slice">
      <a:dk1>
        <a:sysClr val="windowText" lastClr="000000"/>
      </a:dk1>
      <a:lt1>
        <a:sysClr val="window" lastClr="FFFFFF"/>
      </a:lt1>
      <a:dk2>
        <a:srgbClr val="D06F1E"/>
      </a:dk2>
      <a:lt2>
        <a:srgbClr val="F0BE21"/>
      </a:lt2>
      <a:accent1>
        <a:srgbClr val="760603"/>
      </a:accent1>
      <a:accent2>
        <a:srgbClr val="9F761A"/>
      </a:accent2>
      <a:accent3>
        <a:srgbClr val="92A200"/>
      </a:accent3>
      <a:accent4>
        <a:srgbClr val="4AA157"/>
      </a:accent4>
      <a:accent5>
        <a:srgbClr val="46788D"/>
      </a:accent5>
      <a:accent6>
        <a:srgbClr val="A848A8"/>
      </a:accent6>
      <a:hlink>
        <a:srgbClr val="460402"/>
      </a:hlink>
      <a:folHlink>
        <a:srgbClr val="991111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162000"/>
                <a:satMod val="200000"/>
                <a:lumMod val="124000"/>
              </a:schemeClr>
            </a:gs>
            <a:gs pos="100000">
              <a:schemeClr val="phClr">
                <a:shade val="96000"/>
                <a:hueMod val="88000"/>
                <a:satMod val="220000"/>
                <a:lumMod val="82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142000"/>
                <a:satMod val="200000"/>
                <a:lumMod val="118000"/>
              </a:schemeClr>
            </a:gs>
            <a:gs pos="100000">
              <a:schemeClr val="phClr">
                <a:shade val="92000"/>
                <a:hueMod val="22000"/>
                <a:satMod val="220000"/>
                <a:lumMod val="62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282EB108-EDE6-4B8E-957B-D4A69BF580E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96</TotalTime>
  <Words>226</Words>
  <Application>Microsoft Office PowerPoint</Application>
  <PresentationFormat>Широкоэкранный</PresentationFormat>
  <Paragraphs>36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Century Gothic</vt:lpstr>
      <vt:lpstr>PT Serif</vt:lpstr>
      <vt:lpstr>Wingdings 3</vt:lpstr>
      <vt:lpstr>Сектор</vt:lpstr>
      <vt:lpstr>Литературное чтение на родном(русском) языке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Литературное чтение на родном(русском) языке</dc:title>
  <dc:creator>St.Service</dc:creator>
  <cp:lastModifiedBy>St.Service</cp:lastModifiedBy>
  <cp:revision>11</cp:revision>
  <dcterms:created xsi:type="dcterms:W3CDTF">2023-02-06T19:06:27Z</dcterms:created>
  <dcterms:modified xsi:type="dcterms:W3CDTF">2023-02-06T20:43:21Z</dcterms:modified>
</cp:coreProperties>
</file>