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58" r:id="rId9"/>
    <p:sldId id="257" r:id="rId10"/>
    <p:sldId id="266" r:id="rId11"/>
    <p:sldId id="267" r:id="rId12"/>
    <p:sldId id="265" r:id="rId13"/>
    <p:sldId id="274" r:id="rId14"/>
    <p:sldId id="268" r:id="rId15"/>
    <p:sldId id="269" r:id="rId16"/>
    <p:sldId id="270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ikto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0000FF"/>
    <a:srgbClr val="CC3300"/>
    <a:srgbClr val="000099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474" y="-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1707A4E-C227-46C4-B472-AA8E44DE0AD7}" type="datetimeFigureOut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C3ACDE1-704F-41D2-B3E7-C7CC068B622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98575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0452EEE-9619-49A3-9097-F484064281B3}" type="datetimeFigureOut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94EE616-70C1-4E9C-94E3-FA57EB6FF8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9912799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7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5059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2771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ижний колонтитул 4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МОУ СОШ №6 г. Реутов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64E35-FB5B-4BA5-92E0-25ABABDD09E8}" type="datetime1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1DCA0-6B16-4A2E-940A-51D44783650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CCC5F-1AE6-4525-9954-CFC110A63207}" type="datetime1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DD200-3020-4428-AD99-53FF8604C6D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F710E-A7A9-4AF5-AE1D-680876B0C738}" type="datetime1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FF6B4-0889-4D85-8234-0DBE237BEE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5ECA5-1FB1-43A1-A311-45F3F9AF4BFA}" type="datetime1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F61F1-29B6-4600-90FF-4652CA4638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249C1-CE22-4E3A-8BE2-093BA7EC3510}" type="datetime1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06854F-329C-4113-9D9E-7949DAA43E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66F45-308A-44A2-8EF7-584217382AFC}" type="datetime1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83302D-3870-48F2-98DE-64526A44B1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9409E-591A-423A-868B-D889BFF50004}" type="datetime1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2517D-19E4-4EF4-8C87-1193900BD0F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8251A-113F-40A3-9761-F928F8037722}" type="datetime1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6CA72-23DD-4835-A9C8-5BA4169816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3831E-E34D-4526-9B9D-69CE9890FFCE}" type="datetime1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7F2C3-B879-45BE-8296-6EA3D83AD6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5C092-1F41-482F-834D-9BCCB1A96EBD}" type="datetime1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9D8CB-DDB2-4159-8224-61071A534E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18275-5AFF-4B49-927D-C5C375376329}" type="datetime1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CDF67-997E-46F6-A055-5711828D20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732F354-C21A-4834-A4EF-5F37F28A6055}" type="datetime1">
              <a:rPr lang="ru-RU"/>
              <a:pPr>
                <a:defRPr/>
              </a:pPr>
              <a:t>26.01.2023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ru-RU"/>
              <a:t>МОУ СОШ №6 г. Реутов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C39CB1-9040-45D7-992D-34373115C12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ocwa\Desktop\ring%20topology.mp4" TargetMode="Externa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ocwa\Desktop\Network%20topology%20bus.mp4" TargetMode="Externa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f/f4/Coaxial_cable_cutaway.svg/500px-Coaxial_cable_cutaway.svg.png" TargetMode="External"/><Relationship Id="rId13" Type="http://schemas.openxmlformats.org/officeDocument/2006/relationships/image" Target="../media/image36.jpeg"/><Relationship Id="rId3" Type="http://schemas.openxmlformats.org/officeDocument/2006/relationships/image" Target="../media/image30.jpeg"/><Relationship Id="rId7" Type="http://schemas.openxmlformats.org/officeDocument/2006/relationships/image" Target="../media/image33.png"/><Relationship Id="rId12" Type="http://schemas.openxmlformats.org/officeDocument/2006/relationships/hyperlink" Target="http://images.wikia.com/science/ru/images/0/02/Optical_fiber_cable.jp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image" Target="../media/image35.jpeg"/><Relationship Id="rId5" Type="http://schemas.openxmlformats.org/officeDocument/2006/relationships/hyperlink" Target="http://www.dlink.ru/up/prod_fotos/DGE-528T_Side.jpg" TargetMode="External"/><Relationship Id="rId10" Type="http://schemas.openxmlformats.org/officeDocument/2006/relationships/hyperlink" Target="http://www.legion.com.ua/files/tovars/WP.jpg" TargetMode="External"/><Relationship Id="rId4" Type="http://schemas.openxmlformats.org/officeDocument/2006/relationships/image" Target="../media/image31.jpe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gif"/><Relationship Id="rId5" Type="http://schemas.openxmlformats.org/officeDocument/2006/relationships/image" Target="../media/image14.gif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Rocwa\Desktop\Network%20topology.mp4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lum bright="-14000" contrast="20000"/>
          </a:blip>
          <a:srcRect/>
          <a:stretch>
            <a:fillRect/>
          </a:stretch>
        </p:blipFill>
        <p:spPr bwMode="auto">
          <a:xfrm>
            <a:off x="4572000" y="3890718"/>
            <a:ext cx="3600400" cy="26975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-822802" y="356129"/>
            <a:ext cx="7858009" cy="3369595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sp3d z="114300"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>
                    <a:lumMod val="1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Segoe Print" pitchFamily="2" charset="0"/>
              </a:rPr>
              <a:t>Локальные и глобальные компьютерные сети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print">
            <a:lum bright="-18000"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524750" y="6492875"/>
            <a:ext cx="1619250" cy="365125"/>
          </a:xfrm>
        </p:spPr>
        <p:txBody>
          <a:bodyPr/>
          <a:lstStyle/>
          <a:p>
            <a:pPr>
              <a:defRPr/>
            </a:pPr>
            <a:r>
              <a:rPr lang="ru-RU" sz="800"/>
              <a:t>МОУ СОШ №6 г. Реутов</a:t>
            </a: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>
          <a:xfrm>
            <a:off x="683568" y="260648"/>
            <a:ext cx="2663825" cy="5492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  <a:ea typeface="+mj-ea"/>
                <a:cs typeface="+mj-cs"/>
              </a:rPr>
              <a:t>Кольцо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3563938" y="2060575"/>
            <a:ext cx="46799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omic Sans MS" pitchFamily="66" charset="0"/>
              </a:rPr>
              <a:t>Сигналы передаются по кольцу в одном направлении и проходят через каждый компьютер.</a:t>
            </a:r>
          </a:p>
        </p:txBody>
      </p:sp>
      <p:sp>
        <p:nvSpPr>
          <p:cNvPr id="9" name="WordArt 13"/>
          <p:cNvSpPr>
            <a:spLocks noChangeArrowheads="1" noChangeShapeType="1" noTextEdit="1"/>
          </p:cNvSpPr>
          <p:nvPr/>
        </p:nvSpPr>
        <p:spPr bwMode="auto">
          <a:xfrm>
            <a:off x="468313" y="3429000"/>
            <a:ext cx="2590800" cy="647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Преимущества:</a:t>
            </a:r>
            <a:endParaRPr lang="ru-RU" sz="3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WordArt 14"/>
          <p:cNvSpPr>
            <a:spLocks noChangeArrowheads="1" noChangeShapeType="1" noTextEdit="1"/>
          </p:cNvSpPr>
          <p:nvPr/>
        </p:nvSpPr>
        <p:spPr bwMode="auto">
          <a:xfrm>
            <a:off x="5179410" y="3719604"/>
            <a:ext cx="2700291" cy="923621"/>
          </a:xfrm>
          <a:prstGeom prst="rect">
            <a:avLst/>
          </a:prstGeom>
        </p:spPr>
        <p:txBody>
          <a:bodyPr wrap="none" fromWordArt="1">
            <a:prstTxWarp prst="textSlantDown">
              <a:avLst>
                <a:gd name="adj" fmla="val 44444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Недостатки:</a:t>
            </a: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0" y="4192588"/>
            <a:ext cx="4032250" cy="225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900" b="1">
                <a:latin typeface="Comic Sans MS" pitchFamily="66" charset="0"/>
              </a:rPr>
              <a:t>У кабеля нет свободного конца и поэтому не нужен терминатор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1900" b="1">
                <a:latin typeface="Comic Sans MS" pitchFamily="66" charset="0"/>
              </a:rPr>
              <a:t>Каждый компьютер усиливает сигналы передавая их следующему компьютеру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4500563" y="4652963"/>
            <a:ext cx="42481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100" b="1">
                <a:latin typeface="Comic Sans MS" pitchFamily="66" charset="0"/>
              </a:rPr>
              <a:t>При выходе из строя одного компьютера прекращает функционировать вся сеть</a:t>
            </a:r>
          </a:p>
          <a:p>
            <a:pPr marL="342900" indent="-342900">
              <a:spcBef>
                <a:spcPct val="50000"/>
              </a:spcBef>
            </a:pPr>
            <a:endParaRPr lang="ru-RU" sz="2800">
              <a:latin typeface="Constantia" pitchFamily="18" charset="0"/>
            </a:endParaRPr>
          </a:p>
        </p:txBody>
      </p:sp>
      <p:pic>
        <p:nvPicPr>
          <p:cNvPr id="33801" name="Рисунок 12" descr="1_3.png"/>
          <p:cNvPicPr>
            <a:picLocks noChangeAspect="1"/>
          </p:cNvPicPr>
          <p:nvPr/>
        </p:nvPicPr>
        <p:blipFill>
          <a:blip r:embed="rId5">
            <a:lum bright="-20000"/>
          </a:blip>
          <a:srcRect/>
          <a:stretch>
            <a:fillRect/>
          </a:stretch>
        </p:blipFill>
        <p:spPr bwMode="auto">
          <a:xfrm>
            <a:off x="4140200" y="0"/>
            <a:ext cx="2808288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ring topology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201961" y="914053"/>
            <a:ext cx="3168352" cy="23762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866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vide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8" grpId="0" autoUpdateAnimBg="0"/>
      <p:bldP spid="11" grpId="0" autoUpdateAnimBg="0"/>
      <p:bldP spid="12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print">
            <a:lum bright="-14000" contrast="-12000"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524750" y="6492875"/>
            <a:ext cx="1619250" cy="365125"/>
          </a:xfrm>
        </p:spPr>
        <p:txBody>
          <a:bodyPr/>
          <a:lstStyle/>
          <a:p>
            <a:pPr>
              <a:defRPr/>
            </a:pPr>
            <a:r>
              <a:rPr lang="ru-RU" sz="800"/>
              <a:t>МОУ СОШ №6 г. Реутов</a:t>
            </a:r>
          </a:p>
        </p:txBody>
      </p:sp>
      <p:sp>
        <p:nvSpPr>
          <p:cNvPr id="16" name="Rectangle 4"/>
          <p:cNvSpPr txBox="1">
            <a:spLocks noChangeArrowheads="1"/>
          </p:cNvSpPr>
          <p:nvPr/>
        </p:nvSpPr>
        <p:spPr>
          <a:xfrm>
            <a:off x="539552" y="188640"/>
            <a:ext cx="2663825" cy="549275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  <a:ea typeface="+mj-ea"/>
                <a:cs typeface="+mj-cs"/>
              </a:rPr>
              <a:t>ЗВЕЗДА</a:t>
            </a: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3635375" y="1700213"/>
            <a:ext cx="38163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Все компьютеры сети присоединены к центральному узлу (коммутатор (</a:t>
            </a:r>
            <a:r>
              <a:rPr lang="en-US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Hub)</a:t>
            </a:r>
            <a:r>
              <a:rPr lang="ru-RU" sz="20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), образуя физический сегмент сети. </a:t>
            </a:r>
          </a:p>
        </p:txBody>
      </p:sp>
      <p:sp>
        <p:nvSpPr>
          <p:cNvPr id="9" name="WordArt 13"/>
          <p:cNvSpPr>
            <a:spLocks noChangeArrowheads="1" noChangeShapeType="1" noTextEdit="1"/>
          </p:cNvSpPr>
          <p:nvPr/>
        </p:nvSpPr>
        <p:spPr bwMode="auto">
          <a:xfrm>
            <a:off x="468313" y="3429000"/>
            <a:ext cx="2590800" cy="6477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Преимущества:</a:t>
            </a:r>
            <a:endParaRPr lang="ru-RU" sz="3600" kern="1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10" name="WordArt 14"/>
          <p:cNvSpPr>
            <a:spLocks noChangeArrowheads="1" noChangeShapeType="1" noTextEdit="1"/>
          </p:cNvSpPr>
          <p:nvPr/>
        </p:nvSpPr>
        <p:spPr bwMode="auto">
          <a:xfrm>
            <a:off x="5292725" y="3502025"/>
            <a:ext cx="2590800" cy="647700"/>
          </a:xfrm>
          <a:prstGeom prst="rect">
            <a:avLst/>
          </a:prstGeom>
        </p:spPr>
        <p:txBody>
          <a:bodyPr wrap="none" fromWordArt="1">
            <a:prstTxWarp prst="textSlantDown">
              <a:avLst>
                <a:gd name="adj" fmla="val 44444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Недостатки:</a:t>
            </a: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323850" y="4221163"/>
            <a:ext cx="3311525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latin typeface="Comic Sans MS" pitchFamily="66" charset="0"/>
              </a:rPr>
              <a:t>Управление сетью централизовано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latin typeface="Comic Sans MS" pitchFamily="66" charset="0"/>
              </a:rPr>
              <a:t>При выходе из строя одного компьютера сеть остается работоспособной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4140200" y="4294188"/>
            <a:ext cx="4679950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latin typeface="Comic Sans MS" pitchFamily="66" charset="0"/>
              </a:rPr>
              <a:t>При выходе из строя сервера сеть прекращает функционировать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latin typeface="Comic Sans MS" pitchFamily="66" charset="0"/>
              </a:rPr>
              <a:t>Для больших сетей значительно увеличивается расход кабеля</a:t>
            </a:r>
          </a:p>
        </p:txBody>
      </p:sp>
      <p:pic>
        <p:nvPicPr>
          <p:cNvPr id="35849" name="Рисунок 19" descr="1_2.png"/>
          <p:cNvPicPr>
            <a:picLocks noChangeAspect="1"/>
          </p:cNvPicPr>
          <p:nvPr/>
        </p:nvPicPr>
        <p:blipFill>
          <a:blip r:embed="rId5">
            <a:lum bright="-20000"/>
          </a:blip>
          <a:srcRect/>
          <a:stretch>
            <a:fillRect/>
          </a:stretch>
        </p:blipFill>
        <p:spPr bwMode="auto">
          <a:xfrm>
            <a:off x="4211638" y="0"/>
            <a:ext cx="2376487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Network topology bus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23528" y="854714"/>
            <a:ext cx="3240360" cy="2430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1" dur="2200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4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7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8" grpId="0" autoUpdateAnimBg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www.909.md/IMG/anunt/8503_1.jpg"/>
          <p:cNvPicPr>
            <a:picLocks noChangeAspect="1" noChangeArrowheads="1"/>
          </p:cNvPicPr>
          <p:nvPr/>
        </p:nvPicPr>
        <p:blipFill>
          <a:blip r:embed="rId4" cstate="print">
            <a:lum bright="-26000"/>
          </a:blip>
          <a:srcRect/>
          <a:stretch>
            <a:fillRect/>
          </a:stretch>
        </p:blipFill>
        <p:spPr bwMode="auto">
          <a:xfrm>
            <a:off x="2916238" y="1989138"/>
            <a:ext cx="1287462" cy="136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997763" y="0"/>
            <a:ext cx="7884723" cy="81560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7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</a:rPr>
              <a:t>Аппаратное обеспечение сети</a:t>
            </a:r>
            <a:endParaRPr lang="ru-RU" sz="47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76375" y="692150"/>
            <a:ext cx="64801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latin typeface="Constantia" pitchFamily="18" charset="0"/>
              </a:rPr>
              <a:t>Для передачи и приема информации в сети каждый компьютер должен иметь специальную плату – </a:t>
            </a:r>
            <a:r>
              <a:rPr lang="ru-RU" sz="2400" b="1">
                <a:solidFill>
                  <a:srgbClr val="D60093"/>
                </a:solidFill>
                <a:latin typeface="Constantia" pitchFamily="18" charset="0"/>
              </a:rPr>
              <a:t>сетевой адаптер</a:t>
            </a:r>
          </a:p>
        </p:txBody>
      </p:sp>
      <p:pic>
        <p:nvPicPr>
          <p:cNvPr id="7170" name="Picture 2" descr="http://www.dlink.ru/up/prod_fotos/DGE-528T_Sid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lum bright="-26000"/>
          </a:blip>
          <a:srcRect/>
          <a:stretch>
            <a:fillRect/>
          </a:stretch>
        </p:blipFill>
        <p:spPr bwMode="auto">
          <a:xfrm>
            <a:off x="4787900" y="2603500"/>
            <a:ext cx="1079500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http://upload.wikimedia.org/wikipedia/commons/thumb/c/cc/Modified-pc-case.png/450px-Modified-pc-case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24075" y="1916113"/>
            <a:ext cx="996950" cy="132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76375" y="3284538"/>
            <a:ext cx="68405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onstantia" pitchFamily="18" charset="0"/>
              </a:rPr>
              <a:t>Соединение компьютеров между собой производится с помощью кабелей различных типов:</a:t>
            </a:r>
            <a:endParaRPr lang="ru-RU" b="1">
              <a:solidFill>
                <a:srgbClr val="D60093"/>
              </a:solidFill>
              <a:latin typeface="Constantia" pitchFamily="18" charset="0"/>
            </a:endParaRPr>
          </a:p>
        </p:txBody>
      </p:sp>
      <p:pic>
        <p:nvPicPr>
          <p:cNvPr id="7176" name="Picture 8" descr="Картинка 3 из 43342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403350" y="4508500"/>
            <a:ext cx="1584325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 descr="Картинка 9 из 88659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lum bright="-26000"/>
          </a:blip>
          <a:srcRect/>
          <a:stretch>
            <a:fillRect/>
          </a:stretch>
        </p:blipFill>
        <p:spPr bwMode="auto">
          <a:xfrm>
            <a:off x="3563938" y="4508500"/>
            <a:ext cx="1595437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6" name="Picture 18" descr="Картинка 4 из 9630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lum bright="-20000"/>
          </a:blip>
          <a:srcRect/>
          <a:stretch>
            <a:fillRect/>
          </a:stretch>
        </p:blipFill>
        <p:spPr bwMode="auto">
          <a:xfrm>
            <a:off x="5580063" y="4581525"/>
            <a:ext cx="246062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1195384" y="3801083"/>
            <a:ext cx="2079833" cy="565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коаксиального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3495879" y="3801083"/>
            <a:ext cx="1760703" cy="565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витая пара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404247" y="3801083"/>
            <a:ext cx="2571487" cy="565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оптоволоконного</a:t>
            </a: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971550" y="5803900"/>
            <a:ext cx="770413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100" b="1">
                <a:latin typeface="Constantia" pitchFamily="18" charset="0"/>
              </a:rPr>
              <a:t>В зависимости от типа сетевого адаптера и типа кабеля скорость передачи информации по локальной сети</a:t>
            </a:r>
            <a:r>
              <a:rPr lang="ru-RU" sz="1900" b="1">
                <a:latin typeface="Constantia" pitchFamily="18" charset="0"/>
              </a:rPr>
              <a:t> </a:t>
            </a:r>
            <a:r>
              <a:rPr lang="ru-RU" sz="2100" b="1">
                <a:latin typeface="Constantia" pitchFamily="18" charset="0"/>
              </a:rPr>
              <a:t>обычно находится в диапазоне от 10 до 100 Мбит</a:t>
            </a:r>
            <a:r>
              <a:rPr lang="en-US" sz="2100" b="1">
                <a:latin typeface="Constantia" pitchFamily="18" charset="0"/>
              </a:rPr>
              <a:t>/c</a:t>
            </a:r>
            <a:r>
              <a:rPr lang="ru-RU" sz="2100" b="1">
                <a:latin typeface="Constantia" pitchFamily="18" charset="0"/>
              </a:rPr>
              <a:t>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48148E-6 L -0.31493 -0.00255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4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5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80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8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800" decel="100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4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5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80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2"/>
          <p:cNvSpPr>
            <a:spLocks noGrp="1"/>
          </p:cNvSpPr>
          <p:nvPr>
            <p:ph idx="4294967295"/>
          </p:nvPr>
        </p:nvSpPr>
        <p:spPr>
          <a:xfrm>
            <a:off x="323850" y="260350"/>
            <a:ext cx="8362950" cy="5865813"/>
          </a:xfrm>
        </p:spPr>
        <p:txBody>
          <a:bodyPr/>
          <a:lstStyle/>
          <a:p>
            <a:pPr marL="419100" indent="-382588" eaLnBrk="1" hangingPunct="1"/>
            <a:r>
              <a:rPr lang="ru-RU" sz="2500" smtClean="0"/>
              <a:t>Часто используется беспроводное  подключение, при котором передача данных осуществляется с помощью электромагнитных волн. В беспроводных локальных сетях в качестве центрального сетевого устройства используется </a:t>
            </a:r>
            <a:r>
              <a:rPr lang="ru-RU" sz="2500" u="sng" smtClean="0"/>
              <a:t>точка доступа.</a:t>
            </a:r>
            <a:r>
              <a:rPr lang="ru-RU" sz="2500" smtClean="0"/>
              <a:t> Беспроводные сети типа </a:t>
            </a:r>
            <a:r>
              <a:rPr lang="en-US" sz="2500" smtClean="0"/>
              <a:t> </a:t>
            </a:r>
            <a:r>
              <a:rPr lang="en-US" sz="2500" u="sng" smtClean="0"/>
              <a:t>Wi-Fi </a:t>
            </a:r>
            <a:r>
              <a:rPr lang="ru-RU" sz="2500" u="sng" smtClean="0"/>
              <a:t> </a:t>
            </a:r>
            <a:r>
              <a:rPr lang="ru-RU" sz="2500" smtClean="0"/>
              <a:t>могут обеспечить скорость передачи данных до 54 Мбит/с, однако скорость зависит от количества подключенных компьютеров и от расстояния  до точки доступа.</a:t>
            </a:r>
          </a:p>
          <a:p>
            <a:pPr marL="419100" indent="-382588" eaLnBrk="1" hangingPunct="1">
              <a:buFont typeface="Arial" charset="0"/>
              <a:buNone/>
            </a:pPr>
            <a:endParaRPr lang="ru-RU" sz="2500" smtClean="0"/>
          </a:p>
          <a:p>
            <a:pPr marL="419100" indent="-382588" eaLnBrk="1" hangingPunct="1">
              <a:buFont typeface="Arial" charset="0"/>
              <a:buNone/>
            </a:pPr>
            <a:r>
              <a:rPr lang="ru-RU" sz="1700" smtClean="0"/>
              <a:t> </a:t>
            </a:r>
          </a:p>
          <a:p>
            <a:pPr marL="419100" indent="-382588" eaLnBrk="1" hangingPunct="1">
              <a:buFont typeface="Arial" charset="0"/>
              <a:buNone/>
            </a:pPr>
            <a:r>
              <a:rPr lang="ru-RU" sz="1700" smtClean="0"/>
              <a:t>       </a:t>
            </a:r>
          </a:p>
          <a:p>
            <a:pPr marL="419100" indent="-382588" eaLnBrk="1" hangingPunct="1">
              <a:buFont typeface="Arial" charset="0"/>
              <a:buNone/>
            </a:pPr>
            <a:endParaRPr lang="ru-RU" sz="1700" smtClean="0"/>
          </a:p>
          <a:p>
            <a:pPr marL="419100" indent="-382588" eaLnBrk="1" hangingPunct="1">
              <a:buFont typeface="Arial" charset="0"/>
              <a:buNone/>
            </a:pPr>
            <a:endParaRPr lang="ru-RU" sz="1700" smtClean="0"/>
          </a:p>
          <a:p>
            <a:pPr marL="419100" indent="-382588" eaLnBrk="1" hangingPunct="1">
              <a:buFont typeface="Arial" charset="0"/>
              <a:buNone/>
            </a:pPr>
            <a:endParaRPr lang="ru-RU" sz="1700" smtClean="0"/>
          </a:p>
          <a:p>
            <a:pPr marL="419100" indent="-382588" eaLnBrk="1" hangingPunct="1">
              <a:buFont typeface="Arial" charset="0"/>
              <a:buNone/>
            </a:pPr>
            <a:endParaRPr lang="ru-RU" sz="1700" smtClean="0"/>
          </a:p>
          <a:p>
            <a:pPr marL="419100" indent="-382588" eaLnBrk="1" hangingPunct="1">
              <a:buFont typeface="Arial" charset="0"/>
              <a:buNone/>
            </a:pPr>
            <a:r>
              <a:rPr lang="ru-RU" sz="1700" smtClean="0"/>
              <a:t>Точка доступа и </a:t>
            </a:r>
          </a:p>
          <a:p>
            <a:pPr marL="419100" indent="-382588" eaLnBrk="1" hangingPunct="1">
              <a:buFont typeface="Arial" charset="0"/>
              <a:buNone/>
            </a:pPr>
            <a:r>
              <a:rPr lang="ru-RU" sz="1700" smtClean="0"/>
              <a:t>беспроводной сетевой адаптер</a:t>
            </a:r>
            <a:endParaRPr lang="ru-RU" sz="1700" u="sng" smtClean="0"/>
          </a:p>
          <a:p>
            <a:pPr marL="419100" indent="-382588" eaLnBrk="1" hangingPunct="1">
              <a:buFont typeface="Arial" charset="0"/>
              <a:buNone/>
            </a:pPr>
            <a:endParaRPr lang="ru-RU" sz="1700" u="sng" smtClean="0"/>
          </a:p>
          <a:p>
            <a:pPr marL="419100" indent="-382588" eaLnBrk="1" hangingPunct="1"/>
            <a:endParaRPr lang="ru-RU" smtClean="0"/>
          </a:p>
        </p:txBody>
      </p:sp>
      <p:pic>
        <p:nvPicPr>
          <p:cNvPr id="39939" name="Picture 2" descr="http://www.buro.ru/i/ibb/100G-Delux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3913188"/>
            <a:ext cx="5257800" cy="294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 bright="-21000" contrast="24000"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4"/>
          <p:cNvSpPr txBox="1">
            <a:spLocks noChangeArrowheads="1"/>
          </p:cNvSpPr>
          <p:nvPr/>
        </p:nvSpPr>
        <p:spPr>
          <a:xfrm>
            <a:off x="1258888" y="115888"/>
            <a:ext cx="7429500" cy="576262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Объединение компьютерных сетей</a:t>
            </a: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971550" y="692150"/>
            <a:ext cx="230505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>
                <a:solidFill>
                  <a:srgbClr val="D60093"/>
                </a:solidFill>
                <a:latin typeface="Comic Sans MS" pitchFamily="66" charset="0"/>
              </a:rPr>
              <a:t>Региональные сети </a:t>
            </a:r>
            <a:r>
              <a:rPr lang="ru-RU" sz="2500">
                <a:latin typeface="Comic Sans MS" pitchFamily="66" charset="0"/>
              </a:rPr>
              <a:t>– объединяют компьютеры в пределах одного региона (города, страны, континента).</a:t>
            </a: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372225" y="549275"/>
            <a:ext cx="2771775" cy="466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>
                <a:solidFill>
                  <a:srgbClr val="D60093"/>
                </a:solidFill>
                <a:latin typeface="Comic Sans MS" pitchFamily="66" charset="0"/>
              </a:rPr>
              <a:t>Корпоративные сети</a:t>
            </a:r>
            <a:r>
              <a:rPr lang="ru-RU" sz="2500">
                <a:latin typeface="Comic Sans MS" pitchFamily="66" charset="0"/>
              </a:rPr>
              <a:t> – объединяют компьютеры одной организации в различных странах и городах, защищая их от несанкционированного доступа.</a:t>
            </a: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1042988" y="4860925"/>
            <a:ext cx="6265862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500" b="1">
                <a:solidFill>
                  <a:srgbClr val="D60093"/>
                </a:solidFill>
                <a:latin typeface="Comic Sans MS" pitchFamily="66" charset="0"/>
              </a:rPr>
              <a:t>Глобальная компьютерная сеть</a:t>
            </a:r>
            <a:r>
              <a:rPr lang="ru-RU" sz="2500">
                <a:latin typeface="Comic Sans MS" pitchFamily="66" charset="0"/>
              </a:rPr>
              <a:t> – объединяет многие локальные, региональные и корпоративные сети и включающая сотни миллионов компьютеров (</a:t>
            </a:r>
            <a:r>
              <a:rPr lang="en-US" sz="2500" b="1">
                <a:solidFill>
                  <a:srgbClr val="D60093"/>
                </a:solidFill>
                <a:latin typeface="Comic Sans MS" pitchFamily="66" charset="0"/>
              </a:rPr>
              <a:t>INTERNET</a:t>
            </a:r>
            <a:r>
              <a:rPr lang="en-US" sz="2500">
                <a:latin typeface="Comic Sans MS" pitchFamily="66" charset="0"/>
              </a:rPr>
              <a:t>)</a:t>
            </a:r>
            <a:r>
              <a:rPr lang="ru-RU" sz="2500">
                <a:latin typeface="Comic Sans MS" pitchFamily="66" charset="0"/>
              </a:rPr>
              <a:t>.</a:t>
            </a:r>
          </a:p>
        </p:txBody>
      </p:sp>
      <p:pic>
        <p:nvPicPr>
          <p:cNvPr id="10" name="Рисунок 9" descr="US-Internet-Topolog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63392" y="1268760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 bright="-21000" contrast="24000"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Box 9"/>
          <p:cNvSpPr txBox="1">
            <a:spLocks noChangeArrowheads="1"/>
          </p:cNvSpPr>
          <p:nvPr/>
        </p:nvSpPr>
        <p:spPr bwMode="auto">
          <a:xfrm>
            <a:off x="1116013" y="115888"/>
            <a:ext cx="7488237" cy="1555750"/>
          </a:xfrm>
          <a:prstGeom prst="rect">
            <a:avLst/>
          </a:prstGeom>
          <a:gradFill flip="none" rotWithShape="1">
            <a:gsLst>
              <a:gs pos="100000">
                <a:schemeClr val="accent3">
                  <a:lumMod val="40000"/>
                  <a:lumOff val="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600" b="1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Internet</a:t>
            </a:r>
            <a:r>
              <a:rPr lang="en-US" sz="2000">
                <a:latin typeface="Comic Sans MS" pitchFamily="66" charset="0"/>
              </a:rPr>
              <a:t> </a:t>
            </a:r>
            <a:r>
              <a:rPr lang="en-US" sz="2000">
                <a:solidFill>
                  <a:srgbClr val="000000"/>
                </a:solidFill>
                <a:latin typeface="Comic Sans MS" pitchFamily="66" charset="0"/>
              </a:rPr>
              <a:t>(</a:t>
            </a:r>
            <a:r>
              <a:rPr lang="ru-RU" sz="2000">
                <a:solidFill>
                  <a:srgbClr val="000000"/>
                </a:solidFill>
                <a:latin typeface="Comic Sans MS" pitchFamily="66" charset="0"/>
              </a:rPr>
              <a:t>в переводе с английского –</a:t>
            </a:r>
            <a:r>
              <a:rPr lang="ru-RU" sz="2000">
                <a:latin typeface="Comic Sans MS" pitchFamily="66" charset="0"/>
              </a:rPr>
              <a:t> </a:t>
            </a:r>
            <a:r>
              <a:rPr lang="ru-RU" sz="2000" b="1" i="1" u="sng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между сетей</a:t>
            </a:r>
            <a:r>
              <a:rPr lang="ru-RU" sz="2000">
                <a:solidFill>
                  <a:srgbClr val="000000"/>
                </a:solidFill>
                <a:latin typeface="Comic Sans MS" pitchFamily="66" charset="0"/>
              </a:rPr>
              <a:t>) –</a:t>
            </a:r>
            <a:r>
              <a:rPr lang="ru-RU" sz="2000">
                <a:latin typeface="Comic Sans MS" pitchFamily="66" charset="0"/>
              </a:rPr>
              <a:t> </a:t>
            </a:r>
            <a:r>
              <a:rPr lang="ru-RU" sz="2000">
                <a:solidFill>
                  <a:srgbClr val="000000"/>
                </a:solidFill>
                <a:latin typeface="Comic Sans MS" pitchFamily="66" charset="0"/>
              </a:rPr>
              <a:t>гигантская всемирная компьютерная сеть.</a:t>
            </a:r>
          </a:p>
          <a:p>
            <a:pPr>
              <a:spcBef>
                <a:spcPct val="50000"/>
              </a:spcBef>
              <a:defRPr/>
            </a:pPr>
            <a:r>
              <a:rPr lang="ru-RU" sz="2000">
                <a:solidFill>
                  <a:srgbClr val="000000"/>
                </a:solidFill>
                <a:latin typeface="Comic Sans MS" pitchFamily="66" charset="0"/>
              </a:rPr>
              <a:t>Ее назначение – обеспечить любому желающему постоянный доступ к любой информации.</a:t>
            </a:r>
          </a:p>
        </p:txBody>
      </p:sp>
      <p:pic>
        <p:nvPicPr>
          <p:cNvPr id="43011" name="Рисунок 11" descr="Internet.jpg"/>
          <p:cNvPicPr>
            <a:picLocks noChangeAspect="1"/>
          </p:cNvPicPr>
          <p:nvPr/>
        </p:nvPicPr>
        <p:blipFill>
          <a:blip r:embed="rId4">
            <a:lum bright="-20000"/>
          </a:blip>
          <a:srcRect/>
          <a:stretch>
            <a:fillRect/>
          </a:stretch>
        </p:blipFill>
        <p:spPr bwMode="auto">
          <a:xfrm>
            <a:off x="4230688" y="1557338"/>
            <a:ext cx="4913312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042988" y="2133600"/>
            <a:ext cx="2951162" cy="3749675"/>
          </a:xfrm>
          <a:prstGeom prst="rect">
            <a:avLst/>
          </a:prstGeom>
          <a:gradFill flip="none" rotWithShape="1">
            <a:gsLst>
              <a:gs pos="100000">
                <a:schemeClr val="accent3">
                  <a:lumMod val="60000"/>
                  <a:lumOff val="4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>
                <a:latin typeface="Constantia" pitchFamily="18" charset="0"/>
              </a:rPr>
              <a:t>Для того чтобы в процессе обмена информацией компьютеры могли найти друг друга, в Интернете существует единая система адресации, основанная на использовании Интернет-адреса  </a:t>
            </a:r>
            <a:r>
              <a:rPr lang="ru-RU" sz="2000" b="1" i="1">
                <a:solidFill>
                  <a:srgbClr val="CC3300"/>
                </a:solidFill>
                <a:latin typeface="Constantia" pitchFamily="18" charset="0"/>
              </a:rPr>
              <a:t>(</a:t>
            </a:r>
            <a:r>
              <a:rPr lang="en-US" sz="2000" b="1" i="1">
                <a:solidFill>
                  <a:srgbClr val="CC3300"/>
                </a:solidFill>
                <a:latin typeface="Constantia" pitchFamily="18" charset="0"/>
              </a:rPr>
              <a:t>IP</a:t>
            </a:r>
            <a:r>
              <a:rPr lang="ru-RU" sz="2000" b="1" i="1">
                <a:solidFill>
                  <a:srgbClr val="CC3300"/>
                </a:solidFill>
                <a:latin typeface="Constantia" pitchFamily="18" charset="0"/>
              </a:rPr>
              <a:t> адреса)</a:t>
            </a:r>
            <a:endParaRPr lang="ru-RU" sz="2000" u="sng">
              <a:solidFill>
                <a:srgbClr val="CC33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 bright="-30000" contrast="19000"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9"/>
          <p:cNvSpPr>
            <a:spLocks noChangeArrowheads="1"/>
          </p:cNvSpPr>
          <p:nvPr/>
        </p:nvSpPr>
        <p:spPr bwMode="auto">
          <a:xfrm>
            <a:off x="395288" y="692150"/>
            <a:ext cx="8748712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2"/>
              </a:buClr>
            </a:pPr>
            <a:r>
              <a:rPr lang="ru-RU" sz="3600" b="1" i="1"/>
              <a:t>Компьютеры легко могут найти друг друга по числовому </a:t>
            </a:r>
            <a:r>
              <a:rPr lang="en-US" sz="3600" b="1" i="1"/>
              <a:t>IP</a:t>
            </a:r>
            <a:r>
              <a:rPr lang="ru-RU" sz="3600" b="1" i="1"/>
              <a:t>-адресу, однако человеку запомнить числовой адрес нелегко, и для удобства была введена </a:t>
            </a:r>
            <a:r>
              <a:rPr lang="ru-RU" sz="3600" b="1" i="1">
                <a:solidFill>
                  <a:srgbClr val="CC3300"/>
                </a:solidFill>
              </a:rPr>
              <a:t>доменная система имён</a:t>
            </a:r>
            <a:r>
              <a:rPr lang="ru-RU" sz="3600"/>
              <a:t> - ставит в соответствие числовому </a:t>
            </a:r>
            <a:r>
              <a:rPr lang="en-US" sz="3600"/>
              <a:t>IP-</a:t>
            </a:r>
            <a:r>
              <a:rPr lang="ru-RU" sz="3600"/>
              <a:t>адресу компьютера уникальное доменное имя.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549275"/>
            <a:ext cx="9144000" cy="525621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200" smtClean="0">
                <a:solidFill>
                  <a:srgbClr val="FF3300"/>
                </a:solidFill>
              </a:rPr>
              <a:t>Доменная система имён имеет иерархическую структуру:</a:t>
            </a:r>
            <a:endParaRPr lang="ru-RU" sz="4200" smtClean="0"/>
          </a:p>
          <a:p>
            <a:pPr algn="ctr" eaLnBrk="1" hangingPunct="1">
              <a:buFont typeface="Arial" charset="0"/>
              <a:buNone/>
            </a:pPr>
            <a:r>
              <a:rPr lang="ru-RU" sz="4200" smtClean="0">
                <a:solidFill>
                  <a:srgbClr val="FFFF00"/>
                </a:solidFill>
              </a:rPr>
              <a:t>домены верхнего уровня - домены второго уровня – домены третьего уровня.</a:t>
            </a:r>
          </a:p>
          <a:p>
            <a:pPr algn="ctr" eaLnBrk="1" hangingPunct="1">
              <a:buFont typeface="Arial" charset="0"/>
              <a:buNone/>
            </a:pPr>
            <a:r>
              <a:rPr lang="ru-RU" sz="4200" smtClean="0">
                <a:solidFill>
                  <a:srgbClr val="FF3300"/>
                </a:solidFill>
              </a:rPr>
              <a:t>Домены верхнего уровня бывают:</a:t>
            </a:r>
            <a:r>
              <a:rPr lang="ru-RU" sz="4200" smtClean="0"/>
              <a:t> </a:t>
            </a:r>
            <a:r>
              <a:rPr lang="ru-RU" sz="4200" smtClean="0">
                <a:solidFill>
                  <a:srgbClr val="FFFF00"/>
                </a:solidFill>
              </a:rPr>
              <a:t>географические и административные.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29130" name="Group 74"/>
          <p:cNvGraphicFramePr>
            <a:graphicFrameLocks noGrp="1"/>
          </p:cNvGraphicFramePr>
          <p:nvPr>
            <p:ph idx="4294967295"/>
          </p:nvPr>
        </p:nvGraphicFramePr>
        <p:xfrm>
          <a:off x="468313" y="549275"/>
          <a:ext cx="8229600" cy="5543808"/>
        </p:xfrm>
        <a:graphic>
          <a:graphicData uri="http://schemas.openxmlformats.org/drawingml/2006/table">
            <a:tbl>
              <a:tblPr/>
              <a:tblGrid>
                <a:gridCol w="2057400"/>
                <a:gridCol w="2057400"/>
                <a:gridCol w="2057400"/>
                <a:gridCol w="2057400"/>
              </a:tblGrid>
              <a:tr h="1123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nstantia" pitchFamily="18" charset="0"/>
                        </a:rPr>
                        <a:t>Административные</a:t>
                      </a: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nstantia" pitchFamily="18" charset="0"/>
                        </a:rPr>
                        <a:t>Тип организации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nstantia" pitchFamily="18" charset="0"/>
                        </a:rPr>
                        <a:t>Географические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Constantia" pitchFamily="18" charset="0"/>
                        </a:rPr>
                        <a:t>Страна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3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nstantia" pitchFamily="18" charset="0"/>
                        </a:rPr>
                        <a:t>com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nstantia" pitchFamily="18" charset="0"/>
                        </a:rPr>
                        <a:t>Коммерческая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nstantia" pitchFamily="18" charset="0"/>
                        </a:rPr>
                        <a:t>ca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nstantia" pitchFamily="18" charset="0"/>
                        </a:rPr>
                        <a:t>Канада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3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nstantia" pitchFamily="18" charset="0"/>
                        </a:rPr>
                        <a:t>int	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nstantia" pitchFamily="18" charset="0"/>
                        </a:rPr>
                        <a:t>Международная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nstantia" pitchFamily="18" charset="0"/>
                        </a:rPr>
                        <a:t>ru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nstantia" pitchFamily="18" charset="0"/>
                        </a:rPr>
                        <a:t>Россия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23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nstantia" pitchFamily="18" charset="0"/>
                        </a:rPr>
                        <a:t>mil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0000" marR="90000" marT="46800" marB="468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nstantia" pitchFamily="18" charset="0"/>
                        </a:rPr>
                        <a:t>Военная США</a:t>
                      </a: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nstantia" pitchFamily="18" charset="0"/>
                        </a:rPr>
                        <a:t>su</a:t>
                      </a: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Constantia" pitchFamily="18" charset="0"/>
                        </a:rPr>
                        <a:t>Бывший СССР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marL="90000" marR="90000" marT="46800" marB="468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080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692150"/>
            <a:ext cx="8424862" cy="482441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sz="4400" b="1" i="1" smtClean="0">
                <a:solidFill>
                  <a:srgbClr val="FF3300"/>
                </a:solidFill>
              </a:rPr>
              <a:t>Доменное имя сервера Интернета состоит из</a:t>
            </a:r>
            <a:r>
              <a:rPr lang="ru-RU" sz="4400" smtClean="0">
                <a:solidFill>
                  <a:srgbClr val="FFFF00"/>
                </a:solidFill>
              </a:rPr>
              <a:t> последовательности имён домена верхнего уровня, домена второго уровня и собственно имени компьютера.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NetworkofNetworks_wh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3059113" y="3284538"/>
            <a:ext cx="5195887" cy="3292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0" y="1700213"/>
            <a:ext cx="7451725" cy="21431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К</a:t>
            </a: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о</a:t>
            </a:r>
            <a:r>
              <a:rPr lang="ru-RU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м</a:t>
            </a: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п</a:t>
            </a:r>
            <a:r>
              <a:rPr lang="ru-RU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ь</a:t>
            </a:r>
            <a:r>
              <a:rPr lang="ru-RU" sz="4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ю</a:t>
            </a: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т</a:t>
            </a:r>
            <a:r>
              <a:rPr lang="ru-RU" sz="4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е</a:t>
            </a:r>
            <a:r>
              <a:rPr lang="ru-RU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р</a:t>
            </a:r>
            <a:r>
              <a:rPr lang="ru-RU" sz="4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на</a:t>
            </a:r>
            <a:r>
              <a:rPr lang="ru-RU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я</a:t>
            </a: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ru-RU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с</a:t>
            </a:r>
            <a:r>
              <a:rPr lang="ru-RU" sz="4000" b="1" dirty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е</a:t>
            </a:r>
            <a:r>
              <a:rPr lang="ru-RU" sz="40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т</a:t>
            </a:r>
            <a:r>
              <a:rPr lang="ru-RU" sz="40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ь</a:t>
            </a:r>
            <a:r>
              <a:rPr 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  <a:r>
              <a:rPr lang="ru-RU" sz="36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–</a:t>
            </a:r>
            <a:r>
              <a:rPr lang="ru-RU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 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это система компьютеров, связанная каналами передачи информации.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548680"/>
            <a:ext cx="5580112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atang" pitchFamily="18" charset="-127"/>
                <a:ea typeface="Batang" pitchFamily="18" charset="-127"/>
              </a:rPr>
              <a:t>Определение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89063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1400"/>
                                  </p:stCondLst>
                                  <p:iterate type="lt">
                                    <p:tmPct val="134211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79512" y="0"/>
            <a:ext cx="6120680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Batang" pitchFamily="18" charset="-127"/>
                <a:ea typeface="Batang" pitchFamily="18" charset="-127"/>
              </a:rPr>
              <a:t>  Виды сетей</a:t>
            </a:r>
          </a:p>
        </p:txBody>
      </p:sp>
      <p:sp>
        <p:nvSpPr>
          <p:cNvPr id="13" name="Выноска со стрелкой вверх 12"/>
          <p:cNvSpPr/>
          <p:nvPr/>
        </p:nvSpPr>
        <p:spPr>
          <a:xfrm>
            <a:off x="199133" y="1287810"/>
            <a:ext cx="2952327" cy="2232248"/>
          </a:xfrm>
          <a:prstGeom prst="up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GungsuhChe" pitchFamily="49" charset="-127"/>
                <a:ea typeface="GungsuhChe" pitchFamily="49" charset="-127"/>
              </a:rPr>
              <a:t>Локальные</a:t>
            </a:r>
          </a:p>
        </p:txBody>
      </p:sp>
      <p:sp>
        <p:nvSpPr>
          <p:cNvPr id="14" name="Выноска со стрелкой вверх 13"/>
          <p:cNvSpPr/>
          <p:nvPr/>
        </p:nvSpPr>
        <p:spPr>
          <a:xfrm>
            <a:off x="3580780" y="1287810"/>
            <a:ext cx="3168352" cy="2232248"/>
          </a:xfrm>
          <a:prstGeom prst="upArrowCallou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  <a:latin typeface="GungsuhChe" pitchFamily="49" charset="-127"/>
                <a:ea typeface="GungsuhChe" pitchFamily="49" charset="-127"/>
              </a:rPr>
              <a:t>Глобальные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01008"/>
            <a:ext cx="2769096" cy="2076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501008"/>
            <a:ext cx="3269667" cy="1963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6" name="Прямая со стрелкой 15"/>
          <p:cNvCxnSpPr/>
          <p:nvPr/>
        </p:nvCxnSpPr>
        <p:spPr>
          <a:xfrm>
            <a:off x="0" y="476250"/>
            <a:ext cx="6876256" cy="0"/>
          </a:xfrm>
          <a:prstGeom prst="straightConnector1">
            <a:avLst/>
          </a:prstGeom>
          <a:ln w="66675" cap="rnd" cmpd="sng">
            <a:gradFill flip="none" rotWithShape="1">
              <a:gsLst>
                <a:gs pos="0">
                  <a:srgbClr val="CBCBCB"/>
                </a:gs>
                <a:gs pos="13000">
                  <a:srgbClr val="5F5F5F"/>
                </a:gs>
                <a:gs pos="21001">
                  <a:srgbClr val="5F5F5F"/>
                </a:gs>
                <a:gs pos="63000">
                  <a:srgbClr val="FFFFFF"/>
                </a:gs>
                <a:gs pos="67000">
                  <a:srgbClr val="B2B2B2"/>
                </a:gs>
                <a:gs pos="69000">
                  <a:srgbClr val="292929"/>
                </a:gs>
                <a:gs pos="82001">
                  <a:srgbClr val="777777"/>
                </a:gs>
                <a:gs pos="100000">
                  <a:srgbClr val="EAEAEA"/>
                </a:gs>
              </a:gsLst>
              <a:lin ang="18900000" scaled="1"/>
              <a:tileRect/>
            </a:gradFill>
            <a:tailEnd type="stealth" w="lg" len="lg"/>
          </a:ln>
          <a:effectLst>
            <a:innerShdw blurRad="63500" dist="50800" dir="5400000">
              <a:schemeClr val="bg1">
                <a:alpha val="50000"/>
              </a:schemeClr>
            </a:innerShdw>
          </a:effectLst>
          <a:scene3d>
            <a:camera prst="orthographicFront"/>
            <a:lightRig rig="threePt" dir="t"/>
          </a:scene3d>
          <a:sp3d extrusionH="76200" contourW="12700" prstMaterial="matte">
            <a:extrusionClr>
              <a:schemeClr val="bg1">
                <a:lumMod val="75000"/>
              </a:schemeClr>
            </a:extrusionClr>
            <a:contourClr>
              <a:schemeClr val="bg1">
                <a:lumMod val="50000"/>
              </a:schemeClr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12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9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8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 bright="9000" contrast="33000"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524750" y="6492875"/>
            <a:ext cx="1619250" cy="365125"/>
          </a:xfrm>
        </p:spPr>
        <p:txBody>
          <a:bodyPr/>
          <a:lstStyle/>
          <a:p>
            <a:pPr>
              <a:defRPr/>
            </a:pPr>
            <a:r>
              <a:rPr lang="ru-RU" sz="800"/>
              <a:t>МОУ СОШ №6 г. Реутов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0" y="332656"/>
            <a:ext cx="6732240" cy="8925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atang" pitchFamily="18" charset="-127"/>
                <a:ea typeface="Batang" pitchFamily="18" charset="-127"/>
              </a:rPr>
              <a:t>  Локальные сети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9388" y="1484313"/>
            <a:ext cx="6408737" cy="2654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Это сети небольшие по масштабам и работают в пределах одного помещения, здания , предприятия. Они объединяет относительно небольшое количество компьютеров (до 1000 штук).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lum bright="-9000" contrast="-3000"/>
          </a:blip>
          <a:srcRect/>
          <a:stretch>
            <a:fillRect/>
          </a:stretch>
        </p:blipFill>
        <p:spPr bwMode="auto">
          <a:xfrm>
            <a:off x="5459849" y="3933056"/>
            <a:ext cx="3684151" cy="29249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332656"/>
            <a:ext cx="6732240" cy="8925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Batang" pitchFamily="18" charset="-127"/>
                <a:ea typeface="Batang" pitchFamily="18" charset="-127"/>
              </a:rPr>
              <a:t>  Назначение ЛС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9388" y="1268413"/>
            <a:ext cx="6119812" cy="49657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>
              <a:buClr>
                <a:schemeClr val="tx1"/>
              </a:buClr>
              <a:buFontTx/>
              <a:buAutoNum type="arabicParenR"/>
              <a:defRPr/>
            </a:pPr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Обмен файлами между пользователями сети</a:t>
            </a:r>
          </a:p>
          <a:p>
            <a:pPr marL="609600" indent="-609600">
              <a:buClr>
                <a:schemeClr val="tx1"/>
              </a:buClr>
              <a:buFontTx/>
              <a:buAutoNum type="arabicParenR"/>
              <a:defRPr/>
            </a:pPr>
            <a:r>
              <a:rPr lang="ru-RU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Эффективное использование общедоступных ресурсов: большее пространство дисковой памяти, принтер, сканер, программное обеспечение и т.д.</a:t>
            </a:r>
          </a:p>
        </p:txBody>
      </p:sp>
      <p:pic>
        <p:nvPicPr>
          <p:cNvPr id="23556" name="Рисунок 9" descr="32411216.gif"/>
          <p:cNvPicPr>
            <a:picLocks noChangeAspect="1"/>
          </p:cNvPicPr>
          <p:nvPr/>
        </p:nvPicPr>
        <p:blipFill>
          <a:blip r:embed="rId4">
            <a:lum bright="-10000"/>
          </a:blip>
          <a:srcRect/>
          <a:stretch>
            <a:fillRect/>
          </a:stretch>
        </p:blipFill>
        <p:spPr bwMode="auto">
          <a:xfrm>
            <a:off x="5508625" y="1341438"/>
            <a:ext cx="33337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179512" y="742950"/>
            <a:ext cx="8712968" cy="0"/>
          </a:xfrm>
          <a:prstGeom prst="line">
            <a:avLst/>
          </a:prstGeom>
          <a:ln w="82550" cmpd="tri">
            <a:prstDash val="solid"/>
            <a:bevel/>
            <a:headEnd type="oval"/>
            <a:tailEnd type="triangle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188640"/>
            <a:ext cx="889248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  <a:ea typeface="Batang" pitchFamily="18" charset="-127"/>
              </a:rPr>
              <a:t>Основные свойства ЛС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288" y="1268413"/>
            <a:ext cx="6048375" cy="53498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Высокая скорость передачи, большая пропускная способность;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Низкий уровень ошибок передачи;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Ограниченное, точно определенное число компьютеров, подключаемых к сети;</a:t>
            </a:r>
          </a:p>
          <a:p>
            <a:pPr>
              <a:lnSpc>
                <a:spcPct val="90000"/>
              </a:lnSpc>
              <a:buFontTx/>
              <a:buBlip>
                <a:blip r:embed="rId4"/>
              </a:buBlip>
              <a:defRPr/>
            </a:pPr>
            <a:r>
              <a:rPr lang="ru-RU" sz="320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Имеет один или несколько взаимосвязанных центров управления.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79512" y="742950"/>
            <a:ext cx="8712968" cy="0"/>
          </a:xfrm>
          <a:prstGeom prst="line">
            <a:avLst/>
          </a:prstGeom>
          <a:ln w="82550" cmpd="tri">
            <a:prstDash val="solid"/>
            <a:bevel/>
            <a:headEnd type="oval"/>
            <a:tailEnd type="triangle"/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605" name="Рисунок 11" descr="48105672_1251533176_033_1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25" y="1916113"/>
            <a:ext cx="1955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12" descr="48104611_1251530704_012_1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4525" y="4797425"/>
            <a:ext cx="145097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836712"/>
            <a:ext cx="8567936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</a:rPr>
              <a:t>Виды локальных сетей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ea typeface="Batang" pitchFamily="18" charset="-127"/>
            </a:endParaRPr>
          </a:p>
        </p:txBody>
      </p:sp>
      <p:pic>
        <p:nvPicPr>
          <p:cNvPr id="16" name="Рисунок 15" descr="1.JPG"/>
          <p:cNvPicPr>
            <a:picLocks noChangeAspect="1"/>
          </p:cNvPicPr>
          <p:nvPr/>
        </p:nvPicPr>
        <p:blipFill>
          <a:blip r:embed="rId4" cstate="print">
            <a:lum bright="-13000"/>
          </a:blip>
          <a:stretch>
            <a:fillRect/>
          </a:stretch>
        </p:blipFill>
        <p:spPr>
          <a:xfrm>
            <a:off x="330895" y="4155876"/>
            <a:ext cx="3112938" cy="2457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2.JPG"/>
          <p:cNvPicPr>
            <a:picLocks noChangeAspect="1"/>
          </p:cNvPicPr>
          <p:nvPr/>
        </p:nvPicPr>
        <p:blipFill>
          <a:blip r:embed="rId5" cstate="print">
            <a:lum bright="-13000"/>
          </a:blip>
          <a:stretch>
            <a:fillRect/>
          </a:stretch>
        </p:blipFill>
        <p:spPr>
          <a:xfrm>
            <a:off x="4865687" y="4156893"/>
            <a:ext cx="3037963" cy="2554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Выноска со стрелкой вверх 17"/>
          <p:cNvSpPr/>
          <p:nvPr/>
        </p:nvSpPr>
        <p:spPr>
          <a:xfrm>
            <a:off x="611188" y="1557338"/>
            <a:ext cx="3168650" cy="2592387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>
                <a:solidFill>
                  <a:srgbClr val="0D0D0D"/>
                </a:solidFill>
                <a:latin typeface="Comic Sans MS" pitchFamily="66" charset="0"/>
              </a:rPr>
              <a:t>Одноранговые</a:t>
            </a:r>
          </a:p>
          <a:p>
            <a:pPr algn="ctr">
              <a:defRPr/>
            </a:pPr>
            <a:r>
              <a:rPr lang="ru-RU" sz="2000" b="1">
                <a:solidFill>
                  <a:srgbClr val="0D0D0D"/>
                </a:solidFill>
                <a:latin typeface="Comic Sans MS" pitchFamily="66" charset="0"/>
              </a:rPr>
              <a:t>Все компьютеры равноправны. Всего не более 10 компьютеров</a:t>
            </a:r>
          </a:p>
          <a:p>
            <a:pPr algn="ctr"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19" name="Выноска со стрелкой вверх 18"/>
          <p:cNvSpPr/>
          <p:nvPr/>
        </p:nvSpPr>
        <p:spPr>
          <a:xfrm>
            <a:off x="4716463" y="1700213"/>
            <a:ext cx="3455987" cy="2447925"/>
          </a:xfrm>
          <a:prstGeom prst="upArrowCallou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ru-RU" sz="2000" b="1">
                <a:solidFill>
                  <a:srgbClr val="0D0D0D"/>
                </a:solidFill>
                <a:latin typeface="Comic Sans MS" pitchFamily="66" charset="0"/>
                <a:ea typeface="Gisha"/>
                <a:cs typeface="Gisha"/>
              </a:rPr>
              <a:t>Сеть на основе </a:t>
            </a:r>
            <a:r>
              <a:rPr lang="ru-RU" sz="2000" b="1">
                <a:solidFill>
                  <a:srgbClr val="FF0000"/>
                </a:solidFill>
                <a:latin typeface="Comic Sans MS" pitchFamily="66" charset="0"/>
                <a:ea typeface="Gisha"/>
                <a:cs typeface="Gisha"/>
              </a:rPr>
              <a:t>сервера</a:t>
            </a:r>
          </a:p>
          <a:p>
            <a:pPr>
              <a:spcBef>
                <a:spcPct val="50000"/>
              </a:spcBef>
              <a:defRPr/>
            </a:pPr>
            <a:r>
              <a:rPr lang="ru-RU" b="1">
                <a:solidFill>
                  <a:srgbClr val="0D0D0D"/>
                </a:solidFill>
                <a:latin typeface="Comic Sans MS" pitchFamily="66" charset="0"/>
                <a:ea typeface="Gisha"/>
                <a:cs typeface="Gisha"/>
              </a:rPr>
              <a:t>Один компьютер специально выделяется для хранения файлов и программных приложений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8220" y="398587"/>
            <a:ext cx="8919851" cy="855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Общая схема соединения компьютеров в локальной сети называется</a:t>
            </a:r>
          </a:p>
        </p:txBody>
      </p:sp>
      <p:sp>
        <p:nvSpPr>
          <p:cNvPr id="9" name="WordArt 7"/>
          <p:cNvSpPr>
            <a:spLocks noChangeArrowheads="1" noChangeShapeType="1" noTextEdit="1"/>
          </p:cNvSpPr>
          <p:nvPr/>
        </p:nvSpPr>
        <p:spPr bwMode="auto">
          <a:xfrm>
            <a:off x="1500639" y="987452"/>
            <a:ext cx="5736443" cy="653282"/>
          </a:xfrm>
          <a:prstGeom prst="rect">
            <a:avLst/>
          </a:prstGeom>
        </p:spPr>
        <p:txBody>
          <a:bodyPr wrap="none" fromWordArt="1">
            <a:prstTxWarp prst="textDeflateTop">
              <a:avLst>
                <a:gd name="adj" fmla="val 46875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топологией сети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0" y="1700808"/>
            <a:ext cx="91440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5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mic Sans MS" pitchFamily="66" charset="0"/>
              </a:rPr>
              <a:t>Все сети строятся на основе 3-х базовых топологий: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07504" y="2583925"/>
            <a:ext cx="2592288" cy="2265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шина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кольцо</a:t>
            </a:r>
          </a:p>
          <a:p>
            <a:pPr fontAlgn="auto">
              <a:spcBef>
                <a:spcPct val="5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звезда</a:t>
            </a:r>
          </a:p>
        </p:txBody>
      </p:sp>
      <p:pic>
        <p:nvPicPr>
          <p:cNvPr id="29703" name="Рисунок 13" descr="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5516563"/>
            <a:ext cx="1223962" cy="72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Рисунок 14" descr="token%20ring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933825"/>
            <a:ext cx="12239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Рисунок 17" descr="8323_840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84438" y="3933825"/>
            <a:ext cx="1223962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Рисунок 18" descr="032810_1318_1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2205038"/>
            <a:ext cx="1223962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print">
            <a:lum bright="-18000"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7524750" y="6492875"/>
            <a:ext cx="1619250" cy="365125"/>
          </a:xfrm>
        </p:spPr>
        <p:txBody>
          <a:bodyPr/>
          <a:lstStyle/>
          <a:p>
            <a:pPr>
              <a:defRPr/>
            </a:pPr>
            <a:r>
              <a:rPr lang="ru-RU" sz="800"/>
              <a:t>МОУ СОШ №6 г. Реутов</a:t>
            </a: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79512" y="116632"/>
            <a:ext cx="3600400" cy="433388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omic Sans MS" pitchFamily="66" charset="0"/>
                <a:ea typeface="+mj-ea"/>
                <a:cs typeface="+mj-cs"/>
              </a:rPr>
              <a:t>Шина</a:t>
            </a:r>
          </a:p>
        </p:txBody>
      </p:sp>
      <p:sp>
        <p:nvSpPr>
          <p:cNvPr id="11" name="Text Box 25"/>
          <p:cNvSpPr txBox="1">
            <a:spLocks noChangeArrowheads="1"/>
          </p:cNvSpPr>
          <p:nvPr/>
        </p:nvSpPr>
        <p:spPr bwMode="auto">
          <a:xfrm>
            <a:off x="3851920" y="1124744"/>
            <a:ext cx="4752901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200" b="1" spc="150" dirty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Comic Sans MS" pitchFamily="66" charset="0"/>
              </a:rPr>
              <a:t>Используется один кабель вдоль которого подключены все компьютеры сети. Терминатор необходим для поглощения передаваемого сигнала на концах.</a:t>
            </a:r>
          </a:p>
        </p:txBody>
      </p:sp>
      <p:sp>
        <p:nvSpPr>
          <p:cNvPr id="12" name="Text Box 28"/>
          <p:cNvSpPr txBox="1">
            <a:spLocks noChangeArrowheads="1"/>
          </p:cNvSpPr>
          <p:nvPr/>
        </p:nvSpPr>
        <p:spPr bwMode="auto">
          <a:xfrm>
            <a:off x="323850" y="4724400"/>
            <a:ext cx="381635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latin typeface="Comic Sans MS" pitchFamily="66" charset="0"/>
              </a:rPr>
              <a:t>Простота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000" b="1">
                <a:latin typeface="Comic Sans MS" pitchFamily="66" charset="0"/>
              </a:rPr>
              <a:t>При выходе одного компьютера из строя это не скажется на работе остальных</a:t>
            </a:r>
          </a:p>
        </p:txBody>
      </p:sp>
      <p:sp>
        <p:nvSpPr>
          <p:cNvPr id="13" name="WordArt 31"/>
          <p:cNvSpPr>
            <a:spLocks noChangeArrowheads="1" noChangeShapeType="1" noTextEdit="1"/>
          </p:cNvSpPr>
          <p:nvPr/>
        </p:nvSpPr>
        <p:spPr bwMode="auto">
          <a:xfrm rot="21365657">
            <a:off x="520760" y="3827854"/>
            <a:ext cx="2705504" cy="752204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Преимущества</a:t>
            </a:r>
            <a:r>
              <a:rPr lang="ru-RU" sz="3600" b="1" kern="10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/>
                <a:cs typeface="Arial"/>
              </a:rPr>
              <a:t>:</a:t>
            </a:r>
          </a:p>
        </p:txBody>
      </p:sp>
      <p:sp>
        <p:nvSpPr>
          <p:cNvPr id="14" name="Text Box 29"/>
          <p:cNvSpPr txBox="1">
            <a:spLocks noChangeArrowheads="1"/>
          </p:cNvSpPr>
          <p:nvPr/>
        </p:nvSpPr>
        <p:spPr bwMode="auto">
          <a:xfrm>
            <a:off x="4427538" y="4292600"/>
            <a:ext cx="4716462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latin typeface="Comic Sans MS" pitchFamily="66" charset="0"/>
              </a:rPr>
              <a:t>В каждый момент времени только один компьютер может вести передачу данных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latin typeface="Comic Sans MS" pitchFamily="66" charset="0"/>
              </a:rPr>
              <a:t>Разрыв кабеля приводит к прекращению работы сети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b="1">
                <a:latin typeface="Comic Sans MS" pitchFamily="66" charset="0"/>
              </a:rPr>
              <a:t>При большом количестве компьютеров сеть работает медленно</a:t>
            </a:r>
          </a:p>
        </p:txBody>
      </p:sp>
      <p:sp>
        <p:nvSpPr>
          <p:cNvPr id="15" name="WordArt 30"/>
          <p:cNvSpPr>
            <a:spLocks noChangeArrowheads="1" noChangeShapeType="1" noTextEdit="1"/>
          </p:cNvSpPr>
          <p:nvPr/>
        </p:nvSpPr>
        <p:spPr bwMode="auto">
          <a:xfrm>
            <a:off x="5534025" y="3623494"/>
            <a:ext cx="2590800" cy="647699"/>
          </a:xfrm>
          <a:prstGeom prst="rect">
            <a:avLst/>
          </a:prstGeom>
        </p:spPr>
        <p:txBody>
          <a:bodyPr wrap="none" fromWordArt="1">
            <a:prstTxWarp prst="textSlantDown">
              <a:avLst>
                <a:gd name="adj" fmla="val 44444"/>
              </a:avLst>
            </a:prstTxWarp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/>
                <a:cs typeface="Arial"/>
              </a:rPr>
              <a:t>Недостатки:</a:t>
            </a:r>
          </a:p>
        </p:txBody>
      </p:sp>
      <p:pic>
        <p:nvPicPr>
          <p:cNvPr id="31753" name="Рисунок 15" descr="1_1.png"/>
          <p:cNvPicPr>
            <a:picLocks noChangeAspect="1"/>
          </p:cNvPicPr>
          <p:nvPr/>
        </p:nvPicPr>
        <p:blipFill>
          <a:blip r:embed="rId5">
            <a:lum bright="-20000"/>
          </a:blip>
          <a:srcRect/>
          <a:stretch>
            <a:fillRect/>
          </a:stretch>
        </p:blipFill>
        <p:spPr bwMode="auto">
          <a:xfrm>
            <a:off x="3995738" y="0"/>
            <a:ext cx="3168650" cy="82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Network topology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18509" y="987734"/>
            <a:ext cx="3289412" cy="27158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280"/>
                            </p:stCondLst>
                            <p:childTnLst>
                              <p:par>
                                <p:cTn id="4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260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5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801</Words>
  <Application>Microsoft Office PowerPoint</Application>
  <PresentationFormat>Экран (4:3)</PresentationFormat>
  <Paragraphs>116</Paragraphs>
  <Slides>19</Slides>
  <Notes>15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Viktor</dc:creator>
  <cp:lastModifiedBy>siemens</cp:lastModifiedBy>
  <cp:revision>56</cp:revision>
  <dcterms:created xsi:type="dcterms:W3CDTF">2012-01-17T09:02:46Z</dcterms:created>
  <dcterms:modified xsi:type="dcterms:W3CDTF">2023-01-25T23:04:11Z</dcterms:modified>
</cp:coreProperties>
</file>