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67" r:id="rId3"/>
    <p:sldId id="257" r:id="rId4"/>
    <p:sldId id="264" r:id="rId5"/>
    <p:sldId id="263" r:id="rId6"/>
    <p:sldId id="258" r:id="rId7"/>
    <p:sldId id="259" r:id="rId8"/>
    <p:sldId id="261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7" autoAdjust="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608E7-272C-40AB-AF84-143E585DC998}" type="datetimeFigureOut">
              <a:rPr lang="ru-RU" smtClean="0"/>
              <a:pPr/>
              <a:t>14.10.2022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D3C62-5CBC-43FD-B41E-5CB6930D0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D3C62-5CBC-43FD-B41E-5CB6930D012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CD5DB6E-9182-4F21-BE9B-66EBB527583A}" type="slidenum">
              <a:rPr lang="ru-RU" smtClean="0">
                <a:ea typeface="Arial Unicode MS" pitchFamily="34" charset="-128"/>
                <a:cs typeface="Arial Unicode MS" pitchFamily="34" charset="-128"/>
              </a:rPr>
              <a:pPr/>
              <a:t>4</a:t>
            </a:fld>
            <a:endParaRPr lang="ru-RU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3011" name="Text Box 1"/>
          <p:cNvSpPr txBox="1">
            <a:spLocks noChangeArrowheads="1"/>
          </p:cNvSpPr>
          <p:nvPr/>
        </p:nvSpPr>
        <p:spPr bwMode="auto">
          <a:xfrm>
            <a:off x="1143000" y="677863"/>
            <a:ext cx="4572000" cy="3444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012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10/14/2022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59;&#1088;&#1086;&#1082;%20&#1084;&#1072;&#1090;&#1077;&#1084;&#1072;&#1090;&#1080;&#1082;&#1080;.pptx" TargetMode="External"/><Relationship Id="rId2" Type="http://schemas.openxmlformats.org/officeDocument/2006/relationships/hyperlink" Target="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3.jpeg"/><Relationship Id="rId7" Type="http://schemas.openxmlformats.org/officeDocument/2006/relationships/hyperlink" Target="http://smiles.33b.ru/smile.108339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http://kakadu.509.com1.ru/fotogal/anima/259.gif" TargetMode="Externa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smiles.33b.ru/smile.108338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Урок  математики в </a:t>
            </a:r>
          </a:p>
          <a:p>
            <a:pPr>
              <a:buNone/>
            </a:pPr>
            <a: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5 классе на тему:</a:t>
            </a:r>
          </a:p>
          <a:p>
            <a:pPr>
              <a:buNone/>
            </a:pPr>
            <a: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«Нахождение</a:t>
            </a:r>
          </a:p>
          <a:p>
            <a:pPr>
              <a:buNone/>
            </a:pPr>
            <a: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неизвестного </a:t>
            </a:r>
          </a:p>
          <a:p>
            <a:pPr>
              <a:buNone/>
            </a:pPr>
            <a:r>
              <a:rPr lang="ru-RU" sz="6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слагаемого»</a:t>
            </a:r>
          </a:p>
        </p:txBody>
      </p:sp>
      <p:pic>
        <p:nvPicPr>
          <p:cNvPr id="5" name="Picture 2" descr="C:\Users\Татьяна\Desktop\150_snegov2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648200"/>
            <a:ext cx="2362200" cy="223096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838200" y="1447800"/>
            <a:ext cx="8080375" cy="1235075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71404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Прозвенел уже звонок.</a:t>
            </a:r>
          </a:p>
          <a:p>
            <a:pPr algn="ctr"/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Начинаем наш урок.</a:t>
            </a:r>
          </a:p>
          <a:p>
            <a:pPr algn="ctr"/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Все на месте, всё в порядке.</a:t>
            </a:r>
          </a:p>
          <a:p>
            <a:pPr algn="ctr"/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Книга, ручка и тетрадка.</a:t>
            </a:r>
          </a:p>
          <a:p>
            <a:pPr algn="ctr"/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Карандаш, линейка тут?</a:t>
            </a:r>
          </a:p>
          <a:p>
            <a:pPr algn="ctr"/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Все готово, знанья ждут!</a:t>
            </a:r>
          </a:p>
          <a:p>
            <a:pPr algn="ctr"/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Желаю вам успехов!</a:t>
            </a:r>
          </a:p>
          <a:p>
            <a:pPr algn="ctr"/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</a:t>
            </a:r>
          </a:p>
          <a:p>
            <a:pPr algn="ctr"/>
            <a:endParaRPr lang="ru-RU" dirty="0"/>
          </a:p>
        </p:txBody>
      </p:sp>
      <p:pic>
        <p:nvPicPr>
          <p:cNvPr id="4" name="Picture 2" descr="C:\Users\Татьяна\Desktop\150_snegov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1705" y="5105400"/>
            <a:ext cx="2292295" cy="2057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000" b="1" u="sng" dirty="0">
                <a:solidFill>
                  <a:srgbClr val="FFFF00"/>
                </a:solidFill>
              </a:rPr>
              <a:t>   </a:t>
            </a:r>
            <a:r>
              <a:rPr lang="ru-RU" sz="4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u="sng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</a:t>
            </a:r>
            <a:r>
              <a:rPr lang="ru-RU" sz="4000" b="1" u="sng" dirty="0">
                <a:solidFill>
                  <a:srgbClr val="FFFF00"/>
                </a:solidFill>
              </a:rPr>
              <a:t>  </a:t>
            </a:r>
          </a:p>
          <a:p>
            <a:pPr>
              <a:buNone/>
            </a:pPr>
            <a:r>
              <a:rPr lang="ru-RU" sz="4000" b="1" dirty="0">
                <a:solidFill>
                  <a:srgbClr val="FFFF00"/>
                </a:solidFill>
              </a:rPr>
              <a:t>      </a:t>
            </a:r>
          </a:p>
          <a:p>
            <a:pPr>
              <a:buNone/>
            </a:pPr>
            <a:r>
              <a:rPr lang="ru-RU" sz="4000" b="1" dirty="0">
                <a:solidFill>
                  <a:srgbClr val="FFFF00"/>
                </a:solidFill>
              </a:rPr>
              <a:t>      </a:t>
            </a:r>
            <a:r>
              <a:rPr lang="ru-RU" sz="4000" b="1" dirty="0">
                <a:solidFill>
                  <a:srgbClr val="FF0000"/>
                </a:solidFill>
              </a:rPr>
              <a:t>: 7       х5        -10      :2        +15</a:t>
            </a:r>
            <a:endParaRPr lang="ru-RU" sz="60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4" name="Овал 3">
            <a:hlinkClick r:id="rId2" action="ppaction://hlinkfile"/>
          </p:cNvPr>
          <p:cNvSpPr/>
          <p:nvPr/>
        </p:nvSpPr>
        <p:spPr>
          <a:xfrm>
            <a:off x="0" y="2438400"/>
            <a:ext cx="990600" cy="99060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42</a:t>
            </a:r>
          </a:p>
        </p:txBody>
      </p:sp>
      <p:sp>
        <p:nvSpPr>
          <p:cNvPr id="5" name="Овал 4">
            <a:hlinkClick r:id="rId3" action="ppaction://hlinkpres?slideindex=1&amp;slidetitle="/>
          </p:cNvPr>
          <p:cNvSpPr/>
          <p:nvPr/>
        </p:nvSpPr>
        <p:spPr>
          <a:xfrm>
            <a:off x="1524000" y="2438400"/>
            <a:ext cx="990600" cy="990600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304800"/>
            <a:ext cx="71628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u="sng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Цепочка примеров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048000" y="2438400"/>
            <a:ext cx="990600" cy="990600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30</a:t>
            </a:r>
          </a:p>
        </p:txBody>
      </p:sp>
      <p:sp>
        <p:nvSpPr>
          <p:cNvPr id="8" name="Овал 7"/>
          <p:cNvSpPr/>
          <p:nvPr/>
        </p:nvSpPr>
        <p:spPr>
          <a:xfrm>
            <a:off x="4572000" y="2438400"/>
            <a:ext cx="914400" cy="914400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9" name="Овал 8"/>
          <p:cNvSpPr/>
          <p:nvPr/>
        </p:nvSpPr>
        <p:spPr>
          <a:xfrm>
            <a:off x="5943600" y="2438400"/>
            <a:ext cx="914400" cy="914400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0" name="Овал 9"/>
          <p:cNvSpPr/>
          <p:nvPr/>
        </p:nvSpPr>
        <p:spPr>
          <a:xfrm>
            <a:off x="7315200" y="2438400"/>
            <a:ext cx="914400" cy="914400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25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990600" y="28956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514600" y="28956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038600" y="28956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9" idx="6"/>
          </p:cNvCxnSpPr>
          <p:nvPr/>
        </p:nvCxnSpPr>
        <p:spPr>
          <a:xfrm>
            <a:off x="6858000" y="28956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5486400" y="28956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 descr="C:\Users\Татьяна\Desktop\150_snegov2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495800"/>
            <a:ext cx="2590800" cy="23622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8" descr="G:\новогодние\Снегуро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114800"/>
            <a:ext cx="215741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68" descr="птичка, анимашка, анимация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807521">
            <a:off x="4971926" y="2793313"/>
            <a:ext cx="1198562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34" descr="летящая птичка, анимашка"/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 rot="916076">
            <a:off x="557438" y="2706682"/>
            <a:ext cx="10001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" y="228601"/>
            <a:ext cx="81534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CC"/>
                </a:solidFill>
              </a:rPr>
              <a:t>К   домику Снегурочки прилетели  </a:t>
            </a:r>
          </a:p>
          <a:p>
            <a:pPr algn="ctr"/>
            <a:r>
              <a:rPr lang="ru-RU" sz="3200" b="1" dirty="0">
                <a:solidFill>
                  <a:srgbClr val="0000CC"/>
                </a:solidFill>
              </a:rPr>
              <a:t>  12   снегирей  и  несколько   воробьёв.</a:t>
            </a:r>
          </a:p>
          <a:p>
            <a:pPr algn="ctr"/>
            <a:r>
              <a:rPr lang="ru-RU" sz="3200" b="1" dirty="0">
                <a:solidFill>
                  <a:srgbClr val="0000CC"/>
                </a:solidFill>
              </a:rPr>
              <a:t>Всего прилетело 36 птиц. </a:t>
            </a:r>
          </a:p>
          <a:p>
            <a:pPr algn="ctr"/>
            <a:r>
              <a:rPr lang="ru-RU" sz="3200" b="1" dirty="0">
                <a:solidFill>
                  <a:srgbClr val="0000CC"/>
                </a:solidFill>
              </a:rPr>
              <a:t>Все птицы сели в 6 кормушек  поровну.</a:t>
            </a:r>
          </a:p>
          <a:p>
            <a:pPr algn="ctr"/>
            <a:r>
              <a:rPr lang="ru-RU" sz="3200" b="1" dirty="0">
                <a:solidFill>
                  <a:srgbClr val="0000CC"/>
                </a:solidFill>
              </a:rPr>
              <a:t>Сколько  птиц  в   каждой  кормушке? </a:t>
            </a:r>
          </a:p>
        </p:txBody>
      </p:sp>
      <p:pic>
        <p:nvPicPr>
          <p:cNvPr id="20486" name="Picture 16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0" y="3352800"/>
            <a:ext cx="4241800" cy="2714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81000" y="5105400"/>
            <a:ext cx="8183880" cy="1051560"/>
          </a:xfrm>
        </p:spPr>
        <p:txBody>
          <a:bodyPr/>
          <a:lstStyle/>
          <a:p>
            <a:r>
              <a:rPr lang="ru-RU" dirty="0"/>
              <a:t>   </a:t>
            </a:r>
          </a:p>
        </p:txBody>
      </p:sp>
      <p:pic>
        <p:nvPicPr>
          <p:cNvPr id="9" name="Picture 34" descr="летящая птичка, анимашка">
            <a:extLst>
              <a:ext uri="{FF2B5EF4-FFF2-40B4-BE49-F238E27FC236}">
                <a16:creationId xmlns:a16="http://schemas.microsoft.com/office/drawing/2014/main" id="{F324F441-39A9-4F89-9291-FEC008A53C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 cstate="print"/>
          <a:srcRect/>
          <a:stretch>
            <a:fillRect/>
          </a:stretch>
        </p:blipFill>
        <p:spPr bwMode="auto">
          <a:xfrm rot="916076">
            <a:off x="491398" y="2706682"/>
            <a:ext cx="10001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00800"/>
            <a:ext cx="8229600" cy="137160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438400"/>
            <a:ext cx="243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00CC"/>
                </a:solidFill>
              </a:rPr>
              <a:t>      </a:t>
            </a:r>
            <a:endParaRPr lang="ru-RU" sz="3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33400" y="4953001"/>
            <a:ext cx="2438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b="1" dirty="0">
              <a:solidFill>
                <a:srgbClr val="0000CC"/>
              </a:solidFill>
            </a:endParaRPr>
          </a:p>
          <a:p>
            <a:endParaRPr lang="ru-RU" sz="3600" b="1" dirty="0">
              <a:solidFill>
                <a:srgbClr val="0000CC"/>
              </a:solidFill>
            </a:endParaRPr>
          </a:p>
          <a:p>
            <a:r>
              <a:rPr lang="ru-RU" sz="3600" b="1" dirty="0">
                <a:solidFill>
                  <a:srgbClr val="0000CC"/>
                </a:solidFill>
              </a:rPr>
              <a:t> 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62000" y="381000"/>
            <a:ext cx="6705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                                       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600" y="228600"/>
            <a:ext cx="68580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              Решение</a:t>
            </a:r>
          </a:p>
          <a:p>
            <a:endParaRPr lang="ru-RU" sz="2800" dirty="0"/>
          </a:p>
          <a:p>
            <a:r>
              <a:rPr lang="ru-RU" sz="2800" b="1" dirty="0"/>
              <a:t>1). Сколько воробьёв прилетело к домику снегурочки?  </a:t>
            </a:r>
          </a:p>
          <a:p>
            <a:r>
              <a:rPr lang="ru-RU" sz="2800" b="1" dirty="0"/>
              <a:t>       12 + </a:t>
            </a:r>
            <a:r>
              <a:rPr lang="ru-RU" sz="2800" b="1" dirty="0" err="1"/>
              <a:t>х</a:t>
            </a:r>
            <a:r>
              <a:rPr lang="ru-RU" sz="2800" b="1" dirty="0"/>
              <a:t> = 36</a:t>
            </a:r>
          </a:p>
          <a:p>
            <a:r>
              <a:rPr lang="ru-RU" sz="2800" b="1" dirty="0"/>
              <a:t>        </a:t>
            </a:r>
            <a:r>
              <a:rPr lang="ru-RU" sz="2800" b="1" dirty="0" err="1"/>
              <a:t>х</a:t>
            </a:r>
            <a:r>
              <a:rPr lang="ru-RU" sz="2800" b="1" dirty="0"/>
              <a:t> = 36 – 12</a:t>
            </a:r>
          </a:p>
          <a:p>
            <a:r>
              <a:rPr lang="ru-RU" sz="2800" b="1" dirty="0"/>
              <a:t>        </a:t>
            </a:r>
            <a:r>
              <a:rPr lang="ru-RU" sz="2800" b="1" u="sng" dirty="0" err="1"/>
              <a:t>х</a:t>
            </a:r>
            <a:r>
              <a:rPr lang="ru-RU" sz="2800" b="1" u="sng" dirty="0"/>
              <a:t> = 24(в).</a:t>
            </a:r>
          </a:p>
          <a:p>
            <a:r>
              <a:rPr lang="ru-RU" sz="2800" b="1" dirty="0"/>
              <a:t>       12 + 24 = 36(в).</a:t>
            </a:r>
          </a:p>
          <a:p>
            <a:r>
              <a:rPr lang="ru-RU" sz="2800" b="1" dirty="0"/>
              <a:t> </a:t>
            </a:r>
          </a:p>
          <a:p>
            <a:r>
              <a:rPr lang="ru-RU" sz="2800" b="1" dirty="0"/>
              <a:t>2).  Сколько птиц в каждой кормушке?</a:t>
            </a:r>
          </a:p>
          <a:p>
            <a:r>
              <a:rPr lang="ru-RU" sz="2800" b="1" dirty="0"/>
              <a:t>        36 : 6 = 6 (</a:t>
            </a:r>
            <a:r>
              <a:rPr lang="ru-RU" sz="2800" b="1" dirty="0" err="1"/>
              <a:t>п</a:t>
            </a:r>
            <a:r>
              <a:rPr lang="ru-RU" sz="2800" b="1" dirty="0"/>
              <a:t>).</a:t>
            </a:r>
          </a:p>
          <a:p>
            <a:r>
              <a:rPr lang="ru-RU" sz="2800" b="1" dirty="0"/>
              <a:t>     </a:t>
            </a:r>
          </a:p>
          <a:p>
            <a:r>
              <a:rPr lang="ru-RU" sz="2800" b="1" dirty="0"/>
              <a:t> Ответ: 6 птиц сели в каждую кормушку. </a:t>
            </a:r>
          </a:p>
          <a:p>
            <a:endParaRPr lang="ru-RU" sz="4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514600" y="228600"/>
            <a:ext cx="36447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Решение</a:t>
            </a:r>
          </a:p>
        </p:txBody>
      </p:sp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81000"/>
            <a:ext cx="7391400" cy="60747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u="sng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Нахождение   неизвестного   слагаемого:</a:t>
            </a:r>
          </a:p>
          <a:p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Для того, чтобы найти неизвестное слагаемое, нужно от суммы отнять известное слагаемое.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93105" y="2967335"/>
            <a:ext cx="357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81000"/>
            <a:ext cx="7239000" cy="60747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Реши примеры:    </a:t>
            </a:r>
          </a:p>
          <a:p>
            <a:endParaRPr lang="ru-RU" sz="4000" b="1" dirty="0"/>
          </a:p>
          <a:p>
            <a:endParaRPr lang="ru-RU" sz="4000" b="1" dirty="0"/>
          </a:p>
          <a:p>
            <a:pPr>
              <a:buNone/>
            </a:pPr>
            <a:r>
              <a:rPr lang="ru-RU" sz="4000" b="1" dirty="0"/>
              <a:t>23 + </a:t>
            </a:r>
            <a:r>
              <a:rPr lang="ru-RU" sz="4000" b="1" dirty="0" err="1"/>
              <a:t>х</a:t>
            </a:r>
            <a:r>
              <a:rPr lang="ru-RU" sz="4000" b="1" dirty="0"/>
              <a:t> = 71                 16 + </a:t>
            </a:r>
            <a:r>
              <a:rPr lang="ru-RU" sz="4000" b="1" dirty="0" err="1"/>
              <a:t>х</a:t>
            </a:r>
            <a:r>
              <a:rPr lang="ru-RU" sz="4000" b="1" dirty="0"/>
              <a:t> = 64             </a:t>
            </a:r>
            <a:r>
              <a:rPr lang="ru-RU" sz="4000" b="1" dirty="0" err="1"/>
              <a:t>х</a:t>
            </a:r>
            <a:r>
              <a:rPr lang="ru-RU" sz="4000" b="1" dirty="0"/>
              <a:t> + 12 = 59</a:t>
            </a:r>
          </a:p>
          <a:p>
            <a:pPr>
              <a:buNone/>
            </a:pPr>
            <a:r>
              <a:rPr lang="ru-RU" sz="4000" b="1" dirty="0"/>
              <a:t>Х =  71 - 23                 </a:t>
            </a:r>
            <a:r>
              <a:rPr lang="ru-RU" sz="4000" b="1" dirty="0" err="1"/>
              <a:t>х</a:t>
            </a:r>
            <a:r>
              <a:rPr lang="ru-RU" sz="4000" b="1" dirty="0"/>
              <a:t> = 64 - 16             </a:t>
            </a:r>
            <a:r>
              <a:rPr lang="ru-RU" sz="4000" b="1" dirty="0" err="1"/>
              <a:t>х</a:t>
            </a:r>
            <a:r>
              <a:rPr lang="ru-RU" sz="4000" b="1" dirty="0"/>
              <a:t> = 59 - 12        </a:t>
            </a:r>
          </a:p>
          <a:p>
            <a:pPr>
              <a:buNone/>
            </a:pPr>
            <a:r>
              <a:rPr lang="ru-RU" sz="4000" b="1" u="sng" dirty="0"/>
              <a:t>Х = 48    </a:t>
            </a:r>
            <a:r>
              <a:rPr lang="ru-RU" sz="4000" b="1" dirty="0"/>
              <a:t>                    </a:t>
            </a:r>
            <a:r>
              <a:rPr lang="ru-RU" sz="4000" b="1" u="sng" dirty="0"/>
              <a:t> </a:t>
            </a:r>
            <a:r>
              <a:rPr lang="ru-RU" sz="4000" b="1" u="sng" dirty="0" err="1"/>
              <a:t>х</a:t>
            </a:r>
            <a:r>
              <a:rPr lang="ru-RU" sz="4000" b="1" u="sng" dirty="0"/>
              <a:t> = 48  </a:t>
            </a:r>
            <a:r>
              <a:rPr lang="ru-RU" sz="4000" b="1" dirty="0"/>
              <a:t>                   </a:t>
            </a:r>
            <a:r>
              <a:rPr lang="ru-RU" sz="4000" b="1" u="sng" dirty="0" err="1"/>
              <a:t>х</a:t>
            </a:r>
            <a:r>
              <a:rPr lang="ru-RU" sz="4000" b="1" u="sng" dirty="0"/>
              <a:t> = 47</a:t>
            </a:r>
          </a:p>
          <a:p>
            <a:pPr>
              <a:buNone/>
            </a:pPr>
            <a:r>
              <a:rPr lang="ru-RU" sz="4000" b="1" dirty="0"/>
              <a:t>23 + 48 = 71               16 + 48 = 64           47 + 12 = 59   </a:t>
            </a:r>
          </a:p>
          <a:p>
            <a:endParaRPr lang="ru-RU" sz="4000" b="1" dirty="0"/>
          </a:p>
          <a:p>
            <a:pPr>
              <a:buNone/>
            </a:pPr>
            <a:endParaRPr lang="ru-RU" sz="4000" b="1" dirty="0"/>
          </a:p>
          <a:p>
            <a:pPr>
              <a:buNone/>
            </a:pPr>
            <a:r>
              <a:rPr lang="ru-RU" sz="4000" b="1" dirty="0"/>
              <a:t>34 + </a:t>
            </a:r>
            <a:r>
              <a:rPr lang="ru-RU" sz="4000" b="1" dirty="0" err="1"/>
              <a:t>х</a:t>
            </a:r>
            <a:r>
              <a:rPr lang="ru-RU" sz="4000" b="1" dirty="0"/>
              <a:t> = 95                </a:t>
            </a:r>
            <a:r>
              <a:rPr lang="ru-RU" sz="4000" b="1" dirty="0" err="1"/>
              <a:t>х</a:t>
            </a:r>
            <a:r>
              <a:rPr lang="ru-RU" sz="4000" b="1" dirty="0"/>
              <a:t> + 67 = 98              </a:t>
            </a:r>
            <a:r>
              <a:rPr lang="ru-RU" sz="4000" b="1" dirty="0" err="1"/>
              <a:t>х</a:t>
            </a:r>
            <a:r>
              <a:rPr lang="ru-RU" sz="4000" b="1" dirty="0"/>
              <a:t> + 54 = 73</a:t>
            </a:r>
          </a:p>
          <a:p>
            <a:pPr>
              <a:buNone/>
            </a:pPr>
            <a:r>
              <a:rPr lang="ru-RU" sz="4000" b="1" dirty="0"/>
              <a:t>Х = 95 - 34                </a:t>
            </a:r>
            <a:r>
              <a:rPr lang="ru-RU" sz="4000" b="1" dirty="0" err="1"/>
              <a:t>х</a:t>
            </a:r>
            <a:r>
              <a:rPr lang="ru-RU" sz="4000" b="1" dirty="0"/>
              <a:t> = 98 – 67              </a:t>
            </a:r>
            <a:r>
              <a:rPr lang="ru-RU" sz="4000" b="1" dirty="0" err="1"/>
              <a:t>х</a:t>
            </a:r>
            <a:r>
              <a:rPr lang="ru-RU" sz="4000" b="1" dirty="0"/>
              <a:t> = 73 – 54</a:t>
            </a:r>
          </a:p>
          <a:p>
            <a:pPr>
              <a:buNone/>
            </a:pPr>
            <a:r>
              <a:rPr lang="ru-RU" sz="4000" b="1" u="sng" dirty="0"/>
              <a:t>Х = 61 </a:t>
            </a:r>
            <a:r>
              <a:rPr lang="ru-RU" sz="4000" b="1" dirty="0"/>
              <a:t>                     </a:t>
            </a:r>
            <a:r>
              <a:rPr lang="ru-RU" sz="4000" b="1" u="sng" dirty="0"/>
              <a:t> </a:t>
            </a:r>
            <a:r>
              <a:rPr lang="ru-RU" sz="4000" b="1" u="sng" dirty="0" err="1"/>
              <a:t>х</a:t>
            </a:r>
            <a:r>
              <a:rPr lang="ru-RU" sz="4000" b="1" u="sng" dirty="0"/>
              <a:t> = 31 </a:t>
            </a:r>
            <a:r>
              <a:rPr lang="ru-RU" sz="4000" b="1" dirty="0"/>
              <a:t>                    </a:t>
            </a:r>
            <a:r>
              <a:rPr lang="ru-RU" sz="4000" b="1" u="sng" dirty="0"/>
              <a:t> </a:t>
            </a:r>
            <a:r>
              <a:rPr lang="ru-RU" sz="4000" b="1" u="sng" dirty="0" err="1"/>
              <a:t>х</a:t>
            </a:r>
            <a:r>
              <a:rPr lang="ru-RU" sz="4000" b="1" u="sng" dirty="0"/>
              <a:t> = 19</a:t>
            </a:r>
          </a:p>
          <a:p>
            <a:pPr>
              <a:buNone/>
            </a:pPr>
            <a:r>
              <a:rPr lang="ru-RU" sz="4000" b="1" dirty="0"/>
              <a:t>34 + 61 = 95              31 + 67 = 98           19 + 54 = 73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609600"/>
            <a:ext cx="620777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Реши  примеры: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62000" y="533400"/>
            <a:ext cx="57150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</a:t>
            </a:r>
          </a:p>
        </p:txBody>
      </p:sp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533400"/>
            <a:ext cx="1019175" cy="1824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813" y="255588"/>
            <a:ext cx="5876925" cy="1817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6" name="Picture 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828800"/>
            <a:ext cx="1019175" cy="1876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7" name="Picture 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038600"/>
            <a:ext cx="1019175" cy="1733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1143000"/>
            <a:ext cx="1019175" cy="1643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743200"/>
            <a:ext cx="1019175" cy="2000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0" name="Picture 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4293907"/>
            <a:ext cx="1447799" cy="256409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1294153"/>
            <a:ext cx="6629400" cy="5325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20040"/>
            <a:ext cx="7010400" cy="3642360"/>
          </a:xfrm>
        </p:spPr>
        <p:txBody>
          <a:bodyPr>
            <a:normAutofit fontScale="90000"/>
          </a:bodyPr>
          <a:lstStyle/>
          <a:p>
            <a:r>
              <a:rPr lang="ru-RU" sz="4000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br>
              <a:rPr lang="ru-RU" sz="4000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br>
              <a:rPr lang="ru-RU" sz="4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</a:t>
            </a:r>
            <a:r>
              <a:rPr lang="ru-RU" sz="4000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Итог урока:</a:t>
            </a:r>
            <a:br>
              <a:rPr lang="ru-RU" sz="4000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4000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br>
              <a:rPr lang="ru-RU" sz="4000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4000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Спасибо  за  работу!</a:t>
            </a:r>
            <a:br>
              <a:rPr lang="ru-RU" sz="4000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0" dirty="0">
              <a:latin typeface="+mn-lt"/>
            </a:endParaRPr>
          </a:p>
        </p:txBody>
      </p:sp>
      <p:pic>
        <p:nvPicPr>
          <p:cNvPr id="1026" name="Picture 2" descr="C:\Users\Татьяна\Desktop\150_snegov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5257800"/>
            <a:ext cx="1210236" cy="1143000"/>
          </a:xfrm>
          <a:prstGeom prst="rect">
            <a:avLst/>
          </a:prstGeom>
          <a:noFill/>
        </p:spPr>
      </p:pic>
      <p:pic>
        <p:nvPicPr>
          <p:cNvPr id="4" name="Picture 2" descr="C:\Users\Татьяна\Desktop\150_snegov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5334000"/>
            <a:ext cx="1210236" cy="1143000"/>
          </a:xfrm>
          <a:prstGeom prst="rect">
            <a:avLst/>
          </a:prstGeom>
          <a:noFill/>
        </p:spPr>
      </p:pic>
      <p:pic>
        <p:nvPicPr>
          <p:cNvPr id="5" name="Picture 2" descr="C:\Users\Татьяна\Desktop\150_snegov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5257800"/>
            <a:ext cx="1210236" cy="1143000"/>
          </a:xfrm>
          <a:prstGeom prst="rect">
            <a:avLst/>
          </a:prstGeom>
          <a:noFill/>
        </p:spPr>
      </p:pic>
      <p:pic>
        <p:nvPicPr>
          <p:cNvPr id="6" name="Picture 2" descr="C:\Users\Татьяна\Desktop\150_snegov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5334000"/>
            <a:ext cx="1210236" cy="1143000"/>
          </a:xfrm>
          <a:prstGeom prst="rect">
            <a:avLst/>
          </a:prstGeom>
          <a:noFill/>
        </p:spPr>
      </p:pic>
      <p:pic>
        <p:nvPicPr>
          <p:cNvPr id="7" name="Picture 2" descr="C:\Users\Татьяна\Desktop\150_snegov2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410200"/>
            <a:ext cx="1210236" cy="1143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906</TotalTime>
  <Words>337</Words>
  <Application>Microsoft Office PowerPoint</Application>
  <PresentationFormat>Экран (4:3)</PresentationFormat>
  <Paragraphs>73</Paragraphs>
  <Slides>9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Изящная</vt:lpstr>
      <vt:lpstr>Презентация PowerPoint</vt:lpstr>
      <vt:lpstr>  </vt:lpstr>
      <vt:lpstr>Презентация PowerPoint</vt:lpstr>
      <vt:lpstr>   </vt:lpstr>
      <vt:lpstr> </vt:lpstr>
      <vt:lpstr>Презентация PowerPoint</vt:lpstr>
      <vt:lpstr>Презентация PowerPoint</vt:lpstr>
      <vt:lpstr>Презентация PowerPoint</vt:lpstr>
      <vt:lpstr>                           Итог урока:             Спасибо  за  работу!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ученик</cp:lastModifiedBy>
  <cp:revision>115</cp:revision>
  <dcterms:created xsi:type="dcterms:W3CDTF">2013-12-08T22:04:38Z</dcterms:created>
  <dcterms:modified xsi:type="dcterms:W3CDTF">2022-10-14T18:02:03Z</dcterms:modified>
</cp:coreProperties>
</file>