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8" r:id="rId12"/>
    <p:sldId id="267" r:id="rId13"/>
    <p:sldId id="269" r:id="rId14"/>
    <p:sldId id="270" r:id="rId15"/>
    <p:sldId id="271" r:id="rId16"/>
    <p:sldId id="272" r:id="rId17"/>
    <p:sldId id="276" r:id="rId18"/>
    <p:sldId id="278" r:id="rId19"/>
    <p:sldId id="279" r:id="rId20"/>
    <p:sldId id="280" r:id="rId21"/>
    <p:sldId id="281" r:id="rId22"/>
    <p:sldId id="277" r:id="rId23"/>
    <p:sldId id="274" r:id="rId24"/>
    <p:sldId id="275" r:id="rId25"/>
    <p:sldId id="27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930A1-1F30-4809-AE4D-97B9DBF988E5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A84D4-A59D-4526-87F6-88E683F56C6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A84D4-A59D-4526-87F6-88E683F56C6F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BE782-A5E9-4B20-838B-B178A8610CC2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6777C-2BE7-4D87-8C9C-6E4ED0971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ickimage.ru/wp-content/uploads/images/detskie/dwarf/gnomiki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2714644" cy="429334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14546" y="714356"/>
            <a:ext cx="6082947" cy="44627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Мультимедийное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сопровождение к занятию №19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 Столовый  этикет. »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по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программе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Н.Ю.Куражевой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Цветик-самицветик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Программа психолого-педагогических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занятий для дошкольников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5-6 лет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8992" y="4429132"/>
            <a:ext cx="3977371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Педагог-психолог 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Шпак Нина Васильевна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Ростовская область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s://stendy.by/assets/cache/products/900x900/stend-figurnyj-pravila-povedeniya-za-stolom-dlya-gruppy-malyshi-270x300mm.jpg"/>
          <p:cNvPicPr>
            <a:picLocks noChangeAspect="1" noChangeArrowheads="1"/>
          </p:cNvPicPr>
          <p:nvPr/>
        </p:nvPicPr>
        <p:blipFill>
          <a:blip r:embed="rId2"/>
          <a:srcRect l="66657" t="21242" r="8645" b="57818"/>
          <a:stretch>
            <a:fillRect/>
          </a:stretch>
        </p:blipFill>
        <p:spPr bwMode="auto">
          <a:xfrm>
            <a:off x="1500166" y="3286123"/>
            <a:ext cx="3500462" cy="328831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285728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вновь о знакомом рассказывать буду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он за столом потянулся за блюдом;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Своим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рукавом прямо в соус попал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нужное блюдо он всё же достал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мог по-другому вполне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поступить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вежливо то, что хотел, попросить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Тогда бы и блюдо своё получил,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чистой одежду в гостях сохранил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(вывод, практикум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cdn.culture.ru/images/480d5187-fa4f-5b81-b4da-03fd6a93ef9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9680" y="214290"/>
            <a:ext cx="4324320" cy="37147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2918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мой знакомый (что правил не знает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скатертью руки и рот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вытирает.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Потом об одежду, потом о рукав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Ребята, согласны, что мальчик не прав?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этом он выглядит так неопрятно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людям смотреть на него неприятно.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знайте: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вытереть руки и рот,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Культурный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ребёнок салфетку берёт. (практикум)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2" descr="https://theslide.ru/img/thumbs/ad8c5e42707f1b0659673dcd1a49e6f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theslide.ru/img/thumbs/ad8c5e42707f1b0659673dcd1a49e6f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s://theslide.ru/img/thumbs/246851c4b39025e013baf17994c877af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s://theslide.ru/img/thumbs/246851c4b39025e013baf17994c877af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s://detkisuper.ru/wp-content/uploads/7/a/3/7a3bc3460698951e0a09343c426014e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643422"/>
            <a:ext cx="2952770" cy="2214578"/>
          </a:xfrm>
          <a:prstGeom prst="rect">
            <a:avLst/>
          </a:prstGeom>
          <a:noFill/>
        </p:spPr>
      </p:pic>
      <p:pic>
        <p:nvPicPr>
          <p:cNvPr id="8206" name="Picture 14" descr="https://s0.slide-share.ru/s_slide/93f088cad5b6e4f6ef5047dc509aeb43/cf2b0daa-ac28-423f-9a80-653f6b0d8bec.jpeg"/>
          <p:cNvPicPr>
            <a:picLocks noChangeAspect="1" noChangeArrowheads="1"/>
          </p:cNvPicPr>
          <p:nvPr/>
        </p:nvPicPr>
        <p:blipFill>
          <a:blip r:embed="rId3"/>
          <a:srcRect l="8594" t="21875" r="10156" b="1041"/>
          <a:stretch>
            <a:fillRect/>
          </a:stretch>
        </p:blipFill>
        <p:spPr bwMode="auto">
          <a:xfrm>
            <a:off x="4571999" y="1214422"/>
            <a:ext cx="4417572" cy="3143272"/>
          </a:xfrm>
          <a:prstGeom prst="rect">
            <a:avLst/>
          </a:prstGeom>
          <a:noFill/>
        </p:spPr>
      </p:pic>
      <p:pic>
        <p:nvPicPr>
          <p:cNvPr id="10" name="Picture 10" descr="https://detkisuper.ru/wp-content/uploads/7/a/3/7a3bc3460698951e0a09343c426014e6.jpeg"/>
          <p:cNvPicPr>
            <a:picLocks noChangeAspect="1" noChangeArrowheads="1"/>
          </p:cNvPicPr>
          <p:nvPr/>
        </p:nvPicPr>
        <p:blipFill>
          <a:blip r:embed="rId4"/>
          <a:srcRect l="7258" t="25807" r="51613" b="19355"/>
          <a:stretch>
            <a:fillRect/>
          </a:stretch>
        </p:blipFill>
        <p:spPr bwMode="auto">
          <a:xfrm>
            <a:off x="4572000" y="4714884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00108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мой знакомый поесть обожает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после «спасибо» сказать забывает.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Зачем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вам, друзья, на него походить?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Спасибо» нетрудно совсем говорить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маме, и бабушке, и поварам,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тем, кто принёс угощение вам,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Волшебное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 «спасибо» скажите,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благодарность за труд покажите. (практикум)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785794"/>
            <a:ext cx="3377184" cy="50385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214422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мой знакомый отлично поел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Посуду убрать за собой не хотел.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пример вы с него не берите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еды за собой уберите.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можете маме своей предложить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вытереть стол, и посуду помыть.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гостях можно тоже помочь иногда,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будут рады вас видеть всегда! (практикум, имитация мытья посуды</a:t>
            </a:r>
            <a:r>
              <a:rPr lang="ru-RU" dirty="0" smtClean="0"/>
              <a:t>) </a:t>
            </a:r>
            <a:endParaRPr lang="ru-RU" dirty="0"/>
          </a:p>
        </p:txBody>
      </p:sp>
      <p:pic>
        <p:nvPicPr>
          <p:cNvPr id="6146" name="Picture 2" descr="https://kniga.lv/wp-content/uploads/2021/10/101029878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28604"/>
            <a:ext cx="4214786" cy="42147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285728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Игра  Съедобное- не съедобное</a:t>
            </a:r>
            <a:endParaRPr lang="ru-RU" dirty="0"/>
          </a:p>
        </p:txBody>
      </p:sp>
      <p:pic>
        <p:nvPicPr>
          <p:cNvPr id="6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65200" t="49600" r="19200" b="33600"/>
          <a:stretch>
            <a:fillRect/>
          </a:stretch>
        </p:blipFill>
        <p:spPr bwMode="auto">
          <a:xfrm>
            <a:off x="5715008" y="5857868"/>
            <a:ext cx="928694" cy="1000132"/>
          </a:xfrm>
          <a:prstGeom prst="rect">
            <a:avLst/>
          </a:prstGeom>
          <a:noFill/>
        </p:spPr>
      </p:pic>
      <p:pic>
        <p:nvPicPr>
          <p:cNvPr id="7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18000" t="49600" r="65200" b="34800"/>
          <a:stretch>
            <a:fillRect/>
          </a:stretch>
        </p:blipFill>
        <p:spPr bwMode="auto">
          <a:xfrm>
            <a:off x="6572264" y="3571876"/>
            <a:ext cx="1000132" cy="928694"/>
          </a:xfrm>
          <a:prstGeom prst="rect">
            <a:avLst/>
          </a:prstGeom>
          <a:noFill/>
        </p:spPr>
      </p:pic>
      <p:pic>
        <p:nvPicPr>
          <p:cNvPr id="8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t="48960" r="80240" b="33040"/>
          <a:stretch>
            <a:fillRect/>
          </a:stretch>
        </p:blipFill>
        <p:spPr bwMode="auto">
          <a:xfrm>
            <a:off x="1071538" y="5572140"/>
            <a:ext cx="1176350" cy="1071570"/>
          </a:xfrm>
          <a:prstGeom prst="rect">
            <a:avLst/>
          </a:prstGeom>
          <a:noFill/>
        </p:spPr>
      </p:pic>
      <p:pic>
        <p:nvPicPr>
          <p:cNvPr id="9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t="30800" r="80400" b="51200"/>
          <a:stretch>
            <a:fillRect/>
          </a:stretch>
        </p:blipFill>
        <p:spPr bwMode="auto">
          <a:xfrm>
            <a:off x="0" y="5786430"/>
            <a:ext cx="1166826" cy="1071570"/>
          </a:xfrm>
          <a:prstGeom prst="rect">
            <a:avLst/>
          </a:prstGeom>
          <a:noFill/>
        </p:spPr>
      </p:pic>
      <p:pic>
        <p:nvPicPr>
          <p:cNvPr id="10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t="13600" r="80800" b="66000"/>
          <a:stretch>
            <a:fillRect/>
          </a:stretch>
        </p:blipFill>
        <p:spPr bwMode="auto">
          <a:xfrm>
            <a:off x="1071538" y="3143248"/>
            <a:ext cx="1143008" cy="1214446"/>
          </a:xfrm>
          <a:prstGeom prst="rect">
            <a:avLst/>
          </a:prstGeom>
          <a:noFill/>
        </p:spPr>
      </p:pic>
      <p:pic>
        <p:nvPicPr>
          <p:cNvPr id="11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18000" t="31600" r="65200" b="50400"/>
          <a:stretch>
            <a:fillRect/>
          </a:stretch>
        </p:blipFill>
        <p:spPr bwMode="auto">
          <a:xfrm>
            <a:off x="1214414" y="4500570"/>
            <a:ext cx="1000132" cy="1071570"/>
          </a:xfrm>
          <a:prstGeom prst="rect">
            <a:avLst/>
          </a:prstGeom>
          <a:noFill/>
        </p:spPr>
      </p:pic>
      <p:pic>
        <p:nvPicPr>
          <p:cNvPr id="12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18000" t="13600" r="65200" b="66320"/>
          <a:stretch>
            <a:fillRect/>
          </a:stretch>
        </p:blipFill>
        <p:spPr bwMode="auto">
          <a:xfrm>
            <a:off x="6572264" y="5662602"/>
            <a:ext cx="1000132" cy="1195398"/>
          </a:xfrm>
          <a:prstGeom prst="rect">
            <a:avLst/>
          </a:prstGeom>
          <a:noFill/>
        </p:spPr>
      </p:pic>
      <p:pic>
        <p:nvPicPr>
          <p:cNvPr id="13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64800" t="30400" r="18400" b="50400"/>
          <a:stretch>
            <a:fillRect/>
          </a:stretch>
        </p:blipFill>
        <p:spPr bwMode="auto">
          <a:xfrm>
            <a:off x="2285984" y="3357562"/>
            <a:ext cx="1000132" cy="1143008"/>
          </a:xfrm>
          <a:prstGeom prst="rect">
            <a:avLst/>
          </a:prstGeom>
          <a:noFill/>
        </p:spPr>
      </p:pic>
      <p:pic>
        <p:nvPicPr>
          <p:cNvPr id="14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18400" t="65200" r="64800" b="16800"/>
          <a:stretch>
            <a:fillRect/>
          </a:stretch>
        </p:blipFill>
        <p:spPr bwMode="auto">
          <a:xfrm>
            <a:off x="2285984" y="5572140"/>
            <a:ext cx="1000132" cy="1071570"/>
          </a:xfrm>
          <a:prstGeom prst="rect">
            <a:avLst/>
          </a:prstGeom>
          <a:noFill/>
        </p:spPr>
      </p:pic>
      <p:pic>
        <p:nvPicPr>
          <p:cNvPr id="15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4000" t="65200" r="80560" b="16800"/>
          <a:stretch>
            <a:fillRect/>
          </a:stretch>
        </p:blipFill>
        <p:spPr bwMode="auto">
          <a:xfrm>
            <a:off x="7786710" y="5786430"/>
            <a:ext cx="919170" cy="1071570"/>
          </a:xfrm>
          <a:prstGeom prst="rect">
            <a:avLst/>
          </a:prstGeom>
          <a:noFill/>
        </p:spPr>
      </p:pic>
      <p:pic>
        <p:nvPicPr>
          <p:cNvPr id="16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49040" t="31600" r="32960" b="50400"/>
          <a:stretch>
            <a:fillRect/>
          </a:stretch>
        </p:blipFill>
        <p:spPr bwMode="auto">
          <a:xfrm>
            <a:off x="5357818" y="4786322"/>
            <a:ext cx="1071570" cy="1071570"/>
          </a:xfrm>
          <a:prstGeom prst="rect">
            <a:avLst/>
          </a:prstGeom>
          <a:noFill/>
        </p:spPr>
      </p:pic>
      <p:pic>
        <p:nvPicPr>
          <p:cNvPr id="17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33600" t="48400" r="49600" b="33600"/>
          <a:stretch>
            <a:fillRect/>
          </a:stretch>
        </p:blipFill>
        <p:spPr bwMode="auto">
          <a:xfrm>
            <a:off x="2357422" y="4357694"/>
            <a:ext cx="1000132" cy="1071570"/>
          </a:xfrm>
          <a:prstGeom prst="rect">
            <a:avLst/>
          </a:prstGeom>
          <a:noFill/>
        </p:spPr>
      </p:pic>
      <p:pic>
        <p:nvPicPr>
          <p:cNvPr id="18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33600" t="32640" r="49600" b="50560"/>
          <a:stretch>
            <a:fillRect/>
          </a:stretch>
        </p:blipFill>
        <p:spPr bwMode="auto">
          <a:xfrm>
            <a:off x="5429256" y="3714752"/>
            <a:ext cx="1000132" cy="1000132"/>
          </a:xfrm>
          <a:prstGeom prst="rect">
            <a:avLst/>
          </a:prstGeom>
          <a:noFill/>
        </p:spPr>
      </p:pic>
      <p:pic>
        <p:nvPicPr>
          <p:cNvPr id="19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33600" t="17200" r="49600" b="67200"/>
          <a:stretch>
            <a:fillRect/>
          </a:stretch>
        </p:blipFill>
        <p:spPr bwMode="auto">
          <a:xfrm>
            <a:off x="7786710" y="3714752"/>
            <a:ext cx="1000132" cy="928694"/>
          </a:xfrm>
          <a:prstGeom prst="rect">
            <a:avLst/>
          </a:prstGeom>
          <a:noFill/>
        </p:spPr>
      </p:pic>
      <p:pic>
        <p:nvPicPr>
          <p:cNvPr id="20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80401" t="65200" r="399" b="16800"/>
          <a:stretch>
            <a:fillRect/>
          </a:stretch>
        </p:blipFill>
        <p:spPr bwMode="auto">
          <a:xfrm>
            <a:off x="7715272" y="4714884"/>
            <a:ext cx="1143008" cy="1071570"/>
          </a:xfrm>
          <a:prstGeom prst="rect">
            <a:avLst/>
          </a:prstGeom>
          <a:noFill/>
        </p:spPr>
      </p:pic>
      <p:pic>
        <p:nvPicPr>
          <p:cNvPr id="21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50240" t="65200" r="34160" b="16800"/>
          <a:stretch>
            <a:fillRect/>
          </a:stretch>
        </p:blipFill>
        <p:spPr bwMode="auto">
          <a:xfrm>
            <a:off x="3428992" y="4500570"/>
            <a:ext cx="928694" cy="1071570"/>
          </a:xfrm>
          <a:prstGeom prst="rect">
            <a:avLst/>
          </a:prstGeom>
          <a:noFill/>
        </p:spPr>
      </p:pic>
      <p:pic>
        <p:nvPicPr>
          <p:cNvPr id="22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33600" t="65200" r="49600" b="16800"/>
          <a:stretch>
            <a:fillRect/>
          </a:stretch>
        </p:blipFill>
        <p:spPr bwMode="auto">
          <a:xfrm>
            <a:off x="4357686" y="3714752"/>
            <a:ext cx="1000132" cy="1071570"/>
          </a:xfrm>
          <a:prstGeom prst="rect">
            <a:avLst/>
          </a:prstGeom>
          <a:noFill/>
        </p:spPr>
      </p:pic>
      <p:pic>
        <p:nvPicPr>
          <p:cNvPr id="23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63440" t="65200" r="17359" b="16800"/>
          <a:stretch>
            <a:fillRect/>
          </a:stretch>
        </p:blipFill>
        <p:spPr bwMode="auto">
          <a:xfrm>
            <a:off x="6429388" y="4714884"/>
            <a:ext cx="1143008" cy="1071570"/>
          </a:xfrm>
          <a:prstGeom prst="rect">
            <a:avLst/>
          </a:prstGeom>
          <a:noFill/>
        </p:spPr>
      </p:pic>
      <p:pic>
        <p:nvPicPr>
          <p:cNvPr id="24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49040" t="13600" r="33120" b="67200"/>
          <a:stretch>
            <a:fillRect/>
          </a:stretch>
        </p:blipFill>
        <p:spPr bwMode="auto">
          <a:xfrm>
            <a:off x="4357686" y="5714992"/>
            <a:ext cx="1062046" cy="1143008"/>
          </a:xfrm>
          <a:prstGeom prst="rect">
            <a:avLst/>
          </a:prstGeom>
          <a:noFill/>
        </p:spPr>
      </p:pic>
      <p:pic>
        <p:nvPicPr>
          <p:cNvPr id="25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50400" t="48400" r="34000" b="33600"/>
          <a:stretch>
            <a:fillRect/>
          </a:stretch>
        </p:blipFill>
        <p:spPr bwMode="auto">
          <a:xfrm>
            <a:off x="4429124" y="4643446"/>
            <a:ext cx="928694" cy="1071570"/>
          </a:xfrm>
          <a:prstGeom prst="rect">
            <a:avLst/>
          </a:prstGeom>
          <a:noFill/>
        </p:spPr>
      </p:pic>
      <p:pic>
        <p:nvPicPr>
          <p:cNvPr id="26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64800" t="13600" r="18400" b="67360"/>
          <a:stretch>
            <a:fillRect/>
          </a:stretch>
        </p:blipFill>
        <p:spPr bwMode="auto">
          <a:xfrm>
            <a:off x="3214678" y="3286124"/>
            <a:ext cx="1000132" cy="1133484"/>
          </a:xfrm>
          <a:prstGeom prst="rect">
            <a:avLst/>
          </a:prstGeom>
          <a:noFill/>
        </p:spPr>
      </p:pic>
      <p:pic>
        <p:nvPicPr>
          <p:cNvPr id="27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81601" t="13600" b="66000"/>
          <a:stretch>
            <a:fillRect/>
          </a:stretch>
        </p:blipFill>
        <p:spPr bwMode="auto">
          <a:xfrm>
            <a:off x="3357554" y="5429264"/>
            <a:ext cx="1095336" cy="1214446"/>
          </a:xfrm>
          <a:prstGeom prst="rect">
            <a:avLst/>
          </a:prstGeom>
          <a:noFill/>
        </p:spPr>
      </p:pic>
      <p:pic>
        <p:nvPicPr>
          <p:cNvPr id="28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3"/>
          <a:srcRect l="80081" t="32800" r="4319" b="50400"/>
          <a:stretch>
            <a:fillRect/>
          </a:stretch>
        </p:blipFill>
        <p:spPr bwMode="auto">
          <a:xfrm>
            <a:off x="0" y="4714884"/>
            <a:ext cx="928694" cy="10001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42775E-6 L 0.00834 -0.427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6069E-6 L 0.06059 -0.783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3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31214E-7 L -0.00781 -0.448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09827E-6 L 0.05244 -0.4749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04624E-7 L 0.0526 -0.3808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-0.00486 L -0.04514 -0.5789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68208E-6 L -1.66667E-6 -0.375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1 -4.04624E-7 L 0.05851 -0.5065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0"/>
            <a:ext cx="8929718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Сели как-то мы </a:t>
            </a:r>
            <a:r>
              <a:rPr lang="ru-RU" sz="1600" dirty="0" smtClean="0"/>
              <a:t>обедать</a:t>
            </a:r>
          </a:p>
          <a:p>
            <a:r>
              <a:rPr lang="ru-RU" sz="1600" i="1" dirty="0" smtClean="0"/>
              <a:t>Имитация движения ложкой</a:t>
            </a:r>
            <a:r>
              <a:rPr lang="ru-RU" sz="1600" dirty="0" smtClean="0"/>
              <a:t>,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 smtClean="0"/>
              <a:t>И позвали в дом соседей</a:t>
            </a:r>
            <a:r>
              <a:rPr lang="ru-RU" sz="1600" dirty="0" smtClean="0"/>
              <a:t>.</a:t>
            </a:r>
          </a:p>
          <a:p>
            <a:r>
              <a:rPr lang="ru-RU" sz="1600" i="1" dirty="0" smtClean="0"/>
              <a:t>Позвать движением ладони к себе</a:t>
            </a:r>
          </a:p>
          <a:p>
            <a:r>
              <a:rPr lang="ru-RU" sz="1600" dirty="0" smtClean="0"/>
              <a:t> </a:t>
            </a:r>
            <a:r>
              <a:rPr lang="ru-RU" sz="1600" dirty="0" smtClean="0"/>
              <a:t>Скатерть белую накрыли</a:t>
            </a:r>
            <a:r>
              <a:rPr lang="ru-RU" sz="1600" dirty="0" smtClean="0"/>
              <a:t>,</a:t>
            </a:r>
          </a:p>
          <a:p>
            <a:r>
              <a:rPr lang="ru-RU" sz="1600" i="1" dirty="0" smtClean="0"/>
              <a:t>Движения разглаживаем скатерть,</a:t>
            </a:r>
            <a:endParaRPr lang="ru-RU" sz="1600" i="1" dirty="0" smtClean="0"/>
          </a:p>
          <a:p>
            <a:r>
              <a:rPr lang="ru-RU" sz="1600" dirty="0" smtClean="0"/>
              <a:t> </a:t>
            </a:r>
            <a:r>
              <a:rPr lang="ru-RU" sz="1600" dirty="0" smtClean="0"/>
              <a:t>Ложки, вилки разложили</a:t>
            </a:r>
            <a:r>
              <a:rPr lang="ru-RU" sz="1600" dirty="0" smtClean="0"/>
              <a:t>,</a:t>
            </a:r>
          </a:p>
          <a:p>
            <a:r>
              <a:rPr lang="ru-RU" sz="1600" i="1" dirty="0" smtClean="0"/>
              <a:t>Пошаговые движения правой рукой ладонью вниз слева направо</a:t>
            </a:r>
            <a:endParaRPr lang="ru-RU" sz="1600" i="1" dirty="0" smtClean="0"/>
          </a:p>
          <a:p>
            <a:r>
              <a:rPr lang="ru-RU" sz="1600" dirty="0" smtClean="0"/>
              <a:t> </a:t>
            </a:r>
            <a:r>
              <a:rPr lang="ru-RU" sz="1600" dirty="0" smtClean="0"/>
              <a:t>Хлеб нарезали и сыр, </a:t>
            </a:r>
            <a:endParaRPr lang="ru-RU" sz="1600" dirty="0" smtClean="0"/>
          </a:p>
          <a:p>
            <a:r>
              <a:rPr lang="ru-RU" sz="1600" i="1" dirty="0" smtClean="0"/>
              <a:t>Движения вверх и вниз ребром ладони </a:t>
            </a:r>
            <a:endParaRPr lang="ru-RU" sz="1600" i="1" dirty="0" smtClean="0"/>
          </a:p>
          <a:p>
            <a:r>
              <a:rPr lang="ru-RU" sz="1600" dirty="0" smtClean="0"/>
              <a:t>Приготовили </a:t>
            </a:r>
            <a:r>
              <a:rPr lang="ru-RU" sz="1600" dirty="0" smtClean="0"/>
              <a:t>гарнир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</a:t>
            </a:r>
            <a:r>
              <a:rPr lang="ru-RU" sz="1600" dirty="0" smtClean="0"/>
              <a:t>Помешали его в чашке </a:t>
            </a:r>
            <a:endParaRPr lang="ru-RU" sz="1600" dirty="0" smtClean="0"/>
          </a:p>
          <a:p>
            <a:r>
              <a:rPr lang="ru-RU" sz="1600" i="1" dirty="0" smtClean="0"/>
              <a:t>Вращательные движения вперед, одна рука заходит за другую </a:t>
            </a:r>
            <a:endParaRPr lang="ru-RU" sz="1600" dirty="0" smtClean="0"/>
          </a:p>
          <a:p>
            <a:r>
              <a:rPr lang="ru-RU" sz="1600" dirty="0" smtClean="0"/>
              <a:t>И </a:t>
            </a:r>
            <a:r>
              <a:rPr lang="ru-RU" sz="1600" dirty="0" smtClean="0"/>
              <a:t>добавили колбаски</a:t>
            </a:r>
            <a:r>
              <a:rPr lang="ru-RU" sz="1600" dirty="0" smtClean="0"/>
              <a:t>.</a:t>
            </a:r>
          </a:p>
          <a:p>
            <a:r>
              <a:rPr lang="ru-RU" sz="1600" i="1" dirty="0" smtClean="0"/>
              <a:t>Из большого и указательного пальцев сделать кольца, соединить их, а потом развести в стороны, изображая </a:t>
            </a:r>
            <a:r>
              <a:rPr lang="ru-RU" sz="1600" dirty="0" smtClean="0"/>
              <a:t>круглую колбасу, </a:t>
            </a:r>
          </a:p>
          <a:p>
            <a:r>
              <a:rPr lang="ru-RU" sz="1600" dirty="0" smtClean="0"/>
              <a:t>А </a:t>
            </a:r>
            <a:r>
              <a:rPr lang="ru-RU" sz="1600" dirty="0" smtClean="0"/>
              <a:t>из фарша всем котлеты </a:t>
            </a:r>
            <a:endParaRPr lang="ru-RU" sz="1600" dirty="0" smtClean="0"/>
          </a:p>
          <a:p>
            <a:r>
              <a:rPr lang="ru-RU" sz="1600" dirty="0" smtClean="0"/>
              <a:t>Жарили мы без </a:t>
            </a:r>
            <a:r>
              <a:rPr lang="ru-RU" sz="1600" dirty="0" smtClean="0"/>
              <a:t>диеты. </a:t>
            </a:r>
            <a:endParaRPr lang="ru-RU" sz="1600" dirty="0" smtClean="0"/>
          </a:p>
          <a:p>
            <a:r>
              <a:rPr lang="ru-RU" sz="1600" i="1" dirty="0" smtClean="0"/>
              <a:t>Ладони </a:t>
            </a:r>
            <a:r>
              <a:rPr lang="ru-RU" sz="1600" i="1" dirty="0" smtClean="0"/>
              <a:t>накладываются попеременно одна на </a:t>
            </a:r>
            <a:r>
              <a:rPr lang="ru-RU" sz="1600" i="1" dirty="0" smtClean="0"/>
              <a:t>другую</a:t>
            </a:r>
            <a:endParaRPr lang="ru-RU" sz="1600" i="1" dirty="0" smtClean="0"/>
          </a:p>
          <a:p>
            <a:r>
              <a:rPr lang="ru-RU" sz="1600" dirty="0" smtClean="0"/>
              <a:t> </a:t>
            </a:r>
            <a:r>
              <a:rPr lang="ru-RU" sz="1600" dirty="0" smtClean="0"/>
              <a:t>Посолили, </a:t>
            </a:r>
            <a:r>
              <a:rPr lang="ru-RU" sz="1600" dirty="0" smtClean="0"/>
              <a:t>поперчили, Замесили</a:t>
            </a:r>
            <a:r>
              <a:rPr lang="ru-RU" sz="1600" dirty="0" smtClean="0"/>
              <a:t>. </a:t>
            </a:r>
            <a:endParaRPr lang="ru-RU" sz="1600" dirty="0" smtClean="0"/>
          </a:p>
          <a:p>
            <a:r>
              <a:rPr lang="ru-RU" sz="1600" dirty="0" smtClean="0"/>
              <a:t>Не забыли </a:t>
            </a:r>
            <a:endParaRPr lang="ru-RU" sz="1600" dirty="0" smtClean="0"/>
          </a:p>
          <a:p>
            <a:r>
              <a:rPr lang="ru-RU" sz="1600" i="1" dirty="0" smtClean="0"/>
              <a:t>Сжимание </a:t>
            </a:r>
            <a:r>
              <a:rPr lang="ru-RU" sz="1600" i="1" dirty="0" smtClean="0"/>
              <a:t>и разжимание пальцев рук</a:t>
            </a:r>
            <a:r>
              <a:rPr lang="ru-RU" sz="1600" dirty="0" smtClean="0"/>
              <a:t>, </a:t>
            </a:r>
            <a:r>
              <a:rPr lang="ru-RU" sz="1600" dirty="0" smtClean="0"/>
              <a:t>, 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 smtClean="0"/>
              <a:t>Лук сердитый </a:t>
            </a:r>
            <a:r>
              <a:rPr lang="ru-RU" sz="1600" dirty="0" smtClean="0"/>
              <a:t>положить</a:t>
            </a:r>
          </a:p>
          <a:p>
            <a:r>
              <a:rPr lang="ru-RU" sz="1600" dirty="0" smtClean="0"/>
              <a:t> </a:t>
            </a:r>
            <a:r>
              <a:rPr lang="ru-RU" sz="1600" dirty="0" smtClean="0"/>
              <a:t>И скорее все закрыть</a:t>
            </a:r>
            <a:r>
              <a:rPr lang="ru-RU" sz="1600" dirty="0" smtClean="0"/>
              <a:t>. </a:t>
            </a:r>
            <a:r>
              <a:rPr lang="ru-RU" sz="1600" i="1" dirty="0" smtClean="0"/>
              <a:t>Показать «сбор слез» в ладонь, </a:t>
            </a:r>
          </a:p>
          <a:p>
            <a:r>
              <a:rPr lang="ru-RU" sz="1600" i="1" dirty="0" smtClean="0"/>
              <a:t>Хлопок в ладонь горизонтально, 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 smtClean="0"/>
              <a:t>Наготовились, устали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</a:t>
            </a:r>
            <a:r>
              <a:rPr lang="ru-RU" sz="1600" dirty="0" smtClean="0"/>
              <a:t>Печь пирожное не </a:t>
            </a:r>
            <a:r>
              <a:rPr lang="ru-RU" sz="1600" dirty="0" smtClean="0"/>
              <a:t>стали</a:t>
            </a:r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Физкультминутка «Правильно – не правильно»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Если так можно поступать культурному человеку, вы хлопаете руками, если нельзя – топаете.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Образцы: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 мальчик садится за стол первый,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*нужно мыть руки перед едой,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 вилка должна лежать всегда слева,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*можно тянуться за едой через весь стол; *когда я ем, я глух и нем;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*говорим после еды спасибо….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cdn2.static1-sima-land.com/items/1115662/2/700-nw.jpg"/>
          <p:cNvPicPr>
            <a:picLocks noChangeAspect="1" noChangeArrowheads="1"/>
          </p:cNvPicPr>
          <p:nvPr/>
        </p:nvPicPr>
        <p:blipFill>
          <a:blip r:embed="rId2"/>
          <a:srcRect t="13600" b="16800"/>
          <a:stretch>
            <a:fillRect/>
          </a:stretch>
        </p:blipFill>
        <p:spPr bwMode="auto">
          <a:xfrm>
            <a:off x="4871720" y="3643314"/>
            <a:ext cx="4272280" cy="29735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tacon.ru/wp-content/uploads/7/8/e/78e410d94024847da646ddc023b2de0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416824" cy="144016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   о    с   у   д    а.</a:t>
            </a:r>
            <a:br>
              <a:rPr lang="ru-RU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478" y="1844824"/>
            <a:ext cx="5328708" cy="2257476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Тарелка глубокая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marL="6858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нее едят?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КАША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E:\I JULYA\Новая папка\сад\DSC_38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5976664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5816" y="1124744"/>
            <a:ext cx="37811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Сервировка стола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720370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476672"/>
            <a:ext cx="4526752" cy="1766637"/>
          </a:xfrm>
          <a:noFill/>
          <a:ln>
            <a:noFill/>
          </a:ln>
        </p:spPr>
        <p:txBody>
          <a:bodyPr wrap="none">
            <a:spAutoFit/>
          </a:bodyPr>
          <a:lstStyle/>
          <a:p>
            <a:pPr marL="0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Тарелка мелкая</a:t>
            </a:r>
          </a:p>
          <a:p>
            <a:pPr marL="0" indent="0"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нее едят ?</a:t>
            </a:r>
          </a:p>
          <a:p>
            <a:pPr marL="0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Второе.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E:\I JULYA\Новая папка\сад\DSC_38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8920"/>
            <a:ext cx="6495122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6528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47.brestgoo.gov.by/files/01060/obj/140/14933/ico/img0.jpg"/>
          <p:cNvPicPr>
            <a:picLocks noChangeAspect="1" noChangeArrowheads="1"/>
          </p:cNvPicPr>
          <p:nvPr/>
        </p:nvPicPr>
        <p:blipFill>
          <a:blip r:embed="rId2"/>
          <a:srcRect l="1287" r="51077" b="8448"/>
          <a:stretch>
            <a:fillRect/>
          </a:stretch>
        </p:blipFill>
        <p:spPr bwMode="auto">
          <a:xfrm>
            <a:off x="857224" y="3643314"/>
            <a:ext cx="2786082" cy="301198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0"/>
            <a:ext cx="4572000" cy="38472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Рада видеть вас здесь 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стелить нам надо скатерть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Положить где вилку? Нож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 стол нам локти класть ли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Чавкать можно?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Вкусно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 все! </a:t>
            </a:r>
            <a:endParaRPr lang="ru-RU" sz="20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можно есть руками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Ложку правильно как взять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едой общаться можно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лучше помолчать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все вопросы даст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столовый этикет.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s://avatars.mds.yandex.net/i?id=18b9b470d404a804f76b381ed5f61182be795501-4034399-images-thumbs&amp;ref=rim&amp;n=33&amp;w=200&amp;h=150"/>
          <p:cNvPicPr>
            <a:picLocks noChangeAspect="1" noChangeArrowheads="1"/>
          </p:cNvPicPr>
          <p:nvPr/>
        </p:nvPicPr>
        <p:blipFill>
          <a:blip r:embed="rId3"/>
          <a:srcRect l="8721" t="25582" b="9302"/>
          <a:stretch>
            <a:fillRect/>
          </a:stretch>
        </p:blipFill>
        <p:spPr bwMode="auto">
          <a:xfrm>
            <a:off x="4643438" y="3643314"/>
            <a:ext cx="3738588" cy="2000264"/>
          </a:xfrm>
          <a:prstGeom prst="rect">
            <a:avLst/>
          </a:prstGeom>
          <a:noFill/>
        </p:spPr>
      </p:pic>
      <p:pic>
        <p:nvPicPr>
          <p:cNvPr id="17416" name="Picture 8" descr="https://wisto.ru/wp-content/uploads/e/f/6/ef639d734b966df91206198151979830.jpeg"/>
          <p:cNvPicPr>
            <a:picLocks noChangeAspect="1" noChangeArrowheads="1"/>
          </p:cNvPicPr>
          <p:nvPr/>
        </p:nvPicPr>
        <p:blipFill>
          <a:blip r:embed="rId4"/>
          <a:srcRect l="42187" t="10417" r="7812" b="17708"/>
          <a:stretch>
            <a:fillRect/>
          </a:stretch>
        </p:blipFill>
        <p:spPr bwMode="auto">
          <a:xfrm>
            <a:off x="4964391" y="285728"/>
            <a:ext cx="3048022" cy="32861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бъект 15"/>
          <p:cNvSpPr>
            <a:spLocks noGrp="1"/>
          </p:cNvSpPr>
          <p:nvPr>
            <p:ph sz="half" idx="4294967295"/>
          </p:nvPr>
        </p:nvSpPr>
        <p:spPr>
          <a:xfrm>
            <a:off x="0" y="692150"/>
            <a:ext cx="4038600" cy="4525963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одной широкой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ножке.</a:t>
            </a:r>
          </a:p>
          <a:p>
            <a:pPr marL="13716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неё 4 рожка,</a:t>
            </a:r>
          </a:p>
          <a:p>
            <a:pPr marL="13716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совсем не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пилка, Для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котлет и мяса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   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бъект 16"/>
          <p:cNvSpPr>
            <a:spLocks noGrp="1"/>
          </p:cNvSpPr>
          <p:nvPr>
            <p:ph sz="half" idx="4294967295"/>
          </p:nvPr>
        </p:nvSpPr>
        <p:spPr>
          <a:xfrm>
            <a:off x="5105400" y="692150"/>
            <a:ext cx="4038600" cy="4525963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моей тарелке лодочка плывёт. </a:t>
            </a:r>
          </a:p>
          <a:p>
            <a:pPr marL="13716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Лодочку с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едою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отправляю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рот.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3716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E:\I JULYA\Новая папка\сад\DSC_38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3920140" cy="3024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I JULYA\Новая папка\сад\DSC_38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4193742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55661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" y="274638"/>
            <a:ext cx="8676457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Вот так мы сервируем стол.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E:\I JULYA\Новая папка\сад\IMG_698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627438" cy="452596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I JULYA\Новая папка\сад\IMG_69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3671229" cy="482453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0196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cdn.culture.ru/images/480d5187-fa4f-5b81-b4da-03fd6a93ef9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7162800" cy="61531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yer.myshared.ru/116/1442466/slides/slide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5981700" cy="33623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layer.myshared.ru/116/1442466/slides/slide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5981700" cy="33623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spsid-pechatniki.ru/800/600/https/ds03.infourok.ru/uploads/ex/040c/0004e60b-2e9cd348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905804" cy="59293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85794"/>
            <a:ext cx="42862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Хочу рассказать я, ребята, о том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нужно вести себя вам за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столом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гостях, в детском садике, в школе и дома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кафе, в ресторане, у старых знакомых. </a:t>
            </a: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Хотите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ребята, чтоб вас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уважали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 радостью в гости к себе приглашали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Тогда соблюдать вам советую, дети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Такие несложные правила эти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Запомни, пожалуйста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еред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руки старательно с мылом помой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player.myshared.ru/116/1442466/slides/slide_4.jpg"/>
          <p:cNvPicPr>
            <a:picLocks noChangeAspect="1" noChangeArrowheads="1"/>
          </p:cNvPicPr>
          <p:nvPr/>
        </p:nvPicPr>
        <p:blipFill>
          <a:blip r:embed="rId2"/>
          <a:srcRect l="32245" t="29745" r="34315" b="12889"/>
          <a:stretch>
            <a:fillRect/>
          </a:stretch>
        </p:blipFill>
        <p:spPr bwMode="auto">
          <a:xfrm>
            <a:off x="4786314" y="714356"/>
            <a:ext cx="4000528" cy="3857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cf3.ppt-online.org/files3/slide/x/x8TbVjaEeMfcBswNrDUCYOI7gFo5GuZPHJ6z9i/slide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0009" y="214290"/>
            <a:ext cx="6103991" cy="457203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857232"/>
            <a:ext cx="37862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 позвали на обед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Соблюдайте этикет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спешите сами есть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Предложите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даме сесть! (практикум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14290"/>
            <a:ext cx="6000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сели за стол: попрошу вас не драться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следует детям локтями толкаться.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Сидите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ешьте, ребята, спокойно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Ведите себя хорошо и достойно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если же драться, толкаться, шалить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Недолго и травму тогда получить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доигрался: со стула упал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Ушибся и даже в больницу попал. (Вместе делаем вывод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AutoShape 2" descr="https://tacon.ru/wp-content/uploads/4/1/4/414a7c13fae3348dc13ddf558b6bb1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tacon.ru/wp-content/uploads/4/1/4/414a7c13fae3348dc13ddf558b6bb1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s://static.auction.ru/offer_images/rd48/2020/12/04/11/big/Y/yEEBgDslSlt/196_prikljuchenija_neznajki_laptev_1958_g.jpg"/>
          <p:cNvPicPr>
            <a:picLocks noChangeAspect="1" noChangeArrowheads="1"/>
          </p:cNvPicPr>
          <p:nvPr/>
        </p:nvPicPr>
        <p:blipFill>
          <a:blip r:embed="rId2"/>
          <a:srcRect l="3875" t="5405" r="5073" b="4054"/>
          <a:stretch>
            <a:fillRect/>
          </a:stretch>
        </p:blipFill>
        <p:spPr bwMode="auto">
          <a:xfrm>
            <a:off x="2000232" y="2786058"/>
            <a:ext cx="5429288" cy="3869812"/>
          </a:xfrm>
          <a:prstGeom prst="rect">
            <a:avLst/>
          </a:prstGeom>
          <a:noFill/>
        </p:spPr>
      </p:pic>
      <p:pic>
        <p:nvPicPr>
          <p:cNvPr id="14344" name="Picture 8" descr="https://uookn-kursk.ru/wp-content/uploads/6/f/1/6f1a758d14912eeed9d1ca60beaad1f0.jpeg"/>
          <p:cNvPicPr>
            <a:picLocks noChangeAspect="1" noChangeArrowheads="1"/>
          </p:cNvPicPr>
          <p:nvPr/>
        </p:nvPicPr>
        <p:blipFill>
          <a:blip r:embed="rId3"/>
          <a:srcRect l="13978" t="43023" r="15260"/>
          <a:stretch>
            <a:fillRect/>
          </a:stretch>
        </p:blipFill>
        <p:spPr bwMode="auto">
          <a:xfrm>
            <a:off x="2000231" y="2786058"/>
            <a:ext cx="6376979" cy="3857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38576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мой знакомый обедать пришёл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локти свои положил он на стол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Испачкал рукав и посуду всю сдвинул,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Тарелку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едой на себя опрокинул.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Запомните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твёрдо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огда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едите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локти на стол никогда не кладите. (практикум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Helen\Desktop\барто\2013-01-26_163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8979">
            <a:off x="4143372" y="357166"/>
            <a:ext cx="5499301" cy="5356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68" y="357166"/>
            <a:ext cx="492919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мой знакомый всегда за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столом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Сидит над тарелкой, согнувшись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крючком.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Ребята, следите за вашей спиной,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Старайтесь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держать её только прямой.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практикум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Учитесь культурными быть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понемножку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пользуйтесь ножиком, вилкой и ложкой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супа столовую ложку берёшь,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мяса используешь вилку и нож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" descr="https://detkisuper.ru/wp-content/uploads/7/a/3/7a3bc3460698951e0a09343c426014e6.jpeg"/>
          <p:cNvPicPr>
            <a:picLocks noChangeAspect="1" noChangeArrowheads="1"/>
          </p:cNvPicPr>
          <p:nvPr/>
        </p:nvPicPr>
        <p:blipFill>
          <a:blip r:embed="rId2"/>
          <a:srcRect l="9314" t="28549" r="55726" b="19355"/>
          <a:stretch>
            <a:fillRect/>
          </a:stretch>
        </p:blipFill>
        <p:spPr bwMode="auto">
          <a:xfrm>
            <a:off x="500034" y="357166"/>
            <a:ext cx="2748483" cy="3071834"/>
          </a:xfrm>
          <a:prstGeom prst="rect">
            <a:avLst/>
          </a:prstGeom>
          <a:noFill/>
        </p:spPr>
      </p:pic>
      <p:pic>
        <p:nvPicPr>
          <p:cNvPr id="5" name="Picture 2" descr="E:\I JULYA\Новая папка\сад\IMG_69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891" y="2928933"/>
            <a:ext cx="3487067" cy="371953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63stl.ru/sites/default/files/Doc/pitaniye/img7.jpg"/>
          <p:cNvPicPr>
            <a:picLocks noChangeAspect="1" noChangeArrowheads="1"/>
          </p:cNvPicPr>
          <p:nvPr/>
        </p:nvPicPr>
        <p:blipFill>
          <a:blip r:embed="rId4"/>
          <a:srcRect l="57813" t="22917" r="5468" b="12499"/>
          <a:stretch>
            <a:fillRect/>
          </a:stretch>
        </p:blipFill>
        <p:spPr bwMode="auto">
          <a:xfrm>
            <a:off x="642910" y="3357562"/>
            <a:ext cx="2571768" cy="3392544"/>
          </a:xfrm>
          <a:prstGeom prst="rect">
            <a:avLst/>
          </a:prstGeom>
          <a:noFill/>
        </p:spPr>
      </p:pic>
      <p:sp>
        <p:nvSpPr>
          <p:cNvPr id="12292" name="AutoShape 4" descr="https://tacon.ru/wp-content/uploads/4/1/4/414a7c13fae3348dc13ddf558b6bb1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https://avatars.mds.yandex.net/get-mpic/5252557/img_id6022539885970849565.jpeg/orig"/>
          <p:cNvPicPr>
            <a:picLocks noChangeAspect="1" noChangeArrowheads="1"/>
          </p:cNvPicPr>
          <p:nvPr/>
        </p:nvPicPr>
        <p:blipFill>
          <a:blip r:embed="rId5"/>
          <a:srcRect l="7478" t="39683" r="2796" b="4762"/>
          <a:stretch>
            <a:fillRect/>
          </a:stretch>
        </p:blipFill>
        <p:spPr bwMode="auto">
          <a:xfrm>
            <a:off x="3518312" y="3000372"/>
            <a:ext cx="5625688" cy="36433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85794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Сегодня, ребята, пойдёт разговор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правильно держат столовый прибор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в левую руку ты вилку возьмёшь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 правой держать полагается нож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Попробуйте вилкою мясо держать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Ножом по кусочку его отрезать.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положена вилка одна,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правой руке находиться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AutoShape 4" descr="https://tacon.ru/wp-content/uploads/4/1/4/414a7c13fae3348dc13ddf558b6bb1b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6" descr="https://stendy.by/assets/cache/products/900x900/stend-figurnyj-pravila-povedeniya-za-stolom-dlya-gruppy-malyshi-270x300mm.jpg"/>
          <p:cNvPicPr>
            <a:picLocks noChangeAspect="1" noChangeArrowheads="1"/>
          </p:cNvPicPr>
          <p:nvPr/>
        </p:nvPicPr>
        <p:blipFill>
          <a:blip r:embed="rId2"/>
          <a:srcRect l="8121" t="21622" r="66424" b="45945"/>
          <a:stretch>
            <a:fillRect/>
          </a:stretch>
        </p:blipFill>
        <p:spPr bwMode="auto">
          <a:xfrm>
            <a:off x="5214942" y="357166"/>
            <a:ext cx="3289124" cy="4643470"/>
          </a:xfrm>
          <a:prstGeom prst="rect">
            <a:avLst/>
          </a:prstGeom>
          <a:noFill/>
        </p:spPr>
      </p:pic>
      <p:sp>
        <p:nvSpPr>
          <p:cNvPr id="11272" name="AutoShape 8" descr="https://montisbar.ru/wp-content/uploads/2/3/c/23c8f4af7cb2512a7833a061a51e97d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4" name="AutoShape 10" descr="https://montisbar.ru/wp-content/uploads/2/3/c/23c8f4af7cb2512a7833a061a51e97d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https://montisbar.ru/wp-content/uploads/2/3/c/23c8f4af7cb2512a7833a061a51e97d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https://montisbar.ru/wp-content/uploads/2/3/c/23c8f4af7cb2512a7833a061a51e97d8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0" name="Picture 16" descr="https://tabakur77.ru/wp-content/uploads/a/c/d/acd0136740d8fefa98aea33f05877566.jpeg"/>
          <p:cNvPicPr>
            <a:picLocks noChangeAspect="1" noChangeArrowheads="1"/>
          </p:cNvPicPr>
          <p:nvPr/>
        </p:nvPicPr>
        <p:blipFill>
          <a:blip r:embed="rId3"/>
          <a:srcRect l="14445" t="38519" r="15555" b="8148"/>
          <a:stretch>
            <a:fillRect/>
          </a:stretch>
        </p:blipFill>
        <p:spPr bwMode="auto">
          <a:xfrm>
            <a:off x="571472" y="4000504"/>
            <a:ext cx="4500594" cy="25717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Молчим мы во время еды не напрасно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Жевать и беседовать очень опасно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Никто вашу речь всё равно не поймёт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вдруг «не в то горло» еда попадёт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мой знакомый болтал, веселился,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Неловко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вдохнул — и куском подавился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Поэтому, дети, пока вы едите,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Сидите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спокойно и просто молчите. (практикум)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285728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s://vsedlydetok.ru/wp-content/uploads/7/4/4/74482266d80572aa6caf15e3c3010677.jpeg"/>
          <p:cNvPicPr>
            <a:picLocks noChangeAspect="1" noChangeArrowheads="1"/>
          </p:cNvPicPr>
          <p:nvPr/>
        </p:nvPicPr>
        <p:blipFill>
          <a:blip r:embed="rId2"/>
          <a:srcRect l="13281" t="25000" r="11718" b="2083"/>
          <a:stretch>
            <a:fillRect/>
          </a:stretch>
        </p:blipFill>
        <p:spPr bwMode="auto">
          <a:xfrm>
            <a:off x="4735255" y="428604"/>
            <a:ext cx="4408745" cy="3214710"/>
          </a:xfrm>
          <a:prstGeom prst="rect">
            <a:avLst/>
          </a:prstGeom>
          <a:noFill/>
        </p:spPr>
      </p:pic>
      <p:pic>
        <p:nvPicPr>
          <p:cNvPr id="10246" name="Picture 6" descr="https://prezentacii.org/upload/cloud/19/04/138555/images/screen6.jpg"/>
          <p:cNvPicPr>
            <a:picLocks noChangeAspect="1" noChangeArrowheads="1"/>
          </p:cNvPicPr>
          <p:nvPr/>
        </p:nvPicPr>
        <p:blipFill>
          <a:blip r:embed="rId3"/>
          <a:srcRect l="16113" t="26368" r="6249" b="11132"/>
          <a:stretch>
            <a:fillRect/>
          </a:stretch>
        </p:blipFill>
        <p:spPr bwMode="auto">
          <a:xfrm>
            <a:off x="214282" y="3571876"/>
            <a:ext cx="4286280" cy="2587929"/>
          </a:xfrm>
          <a:prstGeom prst="rect">
            <a:avLst/>
          </a:prstGeom>
          <a:noFill/>
        </p:spPr>
      </p:pic>
      <p:pic>
        <p:nvPicPr>
          <p:cNvPr id="10248" name="Picture 8" descr="https://fs02.rchuv.ru/rchuv19/detsad200/news/2022/09/08/10c57b12-682a-4139-bdb9-340a8439cea8/1592465337_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643314"/>
            <a:ext cx="4143372" cy="29020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1092</Words>
  <Application>Microsoft Office PowerPoint</Application>
  <PresentationFormat>Экран (4:3)</PresentationFormat>
  <Paragraphs>168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   о    с   у   д    а. </vt:lpstr>
      <vt:lpstr>Слайд 19</vt:lpstr>
      <vt:lpstr>Слайд 20</vt:lpstr>
      <vt:lpstr>  Вот так мы сервируем стол.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ТЕРЕМОК</dc:creator>
  <cp:lastModifiedBy>Нина</cp:lastModifiedBy>
  <cp:revision>42</cp:revision>
  <dcterms:created xsi:type="dcterms:W3CDTF">2023-01-30T10:22:49Z</dcterms:created>
  <dcterms:modified xsi:type="dcterms:W3CDTF">2023-01-30T21:53:31Z</dcterms:modified>
</cp:coreProperties>
</file>