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0"/>
  </p:notesMasterIdLst>
  <p:sldIdLst>
    <p:sldId id="256" r:id="rId2"/>
    <p:sldId id="257" r:id="rId3"/>
    <p:sldId id="258" r:id="rId4"/>
    <p:sldId id="259" r:id="rId5"/>
    <p:sldId id="260" r:id="rId6"/>
    <p:sldId id="261" r:id="rId7"/>
    <p:sldId id="262" r:id="rId8"/>
    <p:sldId id="263" r:id="rId9"/>
    <p:sldId id="266" r:id="rId10"/>
    <p:sldId id="265" r:id="rId11"/>
    <p:sldId id="264" r:id="rId12"/>
    <p:sldId id="267" r:id="rId13"/>
    <p:sldId id="268" r:id="rId14"/>
    <p:sldId id="269" r:id="rId15"/>
    <p:sldId id="270" r:id="rId16"/>
    <p:sldId id="272" r:id="rId17"/>
    <p:sldId id="274" r:id="rId18"/>
    <p:sldId id="273"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979"/>
    <a:srgbClr val="E87618"/>
    <a:srgbClr val="912B13"/>
    <a:srgbClr val="800000"/>
    <a:srgbClr val="D16E37"/>
    <a:srgbClr val="47290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3" d="100"/>
          <a:sy n="83" d="100"/>
        </p:scale>
        <p:origin x="-850" y="-77"/>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A1C904-745A-4651-88A6-76D6540D8C43}" type="datetimeFigureOut">
              <a:rPr lang="ru-RU" smtClean="0"/>
              <a:pPr/>
              <a:t>11.02.2022</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F98E599-549B-4224-9A0F-04B4DC1F938B}" type="slidenum">
              <a:rPr lang="ru-RU" smtClean="0"/>
              <a:pPr/>
              <a:t>‹#›</a:t>
            </a:fld>
            <a:endParaRPr lang="ru-RU"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EF98E599-549B-4224-9A0F-04B4DC1F938B}" type="slidenum">
              <a:rPr lang="ru-RU" smtClean="0"/>
              <a:pPr/>
              <a:t>6</a:t>
            </a:fld>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3" name="Прямоугольник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Прямоугольник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Прямоугольник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Прямоугольник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Прямоугольник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Скругленный прямоугольник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Скругленный прямоугольник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Прямоугольник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705600" y="4206240"/>
            <a:ext cx="960120" cy="457200"/>
          </a:xfrm>
        </p:spPr>
        <p:txBody>
          <a:bodyPr/>
          <a:lstStyle/>
          <a:p>
            <a:fld id="{5B106E36-FD25-4E2D-B0AA-010F637433A0}" type="datetimeFigureOut">
              <a:rPr lang="ru-RU" smtClean="0"/>
              <a:pPr/>
              <a:t>11.02.2022</a:t>
            </a:fld>
            <a:endParaRPr lang="ru-RU" dirty="0"/>
          </a:p>
        </p:txBody>
      </p:sp>
      <p:sp>
        <p:nvSpPr>
          <p:cNvPr id="17" name="Нижний колонтитул 16"/>
          <p:cNvSpPr>
            <a:spLocks noGrp="1"/>
          </p:cNvSpPr>
          <p:nvPr>
            <p:ph type="ftr" sz="quarter" idx="11"/>
          </p:nvPr>
        </p:nvSpPr>
        <p:spPr>
          <a:xfrm>
            <a:off x="5410200" y="4205288"/>
            <a:ext cx="1295400" cy="457200"/>
          </a:xfrm>
        </p:spPr>
        <p:txBody>
          <a:bodyPr/>
          <a:lstStyle/>
          <a:p>
            <a:endParaRPr lang="ru-RU" dirty="0"/>
          </a:p>
        </p:txBody>
      </p:sp>
      <p:sp>
        <p:nvSpPr>
          <p:cNvPr id="29" name="Номер слайда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725C68B6-61C2-468F-89AB-4B9F7531AA68}"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11.02.2022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1143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143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11.02.2022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11.02.2022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11.02.2022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11.02.2022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143000"/>
            <a:ext cx="8382000" cy="1069848"/>
          </a:xfrm>
        </p:spPr>
        <p:txBody>
          <a:bodyPr anchor="ctr"/>
          <a:lstStyle>
            <a:lvl1pPr>
              <a:defRPr sz="4000" b="0" i="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Дата 25"/>
          <p:cNvSpPr>
            <a:spLocks noGrp="1"/>
          </p:cNvSpPr>
          <p:nvPr>
            <p:ph type="dt" sz="half" idx="10"/>
          </p:nvPr>
        </p:nvSpPr>
        <p:spPr/>
        <p:txBody>
          <a:bodyPr rtlCol="0"/>
          <a:lstStyle/>
          <a:p>
            <a:fld id="{5B106E36-FD25-4E2D-B0AA-010F637433A0}" type="datetimeFigureOut">
              <a:rPr lang="ru-RU" smtClean="0"/>
              <a:pPr/>
              <a:t>11.02.2022</a:t>
            </a:fld>
            <a:endParaRPr lang="ru-RU" dirty="0"/>
          </a:p>
        </p:txBody>
      </p:sp>
      <p:sp>
        <p:nvSpPr>
          <p:cNvPr id="27" name="Номер слайда 26"/>
          <p:cNvSpPr>
            <a:spLocks noGrp="1"/>
          </p:cNvSpPr>
          <p:nvPr>
            <p:ph type="sldNum" sz="quarter" idx="11"/>
          </p:nvPr>
        </p:nvSpPr>
        <p:spPr/>
        <p:txBody>
          <a:bodyPr rtlCol="0"/>
          <a:lstStyle/>
          <a:p>
            <a:fld id="{725C68B6-61C2-468F-89AB-4B9F7531AA68}" type="slidenum">
              <a:rPr lang="ru-RU" smtClean="0"/>
              <a:pPr/>
              <a:t>‹#›</a:t>
            </a:fld>
            <a:endParaRPr lang="ru-RU" dirty="0"/>
          </a:p>
        </p:txBody>
      </p:sp>
      <p:sp>
        <p:nvSpPr>
          <p:cNvPr id="28" name="Нижний колонтитул 27"/>
          <p:cNvSpPr>
            <a:spLocks noGrp="1"/>
          </p:cNvSpPr>
          <p:nvPr>
            <p:ph type="ftr" sz="quarter" idx="12"/>
          </p:nvPr>
        </p:nvSpPr>
        <p:spPr/>
        <p:txBody>
          <a:bodyPr rtlCol="0"/>
          <a:lstStyle/>
          <a:p>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ru-RU" smtClean="0"/>
              <a:t>Образец заголовка</a:t>
            </a:r>
            <a:endParaRPr kumimoji="0" lang="en-US"/>
          </a:p>
        </p:txBody>
      </p:sp>
      <p:sp>
        <p:nvSpPr>
          <p:cNvPr id="3" name="Дата 2"/>
          <p:cNvSpPr>
            <a:spLocks noGrp="1"/>
          </p:cNvSpPr>
          <p:nvPr>
            <p:ph type="dt" sz="half" idx="10"/>
          </p:nvPr>
        </p:nvSpPr>
        <p:spPr>
          <a:xfrm>
            <a:off x="6583680" y="612648"/>
            <a:ext cx="957264" cy="457200"/>
          </a:xfrm>
        </p:spPr>
        <p:txBody>
          <a:bodyPr/>
          <a:lstStyle/>
          <a:p>
            <a:fld id="{5B106E36-FD25-4E2D-B0AA-010F637433A0}" type="datetimeFigureOut">
              <a:rPr lang="ru-RU" smtClean="0"/>
              <a:pPr/>
              <a:t>11.02.2022</a:t>
            </a:fld>
            <a:endParaRPr lang="ru-RU" dirty="0"/>
          </a:p>
        </p:txBody>
      </p:sp>
      <p:sp>
        <p:nvSpPr>
          <p:cNvPr id="4" name="Нижний колонтитул 3"/>
          <p:cNvSpPr>
            <a:spLocks noGrp="1"/>
          </p:cNvSpPr>
          <p:nvPr>
            <p:ph type="ftr" sz="quarter" idx="11"/>
          </p:nvPr>
        </p:nvSpPr>
        <p:spPr>
          <a:xfrm>
            <a:off x="5257800" y="612648"/>
            <a:ext cx="1325880" cy="457200"/>
          </a:xfrm>
        </p:spPr>
        <p:txBody>
          <a:bodyPr/>
          <a:lstStyle/>
          <a:p>
            <a:endParaRPr lang="ru-RU" dirty="0"/>
          </a:p>
        </p:txBody>
      </p:sp>
      <p:sp>
        <p:nvSpPr>
          <p:cNvPr id="5" name="Номер слайда 4"/>
          <p:cNvSpPr>
            <a:spLocks noGrp="1"/>
          </p:cNvSpPr>
          <p:nvPr>
            <p:ph type="sldNum" sz="quarter" idx="12"/>
          </p:nvPr>
        </p:nvSpPr>
        <p:spPr>
          <a:xfrm>
            <a:off x="8174736" y="2272"/>
            <a:ext cx="762000" cy="365760"/>
          </a:xfrm>
        </p:spPr>
        <p:txBody>
          <a:bodyPr/>
          <a:lstStyle/>
          <a:p>
            <a:fld id="{725C68B6-61C2-468F-89AB-4B9F7531AA68}"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11.02.2022</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3496" y="1101970"/>
            <a:ext cx="3383280" cy="877824"/>
          </a:xfrm>
        </p:spPr>
        <p:txBody>
          <a:bodyPr anchor="b"/>
          <a:lstStyle>
            <a:lvl1pPr algn="l">
              <a:buNone/>
              <a:defRPr sz="1800" b="1"/>
            </a:lvl1pPr>
          </a:lstStyle>
          <a:p>
            <a:r>
              <a:rPr kumimoji="0" lang="ru-RU" smtClean="0"/>
              <a:t>Образец заголовка</a:t>
            </a:r>
            <a:endParaRPr kumimoji="0" lang="en-US"/>
          </a:p>
        </p:txBody>
      </p:sp>
      <p:sp>
        <p:nvSpPr>
          <p:cNvPr id="3" name="Текст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11.02.2022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11.02.2022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Прямоугольник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Прямоугольник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Прямоугольник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Прямоугольник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угольник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Скругленный прямоугольник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Скругленный прямоугольник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Прямоугольник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Прямоугольник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Прямоугольник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Прямоугольник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Прямоугольник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Прямоугольник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Заголовок 21"/>
          <p:cNvSpPr>
            <a:spLocks noGrp="1"/>
          </p:cNvSpPr>
          <p:nvPr>
            <p:ph type="title"/>
          </p:nvPr>
        </p:nvSpPr>
        <p:spPr>
          <a:xfrm>
            <a:off x="457200" y="1143000"/>
            <a:ext cx="8229600" cy="10668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5B106E36-FD25-4E2D-B0AA-010F637433A0}" type="datetimeFigureOut">
              <a:rPr lang="ru-RU" smtClean="0"/>
              <a:pPr/>
              <a:t>11.02.2022</a:t>
            </a:fld>
            <a:endParaRPr lang="ru-RU" dirty="0"/>
          </a:p>
        </p:txBody>
      </p:sp>
      <p:sp>
        <p:nvSpPr>
          <p:cNvPr id="3" name="Нижний колонтитул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ru-RU" dirty="0"/>
          </a:p>
        </p:txBody>
      </p:sp>
      <p:sp>
        <p:nvSpPr>
          <p:cNvPr id="23" name="Номер слайда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725C68B6-61C2-468F-89AB-4B9F7531AA68}"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4.jpeg"/><Relationship Id="rId7"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audio" Target="file:///C:\Users\User\Desktop\&#1054;&#1087;&#1088;&#1080;&#1095;&#1085;&#1080;&#1085;&#1072;\prokofev-37-vii-scena-klyatva-opricnikov_mHgH04Ar.mp3" TargetMode="Externa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audio" Target="file:///C:\Users\User\Desktop\&#1054;&#1087;&#1088;&#1080;&#1095;&#1085;&#1080;&#1085;&#1072;\&#1087;&#1088;&#1086;&#1082;&#1086;&#1092;&#1100;&#1077;&#1074;-14-&#1073;&#1091;&#1085;&#1090;.mp3" TargetMode="Externa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User\Downloads\1621739281_3-phonoteka_org-p-fon-dlya-prezentatsii-po-drevnei-rusi-3.jpg"/>
          <p:cNvPicPr>
            <a:picLocks noChangeAspect="1" noChangeArrowheads="1"/>
          </p:cNvPicPr>
          <p:nvPr/>
        </p:nvPicPr>
        <p:blipFill>
          <a:blip r:embed="rId2" cstate="print"/>
          <a:srcRect r="37500"/>
          <a:stretch>
            <a:fillRect/>
          </a:stretch>
        </p:blipFill>
        <p:spPr bwMode="auto">
          <a:xfrm>
            <a:off x="0" y="0"/>
            <a:ext cx="9144000" cy="6858000"/>
          </a:xfrm>
          <a:prstGeom prst="rect">
            <a:avLst/>
          </a:prstGeom>
          <a:noFill/>
        </p:spPr>
      </p:pic>
      <p:sp>
        <p:nvSpPr>
          <p:cNvPr id="8" name="Прямоугольник 7"/>
          <p:cNvSpPr/>
          <p:nvPr/>
        </p:nvSpPr>
        <p:spPr>
          <a:xfrm>
            <a:off x="3059832" y="0"/>
            <a:ext cx="6084168" cy="110799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6600" b="1" dirty="0" smtClean="0">
                <a:ln w="11430"/>
                <a:solidFill>
                  <a:srgbClr val="D16E37"/>
                </a:solidFill>
                <a:effectLst>
                  <a:outerShdw blurRad="50800" dist="39000" dir="5460000" algn="tl">
                    <a:srgbClr val="000000">
                      <a:alpha val="38000"/>
                    </a:srgbClr>
                  </a:outerShdw>
                </a:effectLst>
              </a:rPr>
              <a:t>Опричнина</a:t>
            </a:r>
            <a:endParaRPr lang="ru-RU" sz="6600" b="1" dirty="0">
              <a:ln w="11430"/>
              <a:solidFill>
                <a:srgbClr val="D16E37"/>
              </a:solidFill>
              <a:effectLst>
                <a:outerShdw blurRad="50800" dist="39000" dir="5460000" algn="tl">
                  <a:srgbClr val="000000">
                    <a:alpha val="38000"/>
                  </a:srgbClr>
                </a:outerShdw>
              </a:effectLst>
            </a:endParaRPr>
          </a:p>
        </p:txBody>
      </p:sp>
      <p:sp>
        <p:nvSpPr>
          <p:cNvPr id="10" name="TextBox 9"/>
          <p:cNvSpPr txBox="1"/>
          <p:nvPr/>
        </p:nvSpPr>
        <p:spPr>
          <a:xfrm>
            <a:off x="4929158" y="1052736"/>
            <a:ext cx="4214842" cy="1323439"/>
          </a:xfrm>
          <a:prstGeom prst="rect">
            <a:avLst/>
          </a:prstGeom>
          <a:noFill/>
        </p:spPr>
        <p:txBody>
          <a:bodyPr wrap="square" rtlCol="0">
            <a:spAutoFit/>
          </a:bodyPr>
          <a:lstStyle/>
          <a:p>
            <a:r>
              <a:rPr lang="ru-RU" sz="2000" b="1" dirty="0" smtClean="0">
                <a:solidFill>
                  <a:srgbClr val="472905"/>
                </a:solidFill>
              </a:rPr>
              <a:t>«Учреждение это всегда казалось странным как тем, кто страдал от него, так и тем, кто его исследовал»</a:t>
            </a:r>
          </a:p>
          <a:p>
            <a:pPr algn="r"/>
            <a:r>
              <a:rPr lang="ru-RU" sz="2000" b="1" dirty="0" smtClean="0">
                <a:solidFill>
                  <a:srgbClr val="472905"/>
                </a:solidFill>
              </a:rPr>
              <a:t>В.О. Ключевский</a:t>
            </a:r>
            <a:endParaRPr lang="ru-RU" sz="2000" b="1" dirty="0">
              <a:solidFill>
                <a:srgbClr val="472905"/>
              </a:solidFill>
            </a:endParaRPr>
          </a:p>
        </p:txBody>
      </p:sp>
      <p:sp>
        <p:nvSpPr>
          <p:cNvPr id="5" name="TextBox 4"/>
          <p:cNvSpPr txBox="1"/>
          <p:nvPr/>
        </p:nvSpPr>
        <p:spPr>
          <a:xfrm>
            <a:off x="5436096" y="5934670"/>
            <a:ext cx="3707904" cy="923330"/>
          </a:xfrm>
          <a:prstGeom prst="rect">
            <a:avLst/>
          </a:prstGeom>
          <a:noFill/>
        </p:spPr>
        <p:txBody>
          <a:bodyPr wrap="square" rtlCol="0">
            <a:spAutoFit/>
          </a:bodyPr>
          <a:lstStyle/>
          <a:p>
            <a:r>
              <a:rPr lang="ru-RU" dirty="0" smtClean="0">
                <a:solidFill>
                  <a:schemeClr val="bg1"/>
                </a:solidFill>
              </a:rPr>
              <a:t>Составитель: учитель истории</a:t>
            </a:r>
          </a:p>
          <a:p>
            <a:r>
              <a:rPr lang="ru-RU" dirty="0" smtClean="0">
                <a:solidFill>
                  <a:schemeClr val="bg1"/>
                </a:solidFill>
              </a:rPr>
              <a:t>                          МКОУ СОШ № 2</a:t>
            </a:r>
          </a:p>
          <a:p>
            <a:r>
              <a:rPr lang="ru-RU" dirty="0" smtClean="0">
                <a:solidFill>
                  <a:schemeClr val="bg1"/>
                </a:solidFill>
              </a:rPr>
              <a:t>                          </a:t>
            </a:r>
            <a:r>
              <a:rPr lang="ru-RU" dirty="0" err="1" smtClean="0">
                <a:solidFill>
                  <a:schemeClr val="bg1"/>
                </a:solidFill>
              </a:rPr>
              <a:t>Менжулина</a:t>
            </a:r>
            <a:r>
              <a:rPr lang="ru-RU" dirty="0" smtClean="0">
                <a:solidFill>
                  <a:schemeClr val="bg1"/>
                </a:solidFill>
              </a:rPr>
              <a:t> С.С.</a:t>
            </a:r>
            <a:endParaRPr lang="ru-RU"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2" descr="G:\1619813070_7-phonoteka_org-p-fon-dlya-prezentatsii-po-folkloru-krasivii-7.jpg"/>
          <p:cNvPicPr>
            <a:picLocks noGrp="1" noChangeAspect="1" noChangeArrowheads="1"/>
          </p:cNvPicPr>
          <p:nvPr>
            <p:ph idx="1"/>
          </p:nvPr>
        </p:nvPicPr>
        <p:blipFill>
          <a:blip r:embed="rId2" cstate="print"/>
          <a:srcRect/>
          <a:stretch>
            <a:fillRect/>
          </a:stretch>
        </p:blipFill>
        <p:spPr bwMode="auto">
          <a:xfrm>
            <a:off x="0" y="0"/>
            <a:ext cx="9137258" cy="6858000"/>
          </a:xfrm>
          <a:prstGeom prst="rect">
            <a:avLst/>
          </a:prstGeom>
          <a:noFill/>
        </p:spPr>
      </p:pic>
      <p:pic>
        <p:nvPicPr>
          <p:cNvPr id="3075" name="Picture 3" descr="G:\shop8405-1.jpg"/>
          <p:cNvPicPr>
            <a:picLocks noChangeAspect="1" noChangeArrowheads="1"/>
          </p:cNvPicPr>
          <p:nvPr/>
        </p:nvPicPr>
        <p:blipFill>
          <a:blip r:embed="rId3" cstate="print"/>
          <a:srcRect/>
          <a:stretch>
            <a:fillRect/>
          </a:stretch>
        </p:blipFill>
        <p:spPr bwMode="auto">
          <a:xfrm>
            <a:off x="1403648" y="1362298"/>
            <a:ext cx="5976664" cy="5352850"/>
          </a:xfrm>
          <a:prstGeom prst="rect">
            <a:avLst/>
          </a:prstGeom>
          <a:noFill/>
        </p:spPr>
      </p:pic>
      <p:sp>
        <p:nvSpPr>
          <p:cNvPr id="8" name="TextBox 7"/>
          <p:cNvSpPr txBox="1"/>
          <p:nvPr/>
        </p:nvSpPr>
        <p:spPr>
          <a:xfrm>
            <a:off x="1259632" y="0"/>
            <a:ext cx="6696744" cy="1015663"/>
          </a:xfrm>
          <a:prstGeom prst="rect">
            <a:avLst/>
          </a:prstGeom>
          <a:noFill/>
        </p:spPr>
        <p:txBody>
          <a:bodyPr wrap="square" rtlCol="0">
            <a:spAutoFit/>
          </a:bodyPr>
          <a:lstStyle/>
          <a:p>
            <a:pPr algn="just"/>
            <a:r>
              <a:rPr lang="ru-RU" sz="2000" dirty="0" smtClean="0">
                <a:solidFill>
                  <a:schemeClr val="tx2">
                    <a:lumMod val="75000"/>
                  </a:schemeClr>
                </a:solidFill>
              </a:rPr>
              <a:t>Были перераспределены земельные владения. Земли в опричных уездах выделялись сподвижникам царя, а бывших хозяев выселяли в земщину.</a:t>
            </a:r>
            <a:endParaRPr lang="ru-RU" sz="2000" dirty="0">
              <a:solidFill>
                <a:schemeClr val="tx2">
                  <a:lumMod val="75000"/>
                </a:schemeClr>
              </a:solidFill>
            </a:endParaRPr>
          </a:p>
        </p:txBody>
      </p:sp>
      <p:sp>
        <p:nvSpPr>
          <p:cNvPr id="9" name="TextBox 8"/>
          <p:cNvSpPr txBox="1"/>
          <p:nvPr/>
        </p:nvSpPr>
        <p:spPr>
          <a:xfrm>
            <a:off x="0" y="980728"/>
            <a:ext cx="9144000" cy="338554"/>
          </a:xfrm>
          <a:prstGeom prst="rect">
            <a:avLst/>
          </a:prstGeom>
          <a:noFill/>
        </p:spPr>
        <p:txBody>
          <a:bodyPr wrap="square" rtlCol="0">
            <a:spAutoFit/>
          </a:bodyPr>
          <a:lstStyle/>
          <a:p>
            <a:pPr algn="ctr"/>
            <a:r>
              <a:rPr lang="ru-RU" sz="1600" b="1" dirty="0" smtClean="0">
                <a:solidFill>
                  <a:srgbClr val="FF0000"/>
                </a:solidFill>
              </a:rPr>
              <a:t>Покажите на карте земли и города вошедшие в состав опричнины</a:t>
            </a:r>
            <a:endParaRPr lang="ru-RU" sz="1600" b="1" dirty="0">
              <a:solidFill>
                <a:srgbClr val="FF0000"/>
              </a:solidFill>
            </a:endParaRPr>
          </a:p>
        </p:txBody>
      </p:sp>
      <p:sp>
        <p:nvSpPr>
          <p:cNvPr id="10" name="16-конечная звезда 9"/>
          <p:cNvSpPr/>
          <p:nvPr/>
        </p:nvSpPr>
        <p:spPr>
          <a:xfrm>
            <a:off x="2483768" y="5229200"/>
            <a:ext cx="216024" cy="144016"/>
          </a:xfrm>
          <a:prstGeom prst="star1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16-конечная звезда 10"/>
          <p:cNvSpPr/>
          <p:nvPr/>
        </p:nvSpPr>
        <p:spPr>
          <a:xfrm>
            <a:off x="3563888" y="4941168"/>
            <a:ext cx="216024" cy="144016"/>
          </a:xfrm>
          <a:prstGeom prst="star1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16-конечная звезда 11"/>
          <p:cNvSpPr/>
          <p:nvPr/>
        </p:nvSpPr>
        <p:spPr>
          <a:xfrm>
            <a:off x="3275856" y="5013176"/>
            <a:ext cx="144016" cy="72008"/>
          </a:xfrm>
          <a:prstGeom prst="star1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16-конечная звезда 12"/>
          <p:cNvSpPr/>
          <p:nvPr/>
        </p:nvSpPr>
        <p:spPr>
          <a:xfrm>
            <a:off x="3347864" y="4797152"/>
            <a:ext cx="144016" cy="72008"/>
          </a:xfrm>
          <a:prstGeom prst="star1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16-конечная звезда 13"/>
          <p:cNvSpPr/>
          <p:nvPr/>
        </p:nvSpPr>
        <p:spPr>
          <a:xfrm>
            <a:off x="3419872" y="4581128"/>
            <a:ext cx="216024" cy="72008"/>
          </a:xfrm>
          <a:prstGeom prst="star1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16-конечная звезда 14"/>
          <p:cNvSpPr/>
          <p:nvPr/>
        </p:nvSpPr>
        <p:spPr>
          <a:xfrm>
            <a:off x="3995936" y="4653136"/>
            <a:ext cx="216024" cy="144016"/>
          </a:xfrm>
          <a:prstGeom prst="star1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16-конечная звезда 15"/>
          <p:cNvSpPr/>
          <p:nvPr/>
        </p:nvSpPr>
        <p:spPr>
          <a:xfrm>
            <a:off x="3635896" y="4509120"/>
            <a:ext cx="216024" cy="144016"/>
          </a:xfrm>
          <a:prstGeom prst="star1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16-конечная звезда 16"/>
          <p:cNvSpPr/>
          <p:nvPr/>
        </p:nvSpPr>
        <p:spPr>
          <a:xfrm>
            <a:off x="3923928" y="4293096"/>
            <a:ext cx="216024" cy="144016"/>
          </a:xfrm>
          <a:prstGeom prst="star1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16-конечная звезда 17"/>
          <p:cNvSpPr/>
          <p:nvPr/>
        </p:nvSpPr>
        <p:spPr>
          <a:xfrm>
            <a:off x="3923928" y="4149080"/>
            <a:ext cx="216024" cy="144016"/>
          </a:xfrm>
          <a:prstGeom prst="star1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16-конечная звезда 18"/>
          <p:cNvSpPr/>
          <p:nvPr/>
        </p:nvSpPr>
        <p:spPr>
          <a:xfrm>
            <a:off x="3563888" y="4005064"/>
            <a:ext cx="216024" cy="144016"/>
          </a:xfrm>
          <a:prstGeom prst="star1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16-конечная звезда 19"/>
          <p:cNvSpPr/>
          <p:nvPr/>
        </p:nvSpPr>
        <p:spPr>
          <a:xfrm>
            <a:off x="3347864" y="3284984"/>
            <a:ext cx="216024" cy="144016"/>
          </a:xfrm>
          <a:prstGeom prst="star1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16-конечная звезда 20"/>
          <p:cNvSpPr/>
          <p:nvPr/>
        </p:nvSpPr>
        <p:spPr>
          <a:xfrm>
            <a:off x="4644008" y="3501008"/>
            <a:ext cx="216024" cy="144016"/>
          </a:xfrm>
          <a:prstGeom prst="star1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16-конечная звезда 21"/>
          <p:cNvSpPr/>
          <p:nvPr/>
        </p:nvSpPr>
        <p:spPr>
          <a:xfrm>
            <a:off x="4067944" y="3140968"/>
            <a:ext cx="216024" cy="144016"/>
          </a:xfrm>
          <a:prstGeom prst="star1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16-конечная звезда 22"/>
          <p:cNvSpPr/>
          <p:nvPr/>
        </p:nvSpPr>
        <p:spPr>
          <a:xfrm>
            <a:off x="5436096" y="1628800"/>
            <a:ext cx="144016" cy="144016"/>
          </a:xfrm>
          <a:prstGeom prst="star1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16-конечная звезда 23"/>
          <p:cNvSpPr/>
          <p:nvPr/>
        </p:nvSpPr>
        <p:spPr>
          <a:xfrm>
            <a:off x="4716016" y="3284984"/>
            <a:ext cx="216024" cy="144016"/>
          </a:xfrm>
          <a:prstGeom prst="star1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16-конечная звезда 24"/>
          <p:cNvSpPr/>
          <p:nvPr/>
        </p:nvSpPr>
        <p:spPr>
          <a:xfrm>
            <a:off x="3491880" y="2708920"/>
            <a:ext cx="216024" cy="144016"/>
          </a:xfrm>
          <a:prstGeom prst="star1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16-конечная звезда 25"/>
          <p:cNvSpPr/>
          <p:nvPr/>
        </p:nvSpPr>
        <p:spPr>
          <a:xfrm>
            <a:off x="3851920" y="2348880"/>
            <a:ext cx="216024" cy="144016"/>
          </a:xfrm>
          <a:prstGeom prst="star1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16-конечная звезда 26"/>
          <p:cNvSpPr/>
          <p:nvPr/>
        </p:nvSpPr>
        <p:spPr>
          <a:xfrm>
            <a:off x="2267744" y="3645024"/>
            <a:ext cx="216024" cy="144016"/>
          </a:xfrm>
          <a:prstGeom prst="star1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16-конечная звезда 27"/>
          <p:cNvSpPr/>
          <p:nvPr/>
        </p:nvSpPr>
        <p:spPr>
          <a:xfrm>
            <a:off x="6300192" y="3717032"/>
            <a:ext cx="216024" cy="144016"/>
          </a:xfrm>
          <a:prstGeom prst="star1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16-конечная звезда 28"/>
          <p:cNvSpPr/>
          <p:nvPr/>
        </p:nvSpPr>
        <p:spPr>
          <a:xfrm>
            <a:off x="4139952" y="2276872"/>
            <a:ext cx="216024" cy="144016"/>
          </a:xfrm>
          <a:prstGeom prst="star1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16-конечная звезда 29"/>
          <p:cNvSpPr/>
          <p:nvPr/>
        </p:nvSpPr>
        <p:spPr>
          <a:xfrm>
            <a:off x="4499992" y="2204864"/>
            <a:ext cx="216024" cy="144016"/>
          </a:xfrm>
          <a:prstGeom prst="star1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16-конечная звезда 30"/>
          <p:cNvSpPr/>
          <p:nvPr/>
        </p:nvSpPr>
        <p:spPr>
          <a:xfrm>
            <a:off x="3059832" y="5229200"/>
            <a:ext cx="216024" cy="144016"/>
          </a:xfrm>
          <a:prstGeom prst="star1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16-конечная звезда 31"/>
          <p:cNvSpPr/>
          <p:nvPr/>
        </p:nvSpPr>
        <p:spPr>
          <a:xfrm>
            <a:off x="2051720" y="4293096"/>
            <a:ext cx="144016" cy="144016"/>
          </a:xfrm>
          <a:prstGeom prst="star1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16-конечная звезда 32"/>
          <p:cNvSpPr/>
          <p:nvPr/>
        </p:nvSpPr>
        <p:spPr>
          <a:xfrm>
            <a:off x="3203848" y="1628800"/>
            <a:ext cx="216024" cy="144016"/>
          </a:xfrm>
          <a:prstGeom prst="star16">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16-конечная звезда 33"/>
          <p:cNvSpPr/>
          <p:nvPr/>
        </p:nvSpPr>
        <p:spPr>
          <a:xfrm>
            <a:off x="5000628" y="6357958"/>
            <a:ext cx="144016" cy="144016"/>
          </a:xfrm>
          <a:prstGeom prst="star16">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16-конечная звезда 34"/>
          <p:cNvSpPr/>
          <p:nvPr/>
        </p:nvSpPr>
        <p:spPr>
          <a:xfrm>
            <a:off x="2857488" y="4786322"/>
            <a:ext cx="144016" cy="144016"/>
          </a:xfrm>
          <a:prstGeom prst="star16">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16-конечная звезда 35"/>
          <p:cNvSpPr/>
          <p:nvPr/>
        </p:nvSpPr>
        <p:spPr>
          <a:xfrm>
            <a:off x="2714612" y="4643446"/>
            <a:ext cx="144016" cy="144016"/>
          </a:xfrm>
          <a:prstGeom prst="star16">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16-конечная звезда 36"/>
          <p:cNvSpPr/>
          <p:nvPr/>
        </p:nvSpPr>
        <p:spPr>
          <a:xfrm>
            <a:off x="2643174" y="4429132"/>
            <a:ext cx="144016" cy="144016"/>
          </a:xfrm>
          <a:prstGeom prst="star16">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16-конечная звезда 37"/>
          <p:cNvSpPr/>
          <p:nvPr/>
        </p:nvSpPr>
        <p:spPr>
          <a:xfrm>
            <a:off x="2071670" y="4071942"/>
            <a:ext cx="144016" cy="144016"/>
          </a:xfrm>
          <a:prstGeom prst="star16">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9" name="16-конечная звезда 38"/>
          <p:cNvSpPr/>
          <p:nvPr/>
        </p:nvSpPr>
        <p:spPr>
          <a:xfrm>
            <a:off x="1571604" y="4214818"/>
            <a:ext cx="144016" cy="144016"/>
          </a:xfrm>
          <a:prstGeom prst="star16">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50" name="Picture 2" descr="G:\1619813070_7-phonoteka_org-p-fon-dlya-prezentatsii-po-folkloru-krasivii-7.jpg"/>
          <p:cNvPicPr>
            <a:picLocks noGrp="1" noChangeAspect="1" noChangeArrowheads="1"/>
          </p:cNvPicPr>
          <p:nvPr>
            <p:ph idx="1"/>
          </p:nvPr>
        </p:nvPicPr>
        <p:blipFill>
          <a:blip r:embed="rId3" cstate="print"/>
          <a:srcRect/>
          <a:stretch>
            <a:fillRect/>
          </a:stretch>
        </p:blipFill>
        <p:spPr bwMode="auto">
          <a:xfrm>
            <a:off x="0" y="0"/>
            <a:ext cx="9144000" cy="6858000"/>
          </a:xfrm>
          <a:prstGeom prst="rect">
            <a:avLst/>
          </a:prstGeom>
          <a:noFill/>
        </p:spPr>
      </p:pic>
      <p:sp>
        <p:nvSpPr>
          <p:cNvPr id="18" name="TextBox 17"/>
          <p:cNvSpPr txBox="1"/>
          <p:nvPr/>
        </p:nvSpPr>
        <p:spPr>
          <a:xfrm>
            <a:off x="827584" y="0"/>
            <a:ext cx="7488832" cy="1815882"/>
          </a:xfrm>
          <a:prstGeom prst="rect">
            <a:avLst/>
          </a:prstGeom>
          <a:noFill/>
        </p:spPr>
        <p:txBody>
          <a:bodyPr wrap="square" rtlCol="0">
            <a:spAutoFit/>
          </a:bodyPr>
          <a:lstStyle/>
          <a:p>
            <a:pPr algn="ctr"/>
            <a:r>
              <a:rPr lang="ru-RU" sz="1600" b="1" dirty="0" smtClean="0"/>
              <a:t>Создано опричное войско</a:t>
            </a:r>
          </a:p>
          <a:p>
            <a:pPr algn="just"/>
            <a:r>
              <a:rPr lang="ru-RU" sz="1600" dirty="0" smtClean="0"/>
              <a:t>   Опричники уничтожали или отправляли в ссылку всех людей, которые были заподозрены в измене государству. Они носили черную одежду, похожую на монашескую, но имели оружие. К седлу коня привязывали метлу и собачью голову, что символизировало их готовность «выгрызать» и «выметать» измену из государства. Использовали особый призывный клич «</a:t>
            </a:r>
            <a:r>
              <a:rPr lang="ru-RU" sz="1600" dirty="0" err="1" smtClean="0"/>
              <a:t>Гойда</a:t>
            </a:r>
            <a:r>
              <a:rPr lang="ru-RU" sz="1600" dirty="0" smtClean="0"/>
              <a:t>!». Опричники давали клятву верности.</a:t>
            </a:r>
          </a:p>
        </p:txBody>
      </p:sp>
      <p:pic>
        <p:nvPicPr>
          <p:cNvPr id="2054" name="Picture 6" descr="G:\image_4dfd1c700dcdc.jpg"/>
          <p:cNvPicPr>
            <a:picLocks noChangeAspect="1" noChangeArrowheads="1"/>
          </p:cNvPicPr>
          <p:nvPr/>
        </p:nvPicPr>
        <p:blipFill>
          <a:blip r:embed="rId4" cstate="print"/>
          <a:srcRect/>
          <a:stretch>
            <a:fillRect/>
          </a:stretch>
        </p:blipFill>
        <p:spPr bwMode="auto">
          <a:xfrm>
            <a:off x="1763688" y="2060847"/>
            <a:ext cx="5472608" cy="4215311"/>
          </a:xfrm>
          <a:prstGeom prst="rect">
            <a:avLst/>
          </a:prstGeom>
          <a:ln>
            <a:noFill/>
          </a:ln>
          <a:effectLst>
            <a:outerShdw blurRad="190500" algn="tl" rotWithShape="0">
              <a:srgbClr val="000000">
                <a:alpha val="70000"/>
              </a:srgbClr>
            </a:outerShdw>
          </a:effectLst>
        </p:spPr>
      </p:pic>
      <p:pic>
        <p:nvPicPr>
          <p:cNvPr id="2055" name="Picture 7" descr="G:\ornament_11.png"/>
          <p:cNvPicPr>
            <a:picLocks noChangeAspect="1" noChangeArrowheads="1"/>
          </p:cNvPicPr>
          <p:nvPr/>
        </p:nvPicPr>
        <p:blipFill>
          <a:blip r:embed="rId5" cstate="print"/>
          <a:srcRect/>
          <a:stretch>
            <a:fillRect/>
          </a:stretch>
        </p:blipFill>
        <p:spPr bwMode="auto">
          <a:xfrm>
            <a:off x="1619672" y="1988840"/>
            <a:ext cx="5760640" cy="4392488"/>
          </a:xfrm>
          <a:prstGeom prst="rect">
            <a:avLst/>
          </a:prstGeom>
          <a:noFill/>
        </p:spPr>
      </p:pic>
      <p:sp>
        <p:nvSpPr>
          <p:cNvPr id="26" name="TextBox 25"/>
          <p:cNvSpPr txBox="1"/>
          <p:nvPr/>
        </p:nvSpPr>
        <p:spPr>
          <a:xfrm>
            <a:off x="1763688" y="6381328"/>
            <a:ext cx="5472608" cy="276999"/>
          </a:xfrm>
          <a:prstGeom prst="rect">
            <a:avLst/>
          </a:prstGeom>
          <a:noFill/>
        </p:spPr>
        <p:txBody>
          <a:bodyPr wrap="square" rtlCol="0">
            <a:spAutoFit/>
          </a:bodyPr>
          <a:lstStyle/>
          <a:p>
            <a:pPr algn="ctr"/>
            <a:r>
              <a:rPr lang="ru-RU" sz="1200" b="1" i="1" dirty="0" smtClean="0"/>
              <a:t>С.Н. </a:t>
            </a:r>
            <a:r>
              <a:rPr lang="ru-RU" sz="1200" b="1" i="1" dirty="0" err="1" smtClean="0"/>
              <a:t>Ефошкин</a:t>
            </a:r>
            <a:r>
              <a:rPr lang="ru-RU" sz="1200" b="1" i="1" dirty="0" smtClean="0"/>
              <a:t>, «Опричник» (2013 г)</a:t>
            </a:r>
            <a:endParaRPr lang="ru-RU" sz="1200" dirty="0"/>
          </a:p>
        </p:txBody>
      </p:sp>
      <p:sp>
        <p:nvSpPr>
          <p:cNvPr id="27" name="Кольцо 26"/>
          <p:cNvSpPr/>
          <p:nvPr/>
        </p:nvSpPr>
        <p:spPr>
          <a:xfrm>
            <a:off x="2483768" y="3717032"/>
            <a:ext cx="1080120" cy="1080120"/>
          </a:xfrm>
          <a:prstGeom prst="donut">
            <a:avLst>
              <a:gd name="adj" fmla="val 31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9" name="Кольцо 28"/>
          <p:cNvSpPr/>
          <p:nvPr/>
        </p:nvSpPr>
        <p:spPr>
          <a:xfrm>
            <a:off x="3851920" y="3861048"/>
            <a:ext cx="648072" cy="648072"/>
          </a:xfrm>
          <a:prstGeom prst="donut">
            <a:avLst>
              <a:gd name="adj" fmla="val 315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pic>
        <p:nvPicPr>
          <p:cNvPr id="1027" name="Picture 3" descr="G:\1-4.jpeg"/>
          <p:cNvPicPr>
            <a:picLocks noChangeAspect="1" noChangeArrowheads="1"/>
          </p:cNvPicPr>
          <p:nvPr/>
        </p:nvPicPr>
        <p:blipFill>
          <a:blip r:embed="rId6" cstate="print"/>
          <a:srcRect/>
          <a:stretch>
            <a:fillRect/>
          </a:stretch>
        </p:blipFill>
        <p:spPr bwMode="auto">
          <a:xfrm>
            <a:off x="2987824" y="2276872"/>
            <a:ext cx="2872954" cy="3744416"/>
          </a:xfrm>
          <a:prstGeom prst="rect">
            <a:avLst/>
          </a:prstGeom>
          <a:noFill/>
        </p:spPr>
      </p:pic>
      <p:pic>
        <p:nvPicPr>
          <p:cNvPr id="13" name="Picture 7" descr="G:\ornament_11.png"/>
          <p:cNvPicPr>
            <a:picLocks noChangeAspect="1" noChangeArrowheads="1"/>
          </p:cNvPicPr>
          <p:nvPr/>
        </p:nvPicPr>
        <p:blipFill>
          <a:blip r:embed="rId7" cstate="print"/>
          <a:srcRect/>
          <a:stretch>
            <a:fillRect/>
          </a:stretch>
        </p:blipFill>
        <p:spPr bwMode="auto">
          <a:xfrm>
            <a:off x="2843808" y="2204864"/>
            <a:ext cx="3168353" cy="3888432"/>
          </a:xfrm>
          <a:prstGeom prst="rect">
            <a:avLst/>
          </a:prstGeom>
          <a:noFill/>
        </p:spPr>
      </p:pic>
      <p:sp>
        <p:nvSpPr>
          <p:cNvPr id="14" name="TextBox 13"/>
          <p:cNvSpPr txBox="1"/>
          <p:nvPr/>
        </p:nvSpPr>
        <p:spPr>
          <a:xfrm>
            <a:off x="2843808" y="6093296"/>
            <a:ext cx="3168352" cy="276999"/>
          </a:xfrm>
          <a:prstGeom prst="rect">
            <a:avLst/>
          </a:prstGeom>
          <a:noFill/>
        </p:spPr>
        <p:txBody>
          <a:bodyPr wrap="square" rtlCol="0">
            <a:spAutoFit/>
          </a:bodyPr>
          <a:lstStyle/>
          <a:p>
            <a:pPr algn="ctr"/>
            <a:r>
              <a:rPr lang="ru-RU" sz="1200" b="1" i="1" dirty="0" smtClean="0"/>
              <a:t>П.В. </a:t>
            </a:r>
            <a:r>
              <a:rPr lang="ru-RU" sz="1200" b="1" i="1" dirty="0" err="1" smtClean="0"/>
              <a:t>Рыженко</a:t>
            </a:r>
            <a:r>
              <a:rPr lang="ru-RU" sz="1200" b="1" i="1" dirty="0" smtClean="0"/>
              <a:t>, «</a:t>
            </a:r>
            <a:r>
              <a:rPr lang="ru-RU" sz="1200" b="1" i="1" dirty="0" err="1" smtClean="0"/>
              <a:t>Малюта</a:t>
            </a:r>
            <a:r>
              <a:rPr lang="ru-RU" sz="1200" b="1" i="1" dirty="0" smtClean="0"/>
              <a:t>» (2006 г.)</a:t>
            </a:r>
            <a:endParaRPr lang="ru-RU" sz="1200" dirty="0"/>
          </a:p>
        </p:txBody>
      </p:sp>
      <p:pic>
        <p:nvPicPr>
          <p:cNvPr id="15" name="prokofev-37-vii-scena-klyatva-opricnikov_mHgH04Ar.mp3">
            <a:hlinkClick r:id="" action="ppaction://media"/>
          </p:cNvPr>
          <p:cNvPicPr>
            <a:picLocks noRot="1" noChangeAspect="1"/>
          </p:cNvPicPr>
          <p:nvPr>
            <a:audioFile r:link="rId1"/>
          </p:nvPr>
        </p:nvPicPr>
        <p:blipFill>
          <a:blip r:embed="rId8"/>
          <a:stretch>
            <a:fillRect/>
          </a:stretch>
        </p:blipFill>
        <p:spPr>
          <a:xfrm>
            <a:off x="928662" y="2143116"/>
            <a:ext cx="500066" cy="500066"/>
          </a:xfrm>
          <a:prstGeom prst="rect">
            <a:avLst/>
          </a:prstGeom>
        </p:spPr>
      </p:pic>
      <p:sp>
        <p:nvSpPr>
          <p:cNvPr id="16" name="TextBox 15"/>
          <p:cNvSpPr txBox="1"/>
          <p:nvPr/>
        </p:nvSpPr>
        <p:spPr>
          <a:xfrm>
            <a:off x="1000100" y="2643182"/>
            <a:ext cx="7358114" cy="369332"/>
          </a:xfrm>
          <a:prstGeom prst="rect">
            <a:avLst/>
          </a:prstGeom>
          <a:noFill/>
        </p:spPr>
        <p:txBody>
          <a:bodyPr wrap="square" rtlCol="0">
            <a:spAutoFit/>
          </a:bodyPr>
          <a:lstStyle/>
          <a:p>
            <a:r>
              <a:rPr lang="ru-RU" dirty="0" smtClean="0"/>
              <a:t>С. С.Прокофьев. Музыка к кинофильму «Иван Грозный» (1944 г.)  </a:t>
            </a:r>
            <a:endParaRPr lang="ru-RU" dirty="0"/>
          </a:p>
        </p:txBody>
      </p:sp>
      <p:sp>
        <p:nvSpPr>
          <p:cNvPr id="17" name="TextBox 16"/>
          <p:cNvSpPr txBox="1"/>
          <p:nvPr/>
        </p:nvSpPr>
        <p:spPr>
          <a:xfrm>
            <a:off x="1000100" y="1714488"/>
            <a:ext cx="7000924" cy="369332"/>
          </a:xfrm>
          <a:prstGeom prst="rect">
            <a:avLst/>
          </a:prstGeom>
          <a:noFill/>
        </p:spPr>
        <p:txBody>
          <a:bodyPr wrap="square" rtlCol="0">
            <a:spAutoFit/>
          </a:bodyPr>
          <a:lstStyle/>
          <a:p>
            <a:r>
              <a:rPr lang="ru-RU" dirty="0" smtClean="0"/>
              <a:t> Возглавил опричное войско </a:t>
            </a:r>
            <a:r>
              <a:rPr lang="ru-RU" dirty="0" err="1" smtClean="0"/>
              <a:t>Малюта</a:t>
            </a:r>
            <a:r>
              <a:rPr lang="ru-RU" dirty="0" smtClean="0"/>
              <a:t> Скуратов.</a:t>
            </a:r>
            <a:endParaRPr lang="ru-RU"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edge">
                                      <p:cBhvr>
                                        <p:cTn id="7" dur="1000"/>
                                        <p:tgtEl>
                                          <p:spTgt spid="27"/>
                                        </p:tgtEl>
                                      </p:cBhvr>
                                    </p:animEffect>
                                  </p:childTnLst>
                                </p:cTn>
                              </p:par>
                            </p:childTnLst>
                          </p:cTn>
                        </p:par>
                        <p:par>
                          <p:cTn id="8" fill="hold">
                            <p:stCondLst>
                              <p:cond delay="1000"/>
                            </p:stCondLst>
                            <p:childTnLst>
                              <p:par>
                                <p:cTn id="9" presetID="2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edge">
                                      <p:cBhvr>
                                        <p:cTn id="11" dur="1000"/>
                                        <p:tgtEl>
                                          <p:spTgt spid="29"/>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2054"/>
                                        </p:tgtEl>
                                        <p:attrNameLst>
                                          <p:attrName>style.visibility</p:attrName>
                                        </p:attrNameLst>
                                      </p:cBhvr>
                                      <p:to>
                                        <p:strVal val="hidden"/>
                                      </p:to>
                                    </p:set>
                                  </p:childTnLst>
                                </p:cTn>
                              </p:par>
                              <p:par>
                                <p:cTn id="16" presetID="1" presetClass="exit" presetSubtype="0" fill="hold" nodeType="withEffect">
                                  <p:stCondLst>
                                    <p:cond delay="0"/>
                                  </p:stCondLst>
                                  <p:childTnLst>
                                    <p:set>
                                      <p:cBhvr>
                                        <p:cTn id="17" dur="1" fill="hold">
                                          <p:stCondLst>
                                            <p:cond delay="0"/>
                                          </p:stCondLst>
                                        </p:cTn>
                                        <p:tgtEl>
                                          <p:spTgt spid="2055"/>
                                        </p:tgtEl>
                                        <p:attrNameLst>
                                          <p:attrName>style.visibility</p:attrName>
                                        </p:attrNameLst>
                                      </p:cBhvr>
                                      <p:to>
                                        <p:strVal val="hidden"/>
                                      </p:to>
                                    </p:set>
                                  </p:childTnLst>
                                </p:cTn>
                              </p:par>
                              <p:par>
                                <p:cTn id="18" presetID="1" presetClass="exit" presetSubtype="0" fill="hold" grpId="0" nodeType="withEffect">
                                  <p:stCondLst>
                                    <p:cond delay="0"/>
                                  </p:stCondLst>
                                  <p:childTnLst>
                                    <p:set>
                                      <p:cBhvr>
                                        <p:cTn id="19" dur="1" fill="hold">
                                          <p:stCondLst>
                                            <p:cond delay="0"/>
                                          </p:stCondLst>
                                        </p:cTn>
                                        <p:tgtEl>
                                          <p:spTgt spid="26"/>
                                        </p:tgtEl>
                                        <p:attrNameLst>
                                          <p:attrName>style.visibility</p:attrName>
                                        </p:attrNameLst>
                                      </p:cBhvr>
                                      <p:to>
                                        <p:strVal val="hidden"/>
                                      </p:to>
                                    </p:set>
                                  </p:childTnLst>
                                </p:cTn>
                              </p:par>
                              <p:par>
                                <p:cTn id="20" presetID="1" presetClass="exit" presetSubtype="0" fill="hold" grpId="1" nodeType="withEffect">
                                  <p:stCondLst>
                                    <p:cond delay="0"/>
                                  </p:stCondLst>
                                  <p:childTnLst>
                                    <p:set>
                                      <p:cBhvr>
                                        <p:cTn id="21" dur="1" fill="hold">
                                          <p:stCondLst>
                                            <p:cond delay="0"/>
                                          </p:stCondLst>
                                        </p:cTn>
                                        <p:tgtEl>
                                          <p:spTgt spid="27"/>
                                        </p:tgtEl>
                                        <p:attrNameLst>
                                          <p:attrName>style.visibility</p:attrName>
                                        </p:attrNameLst>
                                      </p:cBhvr>
                                      <p:to>
                                        <p:strVal val="hidden"/>
                                      </p:to>
                                    </p:set>
                                  </p:childTnLst>
                                </p:cTn>
                              </p:par>
                              <p:par>
                                <p:cTn id="22" presetID="1" presetClass="exit" presetSubtype="0" fill="hold" grpId="1" nodeType="withEffect">
                                  <p:stCondLst>
                                    <p:cond delay="0"/>
                                  </p:stCondLst>
                                  <p:childTnLst>
                                    <p:set>
                                      <p:cBhvr>
                                        <p:cTn id="23" dur="1" fill="hold">
                                          <p:stCondLst>
                                            <p:cond delay="0"/>
                                          </p:stCondLst>
                                        </p:cTn>
                                        <p:tgtEl>
                                          <p:spTgt spid="29"/>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30363" fill="hold"/>
                                        <p:tgtEl>
                                          <p:spTgt spid="15"/>
                                        </p:tgtEl>
                                      </p:cBhvr>
                                    </p:cmd>
                                  </p:childTnLst>
                                </p:cTn>
                              </p:par>
                              <p:par>
                                <p:cTn id="28" presetID="10"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16"/>
                                        </p:tgtEl>
                                      </p:cBhvr>
                                    </p:animEffect>
                                    <p:set>
                                      <p:cBhvr>
                                        <p:cTn id="35" dur="1" fill="hold">
                                          <p:stCondLst>
                                            <p:cond delay="499"/>
                                          </p:stCondLst>
                                        </p:cTn>
                                        <p:tgtEl>
                                          <p:spTgt spid="16"/>
                                        </p:tgtEl>
                                        <p:attrNameLst>
                                          <p:attrName>style.visibility</p:attrName>
                                        </p:attrNameLst>
                                      </p:cBhvr>
                                      <p:to>
                                        <p:strVal val="hidden"/>
                                      </p:to>
                                    </p:set>
                                  </p:childTnLst>
                                </p:cTn>
                              </p:par>
                            </p:childTnLst>
                          </p:cTn>
                        </p:par>
                        <p:par>
                          <p:cTn id="36" fill="hold">
                            <p:stCondLst>
                              <p:cond delay="500"/>
                            </p:stCondLst>
                            <p:childTnLst>
                              <p:par>
                                <p:cTn id="37" presetID="53"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1000" fill="hold"/>
                                        <p:tgtEl>
                                          <p:spTgt spid="17"/>
                                        </p:tgtEl>
                                        <p:attrNameLst>
                                          <p:attrName>ppt_w</p:attrName>
                                        </p:attrNameLst>
                                      </p:cBhvr>
                                      <p:tavLst>
                                        <p:tav tm="0">
                                          <p:val>
                                            <p:fltVal val="0"/>
                                          </p:val>
                                        </p:tav>
                                        <p:tav tm="100000">
                                          <p:val>
                                            <p:strVal val="#ppt_w"/>
                                          </p:val>
                                        </p:tav>
                                      </p:tavLst>
                                    </p:anim>
                                    <p:anim calcmode="lin" valueType="num">
                                      <p:cBhvr>
                                        <p:cTn id="40" dur="1000" fill="hold"/>
                                        <p:tgtEl>
                                          <p:spTgt spid="17"/>
                                        </p:tgtEl>
                                        <p:attrNameLst>
                                          <p:attrName>ppt_h</p:attrName>
                                        </p:attrNameLst>
                                      </p:cBhvr>
                                      <p:tavLst>
                                        <p:tav tm="0">
                                          <p:val>
                                            <p:fltVal val="0"/>
                                          </p:val>
                                        </p:tav>
                                        <p:tav tm="100000">
                                          <p:val>
                                            <p:strVal val="#ppt_h"/>
                                          </p:val>
                                        </p:tav>
                                      </p:tavLst>
                                    </p:anim>
                                    <p:animEffect transition="in" filter="fade">
                                      <p:cBhvr>
                                        <p:cTn id="41" dur="1000"/>
                                        <p:tgtEl>
                                          <p:spTgt spid="17"/>
                                        </p:tgtEl>
                                      </p:cBhvr>
                                    </p:animEffect>
                                  </p:childTnLst>
                                </p:cTn>
                              </p:par>
                            </p:childTnLst>
                          </p:cTn>
                        </p:par>
                        <p:par>
                          <p:cTn id="42" fill="hold">
                            <p:stCondLst>
                              <p:cond delay="1500"/>
                            </p:stCondLst>
                            <p:childTnLst>
                              <p:par>
                                <p:cTn id="43" presetID="1" presetClass="entr" presetSubtype="0" fill="hold" nodeType="afterEffect">
                                  <p:stCondLst>
                                    <p:cond delay="0"/>
                                  </p:stCondLst>
                                  <p:childTnLst>
                                    <p:set>
                                      <p:cBhvr>
                                        <p:cTn id="44" dur="1" fill="hold">
                                          <p:stCondLst>
                                            <p:cond delay="0"/>
                                          </p:stCondLst>
                                        </p:cTn>
                                        <p:tgtEl>
                                          <p:spTgt spid="102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49" fill="hold" display="0">
                  <p:stCondLst>
                    <p:cond delay="indefinite"/>
                  </p:stCondLst>
                  <p:endCondLst>
                    <p:cond evt="onNext" delay="0">
                      <p:tgtEl>
                        <p:sldTgt/>
                      </p:tgtEl>
                    </p:cond>
                    <p:cond evt="onPrev" delay="0">
                      <p:tgtEl>
                        <p:sldTgt/>
                      </p:tgtEl>
                    </p:cond>
                    <p:cond evt="onStopAudio" delay="0">
                      <p:tgtEl>
                        <p:sldTgt/>
                      </p:tgtEl>
                    </p:cond>
                  </p:endCondLst>
                </p:cTn>
                <p:tgtEl>
                  <p:spTgt spid="15"/>
                </p:tgtEl>
              </p:cMediaNode>
            </p:audio>
          </p:childTnLst>
        </p:cTn>
      </p:par>
    </p:tnLst>
    <p:bldLst>
      <p:bldP spid="26" grpId="0"/>
      <p:bldP spid="27" grpId="0" animBg="1"/>
      <p:bldP spid="27" grpId="1" animBg="1"/>
      <p:bldP spid="29" grpId="0" animBg="1"/>
      <p:bldP spid="29" grpId="1" animBg="1"/>
      <p:bldP spid="14" grpId="0"/>
      <p:bldP spid="16" grpId="0"/>
      <p:bldP spid="16" grpId="1"/>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099" name="Picture 3" descr="G:\screen5.jpg"/>
          <p:cNvPicPr>
            <a:picLocks noChangeAspect="1" noChangeArrowheads="1"/>
          </p:cNvPicPr>
          <p:nvPr/>
        </p:nvPicPr>
        <p:blipFill>
          <a:blip r:embed="rId3" cstate="print"/>
          <a:srcRect/>
          <a:stretch>
            <a:fillRect/>
          </a:stretch>
        </p:blipFill>
        <p:spPr bwMode="auto">
          <a:xfrm>
            <a:off x="-24341" y="0"/>
            <a:ext cx="9168341" cy="6858000"/>
          </a:xfrm>
          <a:prstGeom prst="rect">
            <a:avLst/>
          </a:prstGeom>
          <a:noFill/>
        </p:spPr>
      </p:pic>
      <p:sp>
        <p:nvSpPr>
          <p:cNvPr id="7" name="TextBox 6"/>
          <p:cNvSpPr txBox="1"/>
          <p:nvPr/>
        </p:nvSpPr>
        <p:spPr>
          <a:xfrm>
            <a:off x="611560" y="404664"/>
            <a:ext cx="3384376" cy="2031325"/>
          </a:xfrm>
          <a:prstGeom prst="rect">
            <a:avLst/>
          </a:prstGeom>
          <a:noFill/>
        </p:spPr>
        <p:txBody>
          <a:bodyPr wrap="square" rtlCol="0">
            <a:spAutoFit/>
          </a:bodyPr>
          <a:lstStyle/>
          <a:p>
            <a:pPr algn="just"/>
            <a:r>
              <a:rPr lang="ru-RU" dirty="0" smtClean="0"/>
              <a:t>     В жизнь политика опричнины претворялась с помощью террора. Публичные казни поражали своей жестокостью: людей рубили и варили заживо. Иногда царь лично участвовал в истязаниях.</a:t>
            </a:r>
            <a:endParaRPr lang="ru-RU" dirty="0"/>
          </a:p>
        </p:txBody>
      </p:sp>
      <p:sp>
        <p:nvSpPr>
          <p:cNvPr id="8" name="TextBox 7"/>
          <p:cNvSpPr txBox="1"/>
          <p:nvPr/>
        </p:nvSpPr>
        <p:spPr>
          <a:xfrm>
            <a:off x="4932040" y="2492896"/>
            <a:ext cx="3960440" cy="646331"/>
          </a:xfrm>
          <a:prstGeom prst="rect">
            <a:avLst/>
          </a:prstGeom>
          <a:noFill/>
        </p:spPr>
        <p:txBody>
          <a:bodyPr wrap="square" rtlCol="0">
            <a:spAutoFit/>
          </a:bodyPr>
          <a:lstStyle/>
          <a:p>
            <a:pPr algn="ctr"/>
            <a:r>
              <a:rPr lang="ru-RU" sz="1200" b="1" i="1" dirty="0" smtClean="0"/>
              <a:t>А.Н. </a:t>
            </a:r>
            <a:r>
              <a:rPr lang="ru-RU" sz="1200" b="1" i="1" dirty="0" err="1" smtClean="0"/>
              <a:t>Новоскольцев</a:t>
            </a:r>
            <a:r>
              <a:rPr lang="ru-RU" sz="1200" b="1" i="1" dirty="0" smtClean="0"/>
              <a:t>, </a:t>
            </a:r>
          </a:p>
          <a:p>
            <a:pPr algn="ctr"/>
            <a:r>
              <a:rPr lang="ru-RU" sz="1200" b="1" i="1" dirty="0" smtClean="0"/>
              <a:t>«Опричники в доме опального боярина» (1894 г.)</a:t>
            </a:r>
            <a:endParaRPr lang="ru-RU" sz="1200" b="1" i="1" dirty="0"/>
          </a:p>
        </p:txBody>
      </p:sp>
      <p:pic>
        <p:nvPicPr>
          <p:cNvPr id="4100" name="Picture 4" descr="G:\E8Cowv-WYAch4t9.jpg"/>
          <p:cNvPicPr>
            <a:picLocks noChangeAspect="1" noChangeArrowheads="1"/>
          </p:cNvPicPr>
          <p:nvPr/>
        </p:nvPicPr>
        <p:blipFill>
          <a:blip r:embed="rId4" cstate="print"/>
          <a:srcRect l="6208" t="14547" r="7013" b="16422"/>
          <a:stretch>
            <a:fillRect/>
          </a:stretch>
        </p:blipFill>
        <p:spPr bwMode="auto">
          <a:xfrm>
            <a:off x="5004048" y="476672"/>
            <a:ext cx="3804422" cy="1984916"/>
          </a:xfrm>
          <a:prstGeom prst="rect">
            <a:avLst/>
          </a:prstGeom>
          <a:ln>
            <a:noFill/>
          </a:ln>
          <a:effectLst>
            <a:outerShdw blurRad="190500" algn="tl" rotWithShape="0">
              <a:srgbClr val="000000">
                <a:alpha val="70000"/>
              </a:srgbClr>
            </a:outerShdw>
          </a:effectLst>
        </p:spPr>
      </p:pic>
      <p:pic>
        <p:nvPicPr>
          <p:cNvPr id="4101" name="Picture 5" descr="G:\0234.jpg"/>
          <p:cNvPicPr>
            <a:picLocks noChangeAspect="1" noChangeArrowheads="1"/>
          </p:cNvPicPr>
          <p:nvPr/>
        </p:nvPicPr>
        <p:blipFill>
          <a:blip r:embed="rId5" cstate="print"/>
          <a:srcRect/>
          <a:stretch>
            <a:fillRect/>
          </a:stretch>
        </p:blipFill>
        <p:spPr bwMode="auto">
          <a:xfrm>
            <a:off x="899592" y="2708920"/>
            <a:ext cx="2664296" cy="3162021"/>
          </a:xfrm>
          <a:prstGeom prst="rect">
            <a:avLst/>
          </a:prstGeom>
          <a:ln>
            <a:noFill/>
          </a:ln>
          <a:effectLst>
            <a:outerShdw blurRad="190500" algn="tl" rotWithShape="0">
              <a:srgbClr val="000000">
                <a:alpha val="70000"/>
              </a:srgbClr>
            </a:outerShdw>
          </a:effectLst>
        </p:spPr>
      </p:pic>
      <p:sp>
        <p:nvSpPr>
          <p:cNvPr id="11" name="TextBox 10"/>
          <p:cNvSpPr txBox="1"/>
          <p:nvPr/>
        </p:nvSpPr>
        <p:spPr>
          <a:xfrm>
            <a:off x="251520" y="5877272"/>
            <a:ext cx="3960440" cy="646331"/>
          </a:xfrm>
          <a:prstGeom prst="rect">
            <a:avLst/>
          </a:prstGeom>
          <a:noFill/>
        </p:spPr>
        <p:txBody>
          <a:bodyPr wrap="square" rtlCol="0">
            <a:spAutoFit/>
          </a:bodyPr>
          <a:lstStyle/>
          <a:p>
            <a:pPr algn="ctr"/>
            <a:r>
              <a:rPr lang="ru-RU" sz="1200" b="1" i="1" dirty="0" smtClean="0"/>
              <a:t>Н.С. Самокиш, </a:t>
            </a:r>
          </a:p>
          <a:p>
            <a:pPr algn="ctr"/>
            <a:r>
              <a:rPr lang="ru-RU" sz="1200" b="1" i="1" dirty="0" smtClean="0"/>
              <a:t>«Потеха при царе </a:t>
            </a:r>
          </a:p>
          <a:p>
            <a:pPr algn="ctr"/>
            <a:r>
              <a:rPr lang="ru-RU" sz="1200" b="1" i="1" dirty="0" smtClean="0"/>
              <a:t>Иоанне Васильевиче Грозном»</a:t>
            </a:r>
            <a:endParaRPr lang="ru-RU" sz="1200" b="1" i="1" dirty="0"/>
          </a:p>
        </p:txBody>
      </p:sp>
      <p:pic>
        <p:nvPicPr>
          <p:cNvPr id="3074" name="Picture 2" descr="G:\6423.jpg"/>
          <p:cNvPicPr>
            <a:picLocks noChangeAspect="1" noChangeArrowheads="1"/>
          </p:cNvPicPr>
          <p:nvPr/>
        </p:nvPicPr>
        <p:blipFill>
          <a:blip r:embed="rId6" cstate="print"/>
          <a:srcRect l="6853" t="3512" r="5747" b="5172"/>
          <a:stretch>
            <a:fillRect/>
          </a:stretch>
        </p:blipFill>
        <p:spPr bwMode="auto">
          <a:xfrm>
            <a:off x="5004048" y="3212976"/>
            <a:ext cx="3816424" cy="2657004"/>
          </a:xfrm>
          <a:prstGeom prst="rect">
            <a:avLst/>
          </a:prstGeom>
          <a:ln>
            <a:noFill/>
          </a:ln>
          <a:effectLst>
            <a:outerShdw blurRad="190500" algn="tl" rotWithShape="0">
              <a:srgbClr val="000000">
                <a:alpha val="70000"/>
              </a:srgbClr>
            </a:outerShdw>
          </a:effectLst>
        </p:spPr>
      </p:pic>
      <p:pic>
        <p:nvPicPr>
          <p:cNvPr id="13" name="прокофьев-14-бунт.mp3">
            <a:hlinkClick r:id="" action="ppaction://media"/>
          </p:cNvPr>
          <p:cNvPicPr>
            <a:picLocks noGrp="1" noRot="1" noChangeAspect="1"/>
          </p:cNvPicPr>
          <p:nvPr>
            <p:ph idx="1"/>
            <a:audioFile r:link="rId1"/>
          </p:nvPr>
        </p:nvPicPr>
        <p:blipFill>
          <a:blip r:embed="rId7"/>
          <a:stretch>
            <a:fillRect/>
          </a:stretch>
        </p:blipFill>
        <p:spPr>
          <a:xfrm>
            <a:off x="142844" y="142852"/>
            <a:ext cx="244475" cy="244475"/>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3"/>
                                        </p:tgtEl>
                                      </p:cBhvr>
                                    </p:cmd>
                                  </p:childTnLst>
                                </p:cTn>
                              </p:par>
                              <p:par>
                                <p:cTn id="7" presetID="10" presetClass="entr" presetSubtype="0" fill="hold" nodeType="withEffect">
                                  <p:stCondLst>
                                    <p:cond delay="0"/>
                                  </p:stCondLst>
                                  <p:childTnLst>
                                    <p:set>
                                      <p:cBhvr>
                                        <p:cTn id="8" dur="1" fill="hold">
                                          <p:stCondLst>
                                            <p:cond delay="0"/>
                                          </p:stCondLst>
                                        </p:cTn>
                                        <p:tgtEl>
                                          <p:spTgt spid="4101"/>
                                        </p:tgtEl>
                                        <p:attrNameLst>
                                          <p:attrName>style.visibility</p:attrName>
                                        </p:attrNameLst>
                                      </p:cBhvr>
                                      <p:to>
                                        <p:strVal val="visible"/>
                                      </p:to>
                                    </p:set>
                                    <p:animEffect transition="in" filter="fade">
                                      <p:cBhvr>
                                        <p:cTn id="9" dur="2000"/>
                                        <p:tgtEl>
                                          <p:spTgt spid="4101"/>
                                        </p:tgtEl>
                                      </p:cBhvr>
                                    </p:animEffect>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2000"/>
                                        <p:tgtEl>
                                          <p:spTgt spid="11"/>
                                        </p:tgtEl>
                                      </p:cBhvr>
                                    </p:animEffect>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4100"/>
                                        </p:tgtEl>
                                        <p:attrNameLst>
                                          <p:attrName>style.visibility</p:attrName>
                                        </p:attrNameLst>
                                      </p:cBhvr>
                                      <p:to>
                                        <p:strVal val="visible"/>
                                      </p:to>
                                    </p:set>
                                    <p:animEffect transition="in" filter="fade">
                                      <p:cBhvr>
                                        <p:cTn id="16" dur="2000"/>
                                        <p:tgtEl>
                                          <p:spTgt spid="410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2000"/>
                                        <p:tgtEl>
                                          <p:spTgt spid="8"/>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3074"/>
                                        </p:tgtEl>
                                        <p:attrNameLst>
                                          <p:attrName>style.visibility</p:attrName>
                                        </p:attrNameLst>
                                      </p:cBhvr>
                                      <p:to>
                                        <p:strVal val="visible"/>
                                      </p:to>
                                    </p:set>
                                    <p:animEffect transition="in" filter="fade">
                                      <p:cBhvr>
                                        <p:cTn id="23"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5000" numSld="15" showWhenStopped="0">
                <p:cTn id="24" fill="hold" display="0">
                  <p:stCondLst>
                    <p:cond delay="indefinite"/>
                  </p:stCondLst>
                  <p:endCondLst>
                    <p:cond evt="onPrev" delay="0">
                      <p:tgtEl>
                        <p:sldTgt/>
                      </p:tgtEl>
                    </p:cond>
                    <p:cond evt="onStopAudio" delay="0">
                      <p:tgtEl>
                        <p:sldTgt/>
                      </p:tgtEl>
                    </p:cond>
                  </p:endCondLst>
                </p:cTn>
                <p:tgtEl>
                  <p:spTgt spid="13"/>
                </p:tgtEl>
              </p:cMediaNode>
            </p:audio>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5" name="Содержимое 4"/>
          <p:cNvSpPr>
            <a:spLocks noGrp="1"/>
          </p:cNvSpPr>
          <p:nvPr>
            <p:ph idx="1"/>
          </p:nvPr>
        </p:nvSpPr>
        <p:spPr/>
        <p:txBody>
          <a:bodyPr/>
          <a:lstStyle/>
          <a:p>
            <a:endParaRPr lang="ru-RU"/>
          </a:p>
        </p:txBody>
      </p:sp>
      <p:pic>
        <p:nvPicPr>
          <p:cNvPr id="4099" name="Picture 3" descr="G:\screen5.jpg"/>
          <p:cNvPicPr>
            <a:picLocks noChangeAspect="1" noChangeArrowheads="1"/>
          </p:cNvPicPr>
          <p:nvPr/>
        </p:nvPicPr>
        <p:blipFill>
          <a:blip r:embed="rId2" cstate="print"/>
          <a:srcRect/>
          <a:stretch>
            <a:fillRect/>
          </a:stretch>
        </p:blipFill>
        <p:spPr bwMode="auto">
          <a:xfrm>
            <a:off x="-24341" y="0"/>
            <a:ext cx="9168341" cy="6858000"/>
          </a:xfrm>
          <a:prstGeom prst="rect">
            <a:avLst/>
          </a:prstGeom>
          <a:noFill/>
        </p:spPr>
      </p:pic>
      <p:sp>
        <p:nvSpPr>
          <p:cNvPr id="7" name="TextBox 6"/>
          <p:cNvSpPr txBox="1"/>
          <p:nvPr/>
        </p:nvSpPr>
        <p:spPr>
          <a:xfrm>
            <a:off x="395536" y="260648"/>
            <a:ext cx="3672408" cy="6186309"/>
          </a:xfrm>
          <a:prstGeom prst="rect">
            <a:avLst/>
          </a:prstGeom>
          <a:noFill/>
        </p:spPr>
        <p:txBody>
          <a:bodyPr wrap="square" rtlCol="0">
            <a:spAutoFit/>
          </a:bodyPr>
          <a:lstStyle/>
          <a:p>
            <a:pPr algn="just"/>
            <a:r>
              <a:rPr lang="ru-RU" dirty="0" smtClean="0"/>
              <a:t>     В 1566 году на Земском соборе царю около 300 знатных лиц земщины подали челобитную об отмене опричнины. Из </a:t>
            </a:r>
            <a:r>
              <a:rPr lang="ru-RU" dirty="0" err="1" smtClean="0"/>
              <a:t>челобитников</a:t>
            </a:r>
            <a:r>
              <a:rPr lang="ru-RU" dirty="0" smtClean="0"/>
              <a:t> 50 подвергли торговой казни, нескольким отрезали языки, трёх обезглавили. Митрополит Афанасий в знак протеста против действий опричников сложил с себя сан. </a:t>
            </a:r>
          </a:p>
          <a:p>
            <a:pPr algn="just"/>
            <a:r>
              <a:rPr lang="ru-RU" dirty="0" smtClean="0"/>
              <a:t> Новый митрополит Филипп неоднократно обращался к царю с посланиями, в которых пытался образумить правителя, но тот лишь презрительно называл их филькиными грамотами. </a:t>
            </a:r>
          </a:p>
          <a:p>
            <a:pPr algn="just"/>
            <a:r>
              <a:rPr lang="ru-RU" dirty="0" smtClean="0"/>
              <a:t>   В одной из грамот митрополит назвал опричников «кромешниками».</a:t>
            </a:r>
          </a:p>
          <a:p>
            <a:pPr algn="just"/>
            <a:r>
              <a:rPr lang="ru-RU" dirty="0" smtClean="0">
                <a:solidFill>
                  <a:srgbClr val="E87618"/>
                </a:solidFill>
              </a:rPr>
              <a:t>     </a:t>
            </a:r>
            <a:r>
              <a:rPr lang="ru-RU" b="1" dirty="0" smtClean="0">
                <a:solidFill>
                  <a:srgbClr val="800000"/>
                </a:solidFill>
              </a:rPr>
              <a:t>Как вы думаете, почему?</a:t>
            </a:r>
            <a:r>
              <a:rPr lang="ru-RU" dirty="0" smtClean="0">
                <a:solidFill>
                  <a:srgbClr val="800000"/>
                </a:solidFill>
              </a:rPr>
              <a:t> </a:t>
            </a:r>
            <a:endParaRPr lang="ru-RU" b="1" dirty="0">
              <a:solidFill>
                <a:srgbClr val="800000"/>
              </a:solidFill>
            </a:endParaRPr>
          </a:p>
        </p:txBody>
      </p:sp>
      <p:sp>
        <p:nvSpPr>
          <p:cNvPr id="13" name="TextBox 12"/>
          <p:cNvSpPr txBox="1"/>
          <p:nvPr/>
        </p:nvSpPr>
        <p:spPr>
          <a:xfrm>
            <a:off x="4788024" y="5949280"/>
            <a:ext cx="3960440" cy="461665"/>
          </a:xfrm>
          <a:prstGeom prst="rect">
            <a:avLst/>
          </a:prstGeom>
          <a:noFill/>
        </p:spPr>
        <p:txBody>
          <a:bodyPr wrap="square" rtlCol="0">
            <a:spAutoFit/>
          </a:bodyPr>
          <a:lstStyle/>
          <a:p>
            <a:pPr algn="ctr"/>
            <a:r>
              <a:rPr lang="ru-RU" sz="1200" b="1" i="1" dirty="0" smtClean="0"/>
              <a:t>С. Шелковый,</a:t>
            </a:r>
          </a:p>
          <a:p>
            <a:pPr algn="ctr"/>
            <a:r>
              <a:rPr lang="ru-RU" sz="1200" b="1" i="1" dirty="0" smtClean="0"/>
              <a:t> "Арест митрополита Филиппа" (1910г.)</a:t>
            </a:r>
            <a:endParaRPr lang="ru-RU" sz="1200" b="1" i="1" dirty="0"/>
          </a:p>
        </p:txBody>
      </p:sp>
      <p:sp>
        <p:nvSpPr>
          <p:cNvPr id="12" name="TextBox 11"/>
          <p:cNvSpPr txBox="1"/>
          <p:nvPr/>
        </p:nvSpPr>
        <p:spPr>
          <a:xfrm>
            <a:off x="5004048" y="404664"/>
            <a:ext cx="3744416" cy="2031325"/>
          </a:xfrm>
          <a:prstGeom prst="rect">
            <a:avLst/>
          </a:prstGeom>
          <a:noFill/>
        </p:spPr>
        <p:txBody>
          <a:bodyPr wrap="square" rtlCol="0">
            <a:spAutoFit/>
          </a:bodyPr>
          <a:lstStyle/>
          <a:p>
            <a:pPr algn="just"/>
            <a:r>
              <a:rPr lang="ru-RU" dirty="0" smtClean="0"/>
              <a:t>   В 1569 году во время службы в Успенском соборе опричники набросились на него, сорвали  церковное облачение. Он был сослан в тверской монастырь, где был задушен </a:t>
            </a:r>
            <a:r>
              <a:rPr lang="ru-RU" dirty="0" err="1" smtClean="0"/>
              <a:t>Малютой</a:t>
            </a:r>
            <a:r>
              <a:rPr lang="ru-RU" dirty="0" smtClean="0"/>
              <a:t> Скуратовым.</a:t>
            </a:r>
            <a:endParaRPr lang="ru-RU" dirty="0"/>
          </a:p>
        </p:txBody>
      </p:sp>
      <p:pic>
        <p:nvPicPr>
          <p:cNvPr id="5122" name="Picture 2" descr="G:\40d62e7828d7aeb7babbab1946d7b314.jpg"/>
          <p:cNvPicPr>
            <a:picLocks noChangeAspect="1" noChangeArrowheads="1"/>
          </p:cNvPicPr>
          <p:nvPr/>
        </p:nvPicPr>
        <p:blipFill>
          <a:blip r:embed="rId3" cstate="print"/>
          <a:srcRect/>
          <a:stretch>
            <a:fillRect/>
          </a:stretch>
        </p:blipFill>
        <p:spPr bwMode="auto">
          <a:xfrm>
            <a:off x="4932040" y="2564904"/>
            <a:ext cx="3960440" cy="3428610"/>
          </a:xfrm>
          <a:prstGeom prst="rect">
            <a:avLst/>
          </a:prstGeom>
          <a:ln>
            <a:noFill/>
          </a:ln>
          <a:effectLst>
            <a:outerShdw blurRad="190500" algn="tl" rotWithShape="0">
              <a:srgbClr val="000000">
                <a:alpha val="70000"/>
              </a:srgbClr>
            </a:outerShdw>
          </a:effectLst>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5" name="Содержимое 4"/>
          <p:cNvSpPr>
            <a:spLocks noGrp="1"/>
          </p:cNvSpPr>
          <p:nvPr>
            <p:ph idx="1"/>
          </p:nvPr>
        </p:nvSpPr>
        <p:spPr/>
        <p:txBody>
          <a:bodyPr/>
          <a:lstStyle/>
          <a:p>
            <a:endParaRPr lang="ru-RU"/>
          </a:p>
        </p:txBody>
      </p:sp>
      <p:pic>
        <p:nvPicPr>
          <p:cNvPr id="4099" name="Picture 3" descr="G:\screen5.jpg"/>
          <p:cNvPicPr>
            <a:picLocks noChangeAspect="1" noChangeArrowheads="1"/>
          </p:cNvPicPr>
          <p:nvPr/>
        </p:nvPicPr>
        <p:blipFill>
          <a:blip r:embed="rId2" cstate="print"/>
          <a:srcRect/>
          <a:stretch>
            <a:fillRect/>
          </a:stretch>
        </p:blipFill>
        <p:spPr bwMode="auto">
          <a:xfrm>
            <a:off x="-24341" y="27384"/>
            <a:ext cx="9168341" cy="6858000"/>
          </a:xfrm>
          <a:prstGeom prst="rect">
            <a:avLst/>
          </a:prstGeom>
          <a:noFill/>
        </p:spPr>
      </p:pic>
      <p:sp>
        <p:nvSpPr>
          <p:cNvPr id="7" name="TextBox 6"/>
          <p:cNvSpPr txBox="1"/>
          <p:nvPr/>
        </p:nvSpPr>
        <p:spPr>
          <a:xfrm>
            <a:off x="323528" y="692696"/>
            <a:ext cx="3672408" cy="369332"/>
          </a:xfrm>
          <a:prstGeom prst="rect">
            <a:avLst/>
          </a:prstGeom>
          <a:noFill/>
        </p:spPr>
        <p:txBody>
          <a:bodyPr wrap="square" rtlCol="0">
            <a:spAutoFit/>
          </a:bodyPr>
          <a:lstStyle/>
          <a:p>
            <a:pPr algn="just"/>
            <a:r>
              <a:rPr lang="ru-RU" dirty="0" smtClean="0"/>
              <a:t>     </a:t>
            </a:r>
            <a:endParaRPr lang="ru-RU" dirty="0"/>
          </a:p>
        </p:txBody>
      </p:sp>
      <p:sp>
        <p:nvSpPr>
          <p:cNvPr id="12" name="TextBox 11"/>
          <p:cNvSpPr txBox="1"/>
          <p:nvPr/>
        </p:nvSpPr>
        <p:spPr>
          <a:xfrm>
            <a:off x="5004048" y="548680"/>
            <a:ext cx="3744416" cy="369332"/>
          </a:xfrm>
          <a:prstGeom prst="rect">
            <a:avLst/>
          </a:prstGeom>
          <a:noFill/>
        </p:spPr>
        <p:txBody>
          <a:bodyPr wrap="square" rtlCol="0">
            <a:spAutoFit/>
          </a:bodyPr>
          <a:lstStyle/>
          <a:p>
            <a:pPr algn="just"/>
            <a:r>
              <a:rPr lang="ru-RU" dirty="0" smtClean="0"/>
              <a:t>   </a:t>
            </a:r>
            <a:endParaRPr lang="ru-RU" dirty="0"/>
          </a:p>
        </p:txBody>
      </p:sp>
      <p:sp>
        <p:nvSpPr>
          <p:cNvPr id="9" name="Прямоугольник 8"/>
          <p:cNvSpPr/>
          <p:nvPr/>
        </p:nvSpPr>
        <p:spPr>
          <a:xfrm>
            <a:off x="323528" y="332656"/>
            <a:ext cx="3960440" cy="6073458"/>
          </a:xfrm>
          <a:prstGeom prst="rect">
            <a:avLst/>
          </a:prstGeom>
        </p:spPr>
        <p:txBody>
          <a:bodyPr wrap="square">
            <a:spAutoFit/>
          </a:bodyPr>
          <a:lstStyle/>
          <a:p>
            <a:pPr algn="just"/>
            <a:r>
              <a:rPr lang="ru-RU" dirty="0" smtClean="0"/>
              <a:t>   </a:t>
            </a:r>
            <a:r>
              <a:rPr lang="ru-RU" b="1" dirty="0" smtClean="0">
                <a:solidFill>
                  <a:srgbClr val="912B13"/>
                </a:solidFill>
                <a:cs typeface="Aharoni" pitchFamily="2" charset="-79"/>
              </a:rPr>
              <a:t>Главный удар был направлен против тех, кто мог угрожать самодержавию.</a:t>
            </a:r>
          </a:p>
          <a:p>
            <a:pPr algn="just"/>
            <a:endParaRPr lang="ru-RU" b="1" dirty="0" smtClean="0">
              <a:solidFill>
                <a:srgbClr val="912B13"/>
              </a:solidFill>
              <a:cs typeface="Aharoni" pitchFamily="2" charset="-79"/>
            </a:endParaRPr>
          </a:p>
          <a:p>
            <a:pPr algn="just">
              <a:lnSpc>
                <a:spcPts val="2000"/>
              </a:lnSpc>
            </a:pPr>
            <a:r>
              <a:rPr lang="ru-RU" dirty="0" smtClean="0"/>
              <a:t>   </a:t>
            </a:r>
            <a:r>
              <a:rPr lang="ru-RU" sz="1600" dirty="0" smtClean="0"/>
              <a:t>В конце сентября 1569 г. Грозный вызвал к себе Владимира Андреевича Старицкого. Тот приехал с женой и дочерью. Царский повар поднес им яд. Тогда же в монастыре на </a:t>
            </a:r>
            <a:r>
              <a:rPr lang="ru-RU" sz="1600" dirty="0" err="1" smtClean="0"/>
              <a:t>Белоозере</a:t>
            </a:r>
            <a:r>
              <a:rPr lang="ru-RU" sz="1600" dirty="0" smtClean="0"/>
              <a:t> были убиты мать удельного князя старица Евдокия и с ней 12 монахинь. По одной версии их утопили в реке, по другой – они задохнулись дымом в судной избе.</a:t>
            </a:r>
          </a:p>
          <a:p>
            <a:pPr algn="just">
              <a:lnSpc>
                <a:spcPts val="2000"/>
              </a:lnSpc>
            </a:pPr>
            <a:endParaRPr lang="ru-RU" sz="1600" dirty="0" smtClean="0"/>
          </a:p>
          <a:p>
            <a:pPr algn="just">
              <a:lnSpc>
                <a:spcPts val="2000"/>
              </a:lnSpc>
            </a:pPr>
            <a:r>
              <a:rPr lang="ru-RU" sz="1600" dirty="0" smtClean="0"/>
              <a:t>   Жестоко царь расправился с боярином Иваном Фёдоровым-Челядниным. Царю донесли, что тот якобы намерен свергнуть его с трона и сам стать царём.  </a:t>
            </a:r>
          </a:p>
          <a:p>
            <a:pPr algn="just">
              <a:lnSpc>
                <a:spcPts val="2000"/>
              </a:lnSpc>
            </a:pPr>
            <a:r>
              <a:rPr lang="ru-RU" dirty="0" smtClean="0"/>
              <a:t>   </a:t>
            </a:r>
          </a:p>
          <a:p>
            <a:pPr algn="just">
              <a:lnSpc>
                <a:spcPts val="2000"/>
              </a:lnSpc>
            </a:pPr>
            <a:r>
              <a:rPr lang="ru-RU" dirty="0" smtClean="0"/>
              <a:t>  </a:t>
            </a:r>
          </a:p>
          <a:p>
            <a:pPr algn="just">
              <a:lnSpc>
                <a:spcPts val="2000"/>
              </a:lnSpc>
            </a:pPr>
            <a:endParaRPr lang="ru-RU" dirty="0"/>
          </a:p>
        </p:txBody>
      </p:sp>
      <p:sp>
        <p:nvSpPr>
          <p:cNvPr id="10" name="Прямоугольник 9"/>
          <p:cNvSpPr/>
          <p:nvPr/>
        </p:nvSpPr>
        <p:spPr>
          <a:xfrm>
            <a:off x="4929190" y="357166"/>
            <a:ext cx="3816424" cy="3170099"/>
          </a:xfrm>
          <a:prstGeom prst="rect">
            <a:avLst/>
          </a:prstGeom>
        </p:spPr>
        <p:txBody>
          <a:bodyPr wrap="square">
            <a:spAutoFit/>
          </a:bodyPr>
          <a:lstStyle/>
          <a:p>
            <a:pPr algn="just">
              <a:lnSpc>
                <a:spcPts val="2000"/>
              </a:lnSpc>
            </a:pPr>
            <a:r>
              <a:rPr lang="ru-RU" sz="1600" dirty="0" smtClean="0"/>
              <a:t>    Вызвав к себе, царь заставил боярина облачиться в царскую одежду, усадил его на трон и стал воздавать ему «почести»: обнажил голову и преклонил колена. Затем со словами: «Как в моей власти поместить тебя на трон, так в той же самой власти снять тебя» - схватил нож и всадил его боярину в грудь. Далее на него бросились опричники. Растерзанное тело протащили по всему Кремлю и бросили на площади.</a:t>
            </a:r>
            <a:endParaRPr lang="ru-RU" sz="1600" dirty="0"/>
          </a:p>
        </p:txBody>
      </p:sp>
      <p:pic>
        <p:nvPicPr>
          <p:cNvPr id="2050" name="Picture 2" descr="G:\0191.jpg"/>
          <p:cNvPicPr>
            <a:picLocks noChangeAspect="1" noChangeArrowheads="1"/>
          </p:cNvPicPr>
          <p:nvPr/>
        </p:nvPicPr>
        <p:blipFill>
          <a:blip r:embed="rId3" cstate="print"/>
          <a:srcRect/>
          <a:stretch>
            <a:fillRect/>
          </a:stretch>
        </p:blipFill>
        <p:spPr bwMode="auto">
          <a:xfrm>
            <a:off x="5000628" y="3571876"/>
            <a:ext cx="3771715" cy="2544102"/>
          </a:xfrm>
          <a:prstGeom prst="rect">
            <a:avLst/>
          </a:prstGeom>
          <a:ln>
            <a:noFill/>
          </a:ln>
          <a:effectLst>
            <a:outerShdw blurRad="190500" algn="tl" rotWithShape="0">
              <a:srgbClr val="000000">
                <a:alpha val="70000"/>
              </a:srgbClr>
            </a:outerShdw>
          </a:effectLst>
        </p:spPr>
      </p:pic>
      <p:sp>
        <p:nvSpPr>
          <p:cNvPr id="14" name="Прямоугольник 13"/>
          <p:cNvSpPr/>
          <p:nvPr/>
        </p:nvSpPr>
        <p:spPr>
          <a:xfrm>
            <a:off x="5000628" y="6143644"/>
            <a:ext cx="3816424" cy="276999"/>
          </a:xfrm>
          <a:prstGeom prst="rect">
            <a:avLst/>
          </a:prstGeom>
        </p:spPr>
        <p:txBody>
          <a:bodyPr wrap="square">
            <a:spAutoFit/>
          </a:bodyPr>
          <a:lstStyle/>
          <a:p>
            <a:pPr algn="ctr"/>
            <a:r>
              <a:rPr lang="ru-RU" sz="1200" b="1" i="1" dirty="0" smtClean="0"/>
              <a:t>Н.В. </a:t>
            </a:r>
            <a:r>
              <a:rPr lang="ru-RU" sz="1200" b="1" i="1" dirty="0" err="1" smtClean="0"/>
              <a:t>Неврев</a:t>
            </a:r>
            <a:r>
              <a:rPr lang="ru-RU" sz="1200" b="1" i="1" dirty="0" smtClean="0"/>
              <a:t> , «Опричники» (1888 г.)</a:t>
            </a:r>
            <a:endParaRPr lang="ru-RU" sz="1200" b="1" i="1" dirty="0"/>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026" name="Picture 2" descr="C:\Users\User\Downloads\1614788666_85-p-fon-granzh-158.jpg"/>
          <p:cNvPicPr>
            <a:picLocks noChangeAspect="1" noChangeArrowheads="1"/>
          </p:cNvPicPr>
          <p:nvPr/>
        </p:nvPicPr>
        <p:blipFill>
          <a:blip r:embed="rId2">
            <a:lum bright="10000" contrast="-8000"/>
          </a:blip>
          <a:srcRect/>
          <a:stretch>
            <a:fillRect/>
          </a:stretch>
        </p:blipFill>
        <p:spPr bwMode="auto">
          <a:xfrm>
            <a:off x="-25" y="0"/>
            <a:ext cx="9144025" cy="6858000"/>
          </a:xfrm>
          <a:prstGeom prst="rect">
            <a:avLst/>
          </a:prstGeom>
          <a:noFill/>
        </p:spPr>
      </p:pic>
      <p:sp>
        <p:nvSpPr>
          <p:cNvPr id="5" name="Прямоугольник 4"/>
          <p:cNvSpPr/>
          <p:nvPr/>
        </p:nvSpPr>
        <p:spPr>
          <a:xfrm>
            <a:off x="0" y="0"/>
            <a:ext cx="8970724" cy="584775"/>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3200" b="1" cap="none" spc="0" dirty="0" smtClean="0">
                <a:ln w="11430"/>
                <a:solidFill>
                  <a:srgbClr val="002060"/>
                </a:solidFill>
                <a:effectLst>
                  <a:outerShdw blurRad="80000" dist="40000" dir="5040000" algn="tl">
                    <a:srgbClr val="000000">
                      <a:alpha val="30000"/>
                    </a:srgbClr>
                  </a:outerShdw>
                </a:effectLst>
              </a:rPr>
              <a:t>Поход на Новгород и Псков 1569-1570 г.</a:t>
            </a:r>
            <a:endParaRPr lang="ru-RU" sz="3200" b="1" cap="none" spc="0" dirty="0">
              <a:ln w="11430"/>
              <a:solidFill>
                <a:srgbClr val="002060"/>
              </a:solidFill>
              <a:effectLst>
                <a:outerShdw blurRad="80000" dist="40000" dir="5040000" algn="tl">
                  <a:srgbClr val="000000">
                    <a:alpha val="30000"/>
                  </a:srgbClr>
                </a:outerShdw>
              </a:effectLst>
            </a:endParaRPr>
          </a:p>
        </p:txBody>
      </p:sp>
      <p:sp>
        <p:nvSpPr>
          <p:cNvPr id="6" name="TextBox 5"/>
          <p:cNvSpPr txBox="1"/>
          <p:nvPr/>
        </p:nvSpPr>
        <p:spPr>
          <a:xfrm>
            <a:off x="0" y="642918"/>
            <a:ext cx="9144000" cy="2585323"/>
          </a:xfrm>
          <a:prstGeom prst="rect">
            <a:avLst/>
          </a:prstGeom>
          <a:noFill/>
        </p:spPr>
        <p:txBody>
          <a:bodyPr wrap="square" rtlCol="0">
            <a:spAutoFit/>
          </a:bodyPr>
          <a:lstStyle/>
          <a:p>
            <a:pPr algn="just"/>
            <a:r>
              <a:rPr lang="ru-RU" dirty="0" smtClean="0"/>
              <a:t>   Получив донос поданный неким бродягой </a:t>
            </a:r>
            <a:r>
              <a:rPr lang="ru-RU" dirty="0" err="1" smtClean="0"/>
              <a:t>волынцем</a:t>
            </a:r>
            <a:r>
              <a:rPr lang="ru-RU" dirty="0" smtClean="0"/>
              <a:t> Петром, что новгородская знать готовится к переходу на сторону польского короля, Иван Грозный возглавил карательную экспедицию в Новгород. По пути были разграблены Тверь, Клин, Торжок, Вышний Волочёк.</a:t>
            </a:r>
          </a:p>
          <a:p>
            <a:pPr algn="just"/>
            <a:r>
              <a:rPr lang="ru-RU" dirty="0" smtClean="0"/>
              <a:t>   Народ Новгорода во главе с архиепископом Пименом встретил царя с крестом на Великом мосту через Волхов. Иван Грозный должен был поцеловать крест, но не подошёл к нему, обвинив Пимена в измене. Царь пошел с народом в собор Святой Софии на богослужение, а за тем на трапезу, где приказал начать расправу.</a:t>
            </a:r>
          </a:p>
          <a:p>
            <a:pPr algn="just"/>
            <a:r>
              <a:rPr lang="ru-RU" dirty="0" smtClean="0"/>
              <a:t>   </a:t>
            </a:r>
            <a:endParaRPr lang="ru-RU" dirty="0"/>
          </a:p>
        </p:txBody>
      </p:sp>
      <p:pic>
        <p:nvPicPr>
          <p:cNvPr id="1028" name="Picture 4" descr="C:\Users\User\Downloads\Без названия.jfif"/>
          <p:cNvPicPr>
            <a:picLocks noChangeAspect="1" noChangeArrowheads="1"/>
          </p:cNvPicPr>
          <p:nvPr/>
        </p:nvPicPr>
        <p:blipFill>
          <a:blip r:embed="rId3"/>
          <a:srcRect/>
          <a:stretch>
            <a:fillRect/>
          </a:stretch>
        </p:blipFill>
        <p:spPr bwMode="auto">
          <a:xfrm>
            <a:off x="4429124" y="3000372"/>
            <a:ext cx="4523492" cy="3143248"/>
          </a:xfrm>
          <a:prstGeom prst="rect">
            <a:avLst/>
          </a:prstGeom>
          <a:ln>
            <a:noFill/>
          </a:ln>
          <a:effectLst>
            <a:outerShdw blurRad="190500" algn="tl" rotWithShape="0">
              <a:srgbClr val="000000">
                <a:alpha val="70000"/>
              </a:srgbClr>
            </a:outerShdw>
          </a:effectLst>
        </p:spPr>
      </p:pic>
      <p:sp>
        <p:nvSpPr>
          <p:cNvPr id="10" name="TextBox 9"/>
          <p:cNvSpPr txBox="1"/>
          <p:nvPr/>
        </p:nvSpPr>
        <p:spPr>
          <a:xfrm>
            <a:off x="0" y="2857496"/>
            <a:ext cx="4143404" cy="4524315"/>
          </a:xfrm>
          <a:prstGeom prst="rect">
            <a:avLst/>
          </a:prstGeom>
          <a:noFill/>
        </p:spPr>
        <p:txBody>
          <a:bodyPr wrap="square" rtlCol="0">
            <a:spAutoFit/>
          </a:bodyPr>
          <a:lstStyle/>
          <a:p>
            <a:pPr algn="just"/>
            <a:r>
              <a:rPr lang="ru-RU" dirty="0" smtClean="0"/>
              <a:t>Погром продолжался около 6 недель.  Точное число замученных неизвестно, по приблизительным подсчётам около 15 тысяч. </a:t>
            </a:r>
          </a:p>
          <a:p>
            <a:pPr algn="just"/>
            <a:r>
              <a:rPr lang="ru-RU" dirty="0" smtClean="0"/>
              <a:t>   Только в «</a:t>
            </a:r>
            <a:r>
              <a:rPr lang="ru-RU" dirty="0" err="1" smtClean="0"/>
              <a:t>Рюриковом</a:t>
            </a:r>
            <a:r>
              <a:rPr lang="ru-RU" dirty="0" smtClean="0"/>
              <a:t> городище» было убито 211 помещиков и 137 членов их семей, 45 дьяков и приказных, столько же членов их семей.</a:t>
            </a:r>
          </a:p>
          <a:p>
            <a:pPr algn="just"/>
            <a:r>
              <a:rPr lang="ru-RU" dirty="0" smtClean="0"/>
              <a:t>   Далее царь двинулся на Псков. Горожане встретили его </a:t>
            </a:r>
            <a:r>
              <a:rPr lang="ru-RU" dirty="0" err="1" smtClean="0"/>
              <a:t>смеренно</a:t>
            </a:r>
            <a:r>
              <a:rPr lang="ru-RU" dirty="0" smtClean="0"/>
              <a:t> с хлебом-солью, чем избавили город от массовых казней. Он был лишь разграблен.</a:t>
            </a:r>
          </a:p>
          <a:p>
            <a:pPr algn="just"/>
            <a:r>
              <a:rPr lang="ru-RU" dirty="0" smtClean="0"/>
              <a:t>  </a:t>
            </a:r>
          </a:p>
          <a:p>
            <a:endParaRPr lang="ru-RU" dirty="0"/>
          </a:p>
        </p:txBody>
      </p:sp>
      <p:sp>
        <p:nvSpPr>
          <p:cNvPr id="11" name="TextBox 10"/>
          <p:cNvSpPr txBox="1"/>
          <p:nvPr/>
        </p:nvSpPr>
        <p:spPr>
          <a:xfrm>
            <a:off x="4714876" y="6286520"/>
            <a:ext cx="3960440" cy="461665"/>
          </a:xfrm>
          <a:prstGeom prst="rect">
            <a:avLst/>
          </a:prstGeom>
          <a:noFill/>
        </p:spPr>
        <p:txBody>
          <a:bodyPr wrap="square" rtlCol="0">
            <a:spAutoFit/>
          </a:bodyPr>
          <a:lstStyle/>
          <a:p>
            <a:pPr algn="ctr"/>
            <a:r>
              <a:rPr lang="ru-RU" sz="1200" b="1" i="1" dirty="0" smtClean="0"/>
              <a:t>М.И. Авилов,</a:t>
            </a:r>
          </a:p>
          <a:p>
            <a:pPr algn="ctr"/>
            <a:r>
              <a:rPr lang="ru-RU" sz="1200" b="1" i="1" dirty="0" smtClean="0"/>
              <a:t> «Опричники в Новгороде" (1882-1954 г.г.)</a:t>
            </a:r>
            <a:endParaRPr lang="ru-RU" sz="1200" b="1" i="1" dirty="0"/>
          </a:p>
        </p:txBody>
      </p:sp>
    </p:spTree>
  </p:cSld>
  <p:clrMapOvr>
    <a:masterClrMapping/>
  </p:clrMapOvr>
  <p:transition>
    <p:diamon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026" name="Picture 2" descr="C:\Users\User\Downloads\1614788666_85-p-fon-granzh-158.jpg"/>
          <p:cNvPicPr>
            <a:picLocks noChangeAspect="1" noChangeArrowheads="1"/>
          </p:cNvPicPr>
          <p:nvPr/>
        </p:nvPicPr>
        <p:blipFill>
          <a:blip r:embed="rId2">
            <a:lum bright="10000" contrast="-8000"/>
          </a:blip>
          <a:srcRect/>
          <a:stretch>
            <a:fillRect/>
          </a:stretch>
        </p:blipFill>
        <p:spPr bwMode="auto">
          <a:xfrm>
            <a:off x="0" y="0"/>
            <a:ext cx="9144025" cy="6858000"/>
          </a:xfrm>
          <a:prstGeom prst="rect">
            <a:avLst/>
          </a:prstGeom>
          <a:noFill/>
        </p:spPr>
      </p:pic>
      <p:sp>
        <p:nvSpPr>
          <p:cNvPr id="5" name="Прямоугольник 4"/>
          <p:cNvSpPr/>
          <p:nvPr/>
        </p:nvSpPr>
        <p:spPr>
          <a:xfrm>
            <a:off x="0" y="214290"/>
            <a:ext cx="9144000" cy="461665"/>
          </a:xfrm>
          <a:prstGeom prst="rect">
            <a:avLst/>
          </a:prstGeom>
          <a:noFill/>
        </p:spPr>
        <p:txBody>
          <a:bodyPr wrap="square" lIns="91440" tIns="45720" rIns="91440" bIns="45720">
            <a:spAutoFit/>
          </a:bodyPr>
          <a:lstStyle/>
          <a:p>
            <a:pPr algn="ctr"/>
            <a:r>
              <a:rPr lang="ru-RU"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Битва при Молодях. Конец опричнины</a:t>
            </a:r>
            <a:endPar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6" name="TextBox 5"/>
          <p:cNvSpPr txBox="1"/>
          <p:nvPr/>
        </p:nvSpPr>
        <p:spPr>
          <a:xfrm>
            <a:off x="285720" y="642918"/>
            <a:ext cx="8643998" cy="2585323"/>
          </a:xfrm>
          <a:prstGeom prst="rect">
            <a:avLst/>
          </a:prstGeom>
          <a:noFill/>
        </p:spPr>
        <p:txBody>
          <a:bodyPr wrap="square" rtlCol="0">
            <a:spAutoFit/>
          </a:bodyPr>
          <a:lstStyle/>
          <a:p>
            <a:pPr algn="just"/>
            <a:r>
              <a:rPr lang="ru-RU" dirty="0" smtClean="0"/>
              <a:t>   В 1571 году крымский хан </a:t>
            </a:r>
            <a:r>
              <a:rPr lang="ru-RU" dirty="0" err="1" smtClean="0"/>
              <a:t>Девлет-Гирей</a:t>
            </a:r>
            <a:r>
              <a:rPr lang="ru-RU" dirty="0" smtClean="0"/>
              <a:t> совершил набег на Русское царство и сжег Москву. Иван Грозный понимает, что дать ему </a:t>
            </a:r>
            <a:r>
              <a:rPr lang="ru-RU" dirty="0" smtClean="0"/>
              <a:t>отпор </a:t>
            </a:r>
            <a:r>
              <a:rPr lang="ru-RU" dirty="0" smtClean="0"/>
              <a:t>сможет только объединенное войско земщины и опричнины. </a:t>
            </a:r>
          </a:p>
          <a:p>
            <a:pPr algn="just"/>
            <a:r>
              <a:rPr lang="ru-RU" dirty="0" smtClean="0"/>
              <a:t>   2 августа 1572 года объединенное войско под командованием Михаила Воротынского разгромило превосходившие в численности крымско-турецкое силы в битве у деревни Молоди.</a:t>
            </a:r>
          </a:p>
          <a:p>
            <a:pPr algn="just"/>
            <a:r>
              <a:rPr lang="ru-RU" dirty="0" smtClean="0"/>
              <a:t> Осенью того же года царь отменяет опричнину. А само слово «опричнина» запрещает даже упоминать под страхом смертной казни. Теперь казням подвергались сами опричники.</a:t>
            </a:r>
            <a:endParaRPr lang="ru-RU" dirty="0"/>
          </a:p>
        </p:txBody>
      </p:sp>
      <p:sp>
        <p:nvSpPr>
          <p:cNvPr id="11" name="TextBox 10"/>
          <p:cNvSpPr txBox="1"/>
          <p:nvPr/>
        </p:nvSpPr>
        <p:spPr>
          <a:xfrm>
            <a:off x="357158" y="6429396"/>
            <a:ext cx="8572560" cy="276999"/>
          </a:xfrm>
          <a:prstGeom prst="rect">
            <a:avLst/>
          </a:prstGeom>
          <a:noFill/>
        </p:spPr>
        <p:txBody>
          <a:bodyPr wrap="square" rtlCol="0">
            <a:spAutoFit/>
          </a:bodyPr>
          <a:lstStyle/>
          <a:p>
            <a:pPr algn="ctr"/>
            <a:r>
              <a:rPr lang="ru-RU" sz="1200" b="1" dirty="0" smtClean="0"/>
              <a:t>Икона «Благословенно воинство Небесного Царя» </a:t>
            </a:r>
            <a:r>
              <a:rPr lang="ru-RU" sz="1200" b="1" i="1" dirty="0" smtClean="0"/>
              <a:t>(1550-е г.г.)</a:t>
            </a:r>
            <a:endParaRPr lang="ru-RU" sz="1200" b="1" i="1" dirty="0"/>
          </a:p>
        </p:txBody>
      </p:sp>
      <p:pic>
        <p:nvPicPr>
          <p:cNvPr id="2051" name="Picture 3" descr="C:\Users\User\Downloads\voinstvo.jpg"/>
          <p:cNvPicPr>
            <a:picLocks noChangeAspect="1" noChangeArrowheads="1"/>
          </p:cNvPicPr>
          <p:nvPr/>
        </p:nvPicPr>
        <p:blipFill>
          <a:blip r:embed="rId3"/>
          <a:srcRect t="25000" b="23750"/>
          <a:stretch>
            <a:fillRect/>
          </a:stretch>
        </p:blipFill>
        <p:spPr bwMode="auto">
          <a:xfrm>
            <a:off x="357158" y="3429000"/>
            <a:ext cx="8501122" cy="2904570"/>
          </a:xfrm>
          <a:prstGeom prst="rect">
            <a:avLst/>
          </a:prstGeom>
          <a:ln>
            <a:noFill/>
          </a:ln>
          <a:effectLst>
            <a:outerShdw blurRad="190500" algn="tl" rotWithShape="0">
              <a:srgbClr val="000000">
                <a:alpha val="70000"/>
              </a:srgb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2000"/>
                                        <p:tgtEl>
                                          <p:spTgt spid="20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C:\Users\User\Downloads\1613543220_54-p-foni-dlya-prezentatsii-powerpoint-istoriya-56.jpg"/>
          <p:cNvPicPr>
            <a:picLocks noChangeAspect="1" noChangeArrowheads="1"/>
          </p:cNvPicPr>
          <p:nvPr/>
        </p:nvPicPr>
        <p:blipFill>
          <a:blip r:embed="rId2"/>
          <a:srcRect l="1539"/>
          <a:stretch>
            <a:fillRect/>
          </a:stretch>
        </p:blipFill>
        <p:spPr bwMode="auto">
          <a:xfrm>
            <a:off x="0" y="0"/>
            <a:ext cx="9144000" cy="6858000"/>
          </a:xfrm>
          <a:prstGeom prst="rect">
            <a:avLst/>
          </a:prstGeom>
          <a:noFill/>
        </p:spPr>
      </p:pic>
      <p:sp>
        <p:nvSpPr>
          <p:cNvPr id="5" name="TextBox 4"/>
          <p:cNvSpPr txBox="1"/>
          <p:nvPr/>
        </p:nvSpPr>
        <p:spPr>
          <a:xfrm>
            <a:off x="4286248" y="285728"/>
            <a:ext cx="2286016" cy="1754326"/>
          </a:xfrm>
          <a:prstGeom prst="rect">
            <a:avLst/>
          </a:prstGeom>
          <a:noFill/>
        </p:spPr>
        <p:txBody>
          <a:bodyPr wrap="square" rtlCol="0">
            <a:spAutoFit/>
          </a:bodyPr>
          <a:lstStyle/>
          <a:p>
            <a:pPr algn="just"/>
            <a:r>
              <a:rPr lang="ru-RU" dirty="0" smtClean="0"/>
              <a:t>В ноябре 1581 г. в припадке гнева царь убил своего сына и наследника престола царевича Ивана.</a:t>
            </a:r>
            <a:endParaRPr lang="ru-RU" dirty="0"/>
          </a:p>
        </p:txBody>
      </p:sp>
      <p:pic>
        <p:nvPicPr>
          <p:cNvPr id="4098" name="Picture 2" descr="C:\Users\User\Downloads\1024px-Iván_el_Terrible_y_su_hijo,_por_Iliá_Repin.jpg"/>
          <p:cNvPicPr>
            <a:picLocks noChangeAspect="1" noChangeArrowheads="1"/>
          </p:cNvPicPr>
          <p:nvPr/>
        </p:nvPicPr>
        <p:blipFill>
          <a:blip r:embed="rId3"/>
          <a:srcRect/>
          <a:stretch>
            <a:fillRect/>
          </a:stretch>
        </p:blipFill>
        <p:spPr bwMode="auto">
          <a:xfrm>
            <a:off x="428596" y="214290"/>
            <a:ext cx="3822704" cy="3001420"/>
          </a:xfrm>
          <a:prstGeom prst="rect">
            <a:avLst/>
          </a:prstGeom>
          <a:ln>
            <a:noFill/>
          </a:ln>
          <a:effectLst>
            <a:outerShdw blurRad="190500" algn="tl" rotWithShape="0">
              <a:srgbClr val="000000">
                <a:alpha val="70000"/>
              </a:srgbClr>
            </a:outerShdw>
          </a:effectLst>
        </p:spPr>
      </p:pic>
      <p:sp>
        <p:nvSpPr>
          <p:cNvPr id="7" name="TextBox 6"/>
          <p:cNvSpPr txBox="1"/>
          <p:nvPr/>
        </p:nvSpPr>
        <p:spPr>
          <a:xfrm>
            <a:off x="428596" y="3286124"/>
            <a:ext cx="3857652" cy="646331"/>
          </a:xfrm>
          <a:prstGeom prst="rect">
            <a:avLst/>
          </a:prstGeom>
          <a:noFill/>
        </p:spPr>
        <p:txBody>
          <a:bodyPr wrap="square" rtlCol="0">
            <a:spAutoFit/>
          </a:bodyPr>
          <a:lstStyle/>
          <a:p>
            <a:pPr algn="ctr"/>
            <a:r>
              <a:rPr lang="ru-RU" sz="1200" b="1" i="1" dirty="0" smtClean="0"/>
              <a:t>И.Е. Репин,</a:t>
            </a:r>
          </a:p>
          <a:p>
            <a:pPr algn="ctr"/>
            <a:r>
              <a:rPr lang="ru-RU" sz="1200" b="1" dirty="0" smtClean="0"/>
              <a:t>«Иван Грозный и сын его Иван </a:t>
            </a:r>
          </a:p>
          <a:p>
            <a:pPr algn="ctr"/>
            <a:r>
              <a:rPr lang="ru-RU" sz="1200" b="1" dirty="0" smtClean="0"/>
              <a:t>16 ноября 1581 года» (1883-1885 гг.)</a:t>
            </a:r>
            <a:endParaRPr lang="ru-RU" sz="1200" b="1" i="1" dirty="0"/>
          </a:p>
        </p:txBody>
      </p:sp>
      <p:pic>
        <p:nvPicPr>
          <p:cNvPr id="4099" name="Picture 3" descr="C:\Users\User\Downloads\shahmaty-v-drevnosti.jpg"/>
          <p:cNvPicPr>
            <a:picLocks noChangeAspect="1" noChangeArrowheads="1"/>
          </p:cNvPicPr>
          <p:nvPr/>
        </p:nvPicPr>
        <p:blipFill>
          <a:blip r:embed="rId4"/>
          <a:srcRect/>
          <a:stretch>
            <a:fillRect/>
          </a:stretch>
        </p:blipFill>
        <p:spPr bwMode="auto">
          <a:xfrm>
            <a:off x="4572000" y="2571744"/>
            <a:ext cx="4370787" cy="3473451"/>
          </a:xfrm>
          <a:prstGeom prst="rect">
            <a:avLst/>
          </a:prstGeom>
          <a:ln>
            <a:noFill/>
          </a:ln>
          <a:effectLst>
            <a:outerShdw blurRad="190500" algn="tl" rotWithShape="0">
              <a:srgbClr val="000000">
                <a:alpha val="70000"/>
              </a:srgbClr>
            </a:outerShdw>
          </a:effectLst>
        </p:spPr>
      </p:pic>
      <p:sp>
        <p:nvSpPr>
          <p:cNvPr id="9" name="TextBox 8"/>
          <p:cNvSpPr txBox="1"/>
          <p:nvPr/>
        </p:nvSpPr>
        <p:spPr>
          <a:xfrm>
            <a:off x="4857752" y="6072206"/>
            <a:ext cx="3857652" cy="461665"/>
          </a:xfrm>
          <a:prstGeom prst="rect">
            <a:avLst/>
          </a:prstGeom>
          <a:noFill/>
        </p:spPr>
        <p:txBody>
          <a:bodyPr wrap="square" rtlCol="0">
            <a:spAutoFit/>
          </a:bodyPr>
          <a:lstStyle/>
          <a:p>
            <a:pPr algn="ctr"/>
            <a:r>
              <a:rPr lang="ru-RU" sz="1200" b="1" i="1" dirty="0" smtClean="0"/>
              <a:t>К.Е. Маковский,</a:t>
            </a:r>
          </a:p>
          <a:p>
            <a:pPr algn="ctr"/>
            <a:r>
              <a:rPr lang="ru-RU" sz="1200" b="1" dirty="0" smtClean="0"/>
              <a:t>«Смерть Ивана Грозного» (1888 г.)</a:t>
            </a:r>
            <a:endParaRPr lang="ru-RU" sz="1200" b="1" i="1" dirty="0"/>
          </a:p>
        </p:txBody>
      </p:sp>
      <p:pic>
        <p:nvPicPr>
          <p:cNvPr id="4100" name="Picture 4" descr="C:\Users\User\Downloads\1613801046_67-p-zolotistie-ramki-na-fone-89.png"/>
          <p:cNvPicPr>
            <a:picLocks noChangeAspect="1" noChangeArrowheads="1"/>
          </p:cNvPicPr>
          <p:nvPr/>
        </p:nvPicPr>
        <p:blipFill>
          <a:blip r:embed="rId5" cstate="print"/>
          <a:srcRect/>
          <a:stretch>
            <a:fillRect/>
          </a:stretch>
        </p:blipFill>
        <p:spPr bwMode="auto">
          <a:xfrm>
            <a:off x="214283" y="0"/>
            <a:ext cx="4214842" cy="3429000"/>
          </a:xfrm>
          <a:prstGeom prst="rect">
            <a:avLst/>
          </a:prstGeom>
          <a:noFill/>
        </p:spPr>
      </p:pic>
      <p:sp>
        <p:nvSpPr>
          <p:cNvPr id="11" name="TextBox 10"/>
          <p:cNvSpPr txBox="1"/>
          <p:nvPr/>
        </p:nvSpPr>
        <p:spPr>
          <a:xfrm>
            <a:off x="714348" y="4143380"/>
            <a:ext cx="3643338" cy="2308324"/>
          </a:xfrm>
          <a:prstGeom prst="rect">
            <a:avLst/>
          </a:prstGeom>
          <a:noFill/>
        </p:spPr>
        <p:txBody>
          <a:bodyPr wrap="square" rtlCol="0">
            <a:spAutoFit/>
          </a:bodyPr>
          <a:lstStyle/>
          <a:p>
            <a:pPr algn="just"/>
            <a:r>
              <a:rPr lang="ru-RU" dirty="0" smtClean="0"/>
              <a:t>18 марта 1584 года Иван Васильевич Грозный скончался, оставив разоренную страну, привыкшую к сильной деспотической власти, </a:t>
            </a:r>
            <a:r>
              <a:rPr lang="ru-RU" dirty="0" smtClean="0"/>
              <a:t>а на престоле </a:t>
            </a:r>
            <a:r>
              <a:rPr lang="ru-RU" dirty="0" smtClean="0"/>
              <a:t>неспособного к управлению </a:t>
            </a:r>
            <a:r>
              <a:rPr lang="ru-RU" dirty="0" smtClean="0"/>
              <a:t>болезненного, слабого</a:t>
            </a:r>
            <a:r>
              <a:rPr lang="ru-RU" dirty="0" smtClean="0"/>
              <a:t> </a:t>
            </a:r>
            <a:r>
              <a:rPr lang="ru-RU" smtClean="0"/>
              <a:t>сына Федора.</a:t>
            </a:r>
            <a:endParaRPr lang="ru-RU" dirty="0"/>
          </a:p>
        </p:txBody>
      </p:sp>
      <p:pic>
        <p:nvPicPr>
          <p:cNvPr id="12" name="Picture 4" descr="C:\Users\User\Downloads\1613801046_67-p-zolotistie-ramki-na-fone-89.png"/>
          <p:cNvPicPr>
            <a:picLocks noChangeAspect="1" noChangeArrowheads="1"/>
          </p:cNvPicPr>
          <p:nvPr/>
        </p:nvPicPr>
        <p:blipFill>
          <a:blip r:embed="rId6"/>
          <a:srcRect/>
          <a:stretch>
            <a:fillRect/>
          </a:stretch>
        </p:blipFill>
        <p:spPr bwMode="auto">
          <a:xfrm>
            <a:off x="4357686" y="2357429"/>
            <a:ext cx="4786314" cy="3893923"/>
          </a:xfrm>
          <a:prstGeom prst="rect">
            <a:avLst/>
          </a:prstGeom>
          <a:noFill/>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2000"/>
                                        <p:tgtEl>
                                          <p:spTgt spid="4098"/>
                                        </p:tgtEl>
                                      </p:cBhvr>
                                    </p:animEffect>
                                  </p:childTnLst>
                                </p:cTn>
                              </p:par>
                              <p:par>
                                <p:cTn id="8" presetID="10" presetClass="entr" presetSubtype="0" fill="hold" nodeType="withEffect">
                                  <p:stCondLst>
                                    <p:cond delay="0"/>
                                  </p:stCondLst>
                                  <p:childTnLst>
                                    <p:set>
                                      <p:cBhvr>
                                        <p:cTn id="9" dur="1" fill="hold">
                                          <p:stCondLst>
                                            <p:cond delay="0"/>
                                          </p:stCondLst>
                                        </p:cTn>
                                        <p:tgtEl>
                                          <p:spTgt spid="4100"/>
                                        </p:tgtEl>
                                        <p:attrNameLst>
                                          <p:attrName>style.visibility</p:attrName>
                                        </p:attrNameLst>
                                      </p:cBhvr>
                                      <p:to>
                                        <p:strVal val="visible"/>
                                      </p:to>
                                    </p:set>
                                    <p:animEffect transition="in" filter="fade">
                                      <p:cBhvr>
                                        <p:cTn id="10" dur="2000"/>
                                        <p:tgtEl>
                                          <p:spTgt spid="410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770" decel="100000"/>
                                        <p:tgtEl>
                                          <p:spTgt spid="11"/>
                                        </p:tgtEl>
                                      </p:cBhvr>
                                    </p:animEffect>
                                    <p:animScale>
                                      <p:cBhvr>
                                        <p:cTn id="19" dur="770" decel="100000"/>
                                        <p:tgtEl>
                                          <p:spTgt spid="11"/>
                                        </p:tgtEl>
                                      </p:cBhvr>
                                      <p:from x="10000" y="10000"/>
                                      <p:to x="200000" y="450000"/>
                                    </p:animScale>
                                    <p:animScale>
                                      <p:cBhvr>
                                        <p:cTn id="20" dur="1230" accel="100000" fill="hold">
                                          <p:stCondLst>
                                            <p:cond delay="770"/>
                                          </p:stCondLst>
                                        </p:cTn>
                                        <p:tgtEl>
                                          <p:spTgt spid="11"/>
                                        </p:tgtEl>
                                      </p:cBhvr>
                                      <p:from x="200000" y="450000"/>
                                      <p:to x="100000" y="100000"/>
                                    </p:animScale>
                                    <p:set>
                                      <p:cBhvr>
                                        <p:cTn id="21" dur="770" fill="hold"/>
                                        <p:tgtEl>
                                          <p:spTgt spid="11"/>
                                        </p:tgtEl>
                                        <p:attrNameLst>
                                          <p:attrName>ppt_x</p:attrName>
                                        </p:attrNameLst>
                                      </p:cBhvr>
                                      <p:to>
                                        <p:strVal val="(0.5)"/>
                                      </p:to>
                                    </p:set>
                                    <p:anim from="(0.5)" to="(#ppt_x)" calcmode="lin" valueType="num">
                                      <p:cBhvr>
                                        <p:cTn id="22" dur="1230" accel="100000" fill="hold">
                                          <p:stCondLst>
                                            <p:cond delay="770"/>
                                          </p:stCondLst>
                                        </p:cTn>
                                        <p:tgtEl>
                                          <p:spTgt spid="11"/>
                                        </p:tgtEl>
                                        <p:attrNameLst>
                                          <p:attrName>ppt_x</p:attrName>
                                        </p:attrNameLst>
                                      </p:cBhvr>
                                    </p:anim>
                                    <p:set>
                                      <p:cBhvr>
                                        <p:cTn id="23" dur="770" fill="hold"/>
                                        <p:tgtEl>
                                          <p:spTgt spid="11"/>
                                        </p:tgtEl>
                                        <p:attrNameLst>
                                          <p:attrName>ppt_y</p:attrName>
                                        </p:attrNameLst>
                                      </p:cBhvr>
                                      <p:to>
                                        <p:strVal val="(#ppt_y+0.4)"/>
                                      </p:to>
                                    </p:set>
                                    <p:anim from="(#ppt_y+0.4)" to="(#ppt_y)" calcmode="lin" valueType="num">
                                      <p:cBhvr>
                                        <p:cTn id="24" dur="1230" accel="100000" fill="hold">
                                          <p:stCondLst>
                                            <p:cond delay="770"/>
                                          </p:stCondLst>
                                        </p:cTn>
                                        <p:tgtEl>
                                          <p:spTgt spid="11"/>
                                        </p:tgtEl>
                                        <p:attrNameLst>
                                          <p:attrName>ppt_y</p:attrName>
                                        </p:attrNameLst>
                                      </p:cBhvr>
                                    </p:anim>
                                  </p:childTnLst>
                                </p:cTn>
                              </p:par>
                              <p:par>
                                <p:cTn id="25" presetID="10" presetClass="entr" presetSubtype="0" fill="hold" nodeType="withEffect">
                                  <p:stCondLst>
                                    <p:cond delay="0"/>
                                  </p:stCondLst>
                                  <p:childTnLst>
                                    <p:set>
                                      <p:cBhvr>
                                        <p:cTn id="26" dur="1" fill="hold">
                                          <p:stCondLst>
                                            <p:cond delay="0"/>
                                          </p:stCondLst>
                                        </p:cTn>
                                        <p:tgtEl>
                                          <p:spTgt spid="4099"/>
                                        </p:tgtEl>
                                        <p:attrNameLst>
                                          <p:attrName>style.visibility</p:attrName>
                                        </p:attrNameLst>
                                      </p:cBhvr>
                                      <p:to>
                                        <p:strVal val="visible"/>
                                      </p:to>
                                    </p:set>
                                    <p:animEffect transition="in" filter="fade">
                                      <p:cBhvr>
                                        <p:cTn id="27" dur="2000"/>
                                        <p:tgtEl>
                                          <p:spTgt spid="409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2000"/>
                                        <p:tgtEl>
                                          <p:spTgt spid="9"/>
                                        </p:tgtEl>
                                      </p:cBhvr>
                                    </p:animEffect>
                                  </p:childTnLst>
                                </p:cTn>
                              </p:par>
                              <p:par>
                                <p:cTn id="31" presetID="10" presetClass="entr" presetSubtype="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074" name="Picture 2" descr="C:\Users\User\Downloads\1613543220_54-p-foni-dlya-prezentatsii-powerpoint-istoriya-56.jpg"/>
          <p:cNvPicPr>
            <a:picLocks noGrp="1" noChangeAspect="1" noChangeArrowheads="1"/>
          </p:cNvPicPr>
          <p:nvPr>
            <p:ph idx="1"/>
          </p:nvPr>
        </p:nvPicPr>
        <p:blipFill>
          <a:blip r:embed="rId2"/>
          <a:srcRect l="1539"/>
          <a:stretch>
            <a:fillRect/>
          </a:stretch>
        </p:blipFill>
        <p:spPr bwMode="auto">
          <a:xfrm>
            <a:off x="0" y="0"/>
            <a:ext cx="9144000" cy="6858000"/>
          </a:xfrm>
          <a:prstGeom prst="rect">
            <a:avLst/>
          </a:prstGeom>
          <a:noFill/>
        </p:spPr>
      </p:pic>
      <p:sp>
        <p:nvSpPr>
          <p:cNvPr id="6" name="Прямоугольник 5"/>
          <p:cNvSpPr/>
          <p:nvPr/>
        </p:nvSpPr>
        <p:spPr>
          <a:xfrm>
            <a:off x="285720" y="285728"/>
            <a:ext cx="6357983" cy="646331"/>
          </a:xfrm>
          <a:prstGeom prst="rect">
            <a:avLst/>
          </a:prstGeom>
          <a:noFill/>
        </p:spPr>
        <p:txBody>
          <a:bodyPr wrap="square" lIns="91440" tIns="45720" rIns="91440" bIns="45720">
            <a:spAutoFit/>
          </a:bodyPr>
          <a:lstStyle/>
          <a:p>
            <a:pPr algn="ctr"/>
            <a:r>
              <a:rPr lang="ru-RU"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Итоги </a:t>
            </a:r>
            <a:r>
              <a:rPr lang="ru-RU" sz="36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царстования</a:t>
            </a:r>
            <a:r>
              <a:rPr lang="ru-RU"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7" name="TextBox 6"/>
          <p:cNvSpPr txBox="1"/>
          <p:nvPr/>
        </p:nvSpPr>
        <p:spPr>
          <a:xfrm>
            <a:off x="714348" y="2000240"/>
            <a:ext cx="6786610" cy="461665"/>
          </a:xfrm>
          <a:prstGeom prst="rect">
            <a:avLst/>
          </a:prstGeom>
          <a:noFill/>
        </p:spPr>
        <p:txBody>
          <a:bodyPr wrap="square" rtlCol="0">
            <a:spAutoFit/>
          </a:bodyPr>
          <a:lstStyle/>
          <a:p>
            <a:pPr algn="just"/>
            <a:r>
              <a:rPr lang="ru-RU" sz="2400" b="1" dirty="0" smtClean="0">
                <a:solidFill>
                  <a:srgbClr val="C00000"/>
                </a:solidFill>
              </a:rPr>
              <a:t>1.</a:t>
            </a:r>
            <a:r>
              <a:rPr lang="ru-RU" sz="2400" dirty="0" smtClean="0"/>
              <a:t> Хозяйственный упадок</a:t>
            </a:r>
            <a:r>
              <a:rPr lang="ru-RU" dirty="0" smtClean="0"/>
              <a:t>;</a:t>
            </a:r>
            <a:r>
              <a:rPr lang="ru-RU" b="1" dirty="0" smtClean="0">
                <a:solidFill>
                  <a:srgbClr val="C00000"/>
                </a:solidFill>
              </a:rPr>
              <a:t> </a:t>
            </a:r>
            <a:endParaRPr lang="ru-RU" dirty="0"/>
          </a:p>
        </p:txBody>
      </p:sp>
      <p:sp>
        <p:nvSpPr>
          <p:cNvPr id="8" name="TextBox 7"/>
          <p:cNvSpPr txBox="1"/>
          <p:nvPr/>
        </p:nvSpPr>
        <p:spPr>
          <a:xfrm>
            <a:off x="714348" y="2571744"/>
            <a:ext cx="6786610" cy="461665"/>
          </a:xfrm>
          <a:prstGeom prst="rect">
            <a:avLst/>
          </a:prstGeom>
          <a:noFill/>
        </p:spPr>
        <p:txBody>
          <a:bodyPr wrap="square" rtlCol="0">
            <a:spAutoFit/>
          </a:bodyPr>
          <a:lstStyle/>
          <a:p>
            <a:pPr algn="just"/>
            <a:r>
              <a:rPr lang="ru-RU" sz="2400" b="1" dirty="0" smtClean="0">
                <a:solidFill>
                  <a:srgbClr val="C00000"/>
                </a:solidFill>
              </a:rPr>
              <a:t>2.</a:t>
            </a:r>
            <a:r>
              <a:rPr lang="ru-RU" sz="2400" dirty="0" smtClean="0"/>
              <a:t> Усиление закрепощения крестьян;</a:t>
            </a:r>
            <a:r>
              <a:rPr lang="ru-RU" sz="2400" b="1" dirty="0" smtClean="0">
                <a:solidFill>
                  <a:srgbClr val="C00000"/>
                </a:solidFill>
              </a:rPr>
              <a:t> </a:t>
            </a:r>
            <a:endParaRPr lang="ru-RU" sz="2400" dirty="0"/>
          </a:p>
        </p:txBody>
      </p:sp>
      <p:sp>
        <p:nvSpPr>
          <p:cNvPr id="11" name="TextBox 10"/>
          <p:cNvSpPr txBox="1"/>
          <p:nvPr/>
        </p:nvSpPr>
        <p:spPr>
          <a:xfrm>
            <a:off x="714348" y="3143248"/>
            <a:ext cx="6786610" cy="830997"/>
          </a:xfrm>
          <a:prstGeom prst="rect">
            <a:avLst/>
          </a:prstGeom>
          <a:noFill/>
        </p:spPr>
        <p:txBody>
          <a:bodyPr wrap="square" rtlCol="0">
            <a:spAutoFit/>
          </a:bodyPr>
          <a:lstStyle/>
          <a:p>
            <a:pPr algn="just"/>
            <a:r>
              <a:rPr lang="ru-RU" sz="2400" b="1" dirty="0" smtClean="0">
                <a:solidFill>
                  <a:srgbClr val="C00000"/>
                </a:solidFill>
              </a:rPr>
              <a:t>3.</a:t>
            </a:r>
            <a:r>
              <a:rPr lang="ru-RU" sz="2400" dirty="0" smtClean="0"/>
              <a:t> Боярско-княжеская знать попала в полную зависимость от царя;</a:t>
            </a:r>
            <a:endParaRPr lang="ru-RU" sz="2400" dirty="0"/>
          </a:p>
        </p:txBody>
      </p:sp>
      <p:sp>
        <p:nvSpPr>
          <p:cNvPr id="14" name="TextBox 13"/>
          <p:cNvSpPr txBox="1"/>
          <p:nvPr/>
        </p:nvSpPr>
        <p:spPr>
          <a:xfrm>
            <a:off x="714348" y="4000504"/>
            <a:ext cx="6786610" cy="1200329"/>
          </a:xfrm>
          <a:prstGeom prst="rect">
            <a:avLst/>
          </a:prstGeom>
          <a:noFill/>
        </p:spPr>
        <p:txBody>
          <a:bodyPr wrap="square" rtlCol="0">
            <a:spAutoFit/>
          </a:bodyPr>
          <a:lstStyle/>
          <a:p>
            <a:pPr algn="just"/>
            <a:r>
              <a:rPr lang="ru-RU" sz="2400" b="1" dirty="0" smtClean="0">
                <a:solidFill>
                  <a:srgbClr val="C00000"/>
                </a:solidFill>
              </a:rPr>
              <a:t>4.</a:t>
            </a:r>
            <a:r>
              <a:rPr lang="ru-RU" sz="2400" dirty="0" smtClean="0"/>
              <a:t> Опричники сохранили свои владения, приобрели новые земли, получили преимущество в продвижении по службе;</a:t>
            </a:r>
            <a:endParaRPr lang="ru-RU" sz="2400" dirty="0"/>
          </a:p>
        </p:txBody>
      </p:sp>
      <p:sp>
        <p:nvSpPr>
          <p:cNvPr id="15" name="TextBox 14"/>
          <p:cNvSpPr txBox="1"/>
          <p:nvPr/>
        </p:nvSpPr>
        <p:spPr>
          <a:xfrm>
            <a:off x="714348" y="5500702"/>
            <a:ext cx="6786610" cy="461665"/>
          </a:xfrm>
          <a:prstGeom prst="rect">
            <a:avLst/>
          </a:prstGeom>
          <a:noFill/>
        </p:spPr>
        <p:txBody>
          <a:bodyPr wrap="square" rtlCol="0">
            <a:spAutoFit/>
          </a:bodyPr>
          <a:lstStyle/>
          <a:p>
            <a:pPr algn="just"/>
            <a:r>
              <a:rPr lang="ru-RU" sz="2400" b="1" dirty="0" smtClean="0">
                <a:solidFill>
                  <a:srgbClr val="C00000"/>
                </a:solidFill>
              </a:rPr>
              <a:t>5.</a:t>
            </a:r>
            <a:r>
              <a:rPr lang="ru-RU" sz="2400" dirty="0" smtClean="0"/>
              <a:t> Укрепление личной власти царя;</a:t>
            </a:r>
            <a:endParaRPr lang="ru-RU" sz="2400" dirty="0"/>
          </a:p>
        </p:txBody>
      </p:sp>
      <p:sp>
        <p:nvSpPr>
          <p:cNvPr id="16" name="TextBox 15"/>
          <p:cNvSpPr txBox="1"/>
          <p:nvPr/>
        </p:nvSpPr>
        <p:spPr>
          <a:xfrm>
            <a:off x="928662" y="1142984"/>
            <a:ext cx="6000792" cy="646331"/>
          </a:xfrm>
          <a:prstGeom prst="rect">
            <a:avLst/>
          </a:prstGeom>
          <a:noFill/>
        </p:spPr>
        <p:txBody>
          <a:bodyPr wrap="square" rtlCol="0">
            <a:spAutoFit/>
          </a:bodyPr>
          <a:lstStyle/>
          <a:p>
            <a:r>
              <a:rPr lang="ru-RU" dirty="0" smtClean="0">
                <a:solidFill>
                  <a:srgbClr val="C00000"/>
                </a:solidFill>
              </a:rPr>
              <a:t>Работая с текстом учебника на с. 85 определите основные итоги опричнины?</a:t>
            </a:r>
            <a:endParaRPr lang="ru-RU" dirty="0">
              <a:solidFill>
                <a:srgbClr val="C00000"/>
              </a:solidFill>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16">
                                            <p:txEl>
                                              <p:pRg st="0" end="0"/>
                                            </p:txEl>
                                          </p:spTgt>
                                        </p:tgtEl>
                                      </p:cBhvr>
                                    </p:animEffect>
                                    <p:set>
                                      <p:cBhvr>
                                        <p:cTn id="7" dur="1" fill="hold">
                                          <p:stCondLst>
                                            <p:cond delay="999"/>
                                          </p:stCondLst>
                                        </p:cTn>
                                        <p:tgtEl>
                                          <p:spTgt spid="16">
                                            <p:txEl>
                                              <p:pRg st="0" end="0"/>
                                            </p:tx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500"/>
                            </p:stCondLst>
                            <p:childTnLst>
                              <p:par>
                                <p:cTn id="16" presetID="5" presetClass="emph" presetSubtype="1" grpId="1" nodeType="afterEffect">
                                  <p:stCondLst>
                                    <p:cond delay="0"/>
                                  </p:stCondLst>
                                  <p:childTnLst>
                                    <p:set>
                                      <p:cBhvr override="childStyle">
                                        <p:cTn id="17" dur="indefinite"/>
                                        <p:tgtEl>
                                          <p:spTgt spid="7"/>
                                        </p:tgtEl>
                                        <p:attrNameLst>
                                          <p:attrName>style.fontStyle</p:attrName>
                                        </p:attrNameLst>
                                      </p:cBhvr>
                                      <p:to>
                                        <p:strVal val="normal"/>
                                      </p:to>
                                    </p:set>
                                    <p:set>
                                      <p:cBhvr override="childStyle">
                                        <p:cTn id="18" dur="indefinite"/>
                                        <p:tgtEl>
                                          <p:spTgt spid="7"/>
                                        </p:tgtEl>
                                        <p:attrNameLst>
                                          <p:attrName>style.fontWeight</p:attrName>
                                        </p:attrNameLst>
                                      </p:cBhvr>
                                      <p:to>
                                        <p:strVal val="bold"/>
                                      </p:to>
                                    </p:set>
                                    <p:set>
                                      <p:cBhvr override="childStyle">
                                        <p:cTn id="19" dur="indefinite"/>
                                        <p:tgtEl>
                                          <p:spTgt spid="7"/>
                                        </p:tgtEl>
                                        <p:attrNameLst>
                                          <p:attrName>style.textDecorationUnderline</p:attrName>
                                        </p:attrNameLst>
                                      </p:cBhvr>
                                      <p:to>
                                        <p:strVal val="false"/>
                                      </p:to>
                                    </p:set>
                                  </p:childTnLst>
                                </p:cTn>
                              </p:par>
                            </p:childTnLst>
                          </p:cTn>
                        </p:par>
                      </p:childTnLst>
                    </p:cTn>
                  </p:par>
                  <p:par>
                    <p:cTn id="20" fill="hold">
                      <p:stCondLst>
                        <p:cond delay="indefinite"/>
                      </p:stCondLst>
                      <p:childTnLst>
                        <p:par>
                          <p:cTn id="21" fill="hold">
                            <p:stCondLst>
                              <p:cond delay="0"/>
                            </p:stCondLst>
                            <p:childTnLst>
                              <p:par>
                                <p:cTn id="22" presetID="53"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childTnLst>
                          </p:cTn>
                        </p:par>
                        <p:par>
                          <p:cTn id="27" fill="hold">
                            <p:stCondLst>
                              <p:cond delay="500"/>
                            </p:stCondLst>
                            <p:childTnLst>
                              <p:par>
                                <p:cTn id="28" presetID="5" presetClass="emph" presetSubtype="1" grpId="1" nodeType="afterEffect">
                                  <p:stCondLst>
                                    <p:cond delay="0"/>
                                  </p:stCondLst>
                                  <p:childTnLst>
                                    <p:set>
                                      <p:cBhvr override="childStyle">
                                        <p:cTn id="29" dur="indefinite"/>
                                        <p:tgtEl>
                                          <p:spTgt spid="8"/>
                                        </p:tgtEl>
                                        <p:attrNameLst>
                                          <p:attrName>style.fontStyle</p:attrName>
                                        </p:attrNameLst>
                                      </p:cBhvr>
                                      <p:to>
                                        <p:strVal val="normal"/>
                                      </p:to>
                                    </p:set>
                                    <p:set>
                                      <p:cBhvr override="childStyle">
                                        <p:cTn id="30" dur="indefinite"/>
                                        <p:tgtEl>
                                          <p:spTgt spid="8"/>
                                        </p:tgtEl>
                                        <p:attrNameLst>
                                          <p:attrName>style.fontWeight</p:attrName>
                                        </p:attrNameLst>
                                      </p:cBhvr>
                                      <p:to>
                                        <p:strVal val="bold"/>
                                      </p:to>
                                    </p:set>
                                    <p:set>
                                      <p:cBhvr override="childStyle">
                                        <p:cTn id="31" dur="indefinite"/>
                                        <p:tgtEl>
                                          <p:spTgt spid="8"/>
                                        </p:tgtEl>
                                        <p:attrNameLst>
                                          <p:attrName>style.textDecorationUnderline</p:attrName>
                                        </p:attrNameLst>
                                      </p:cBhvr>
                                      <p:to>
                                        <p:strVal val="false"/>
                                      </p:to>
                                    </p:set>
                                  </p:childTnLst>
                                </p:cTn>
                              </p:par>
                            </p:childTnLst>
                          </p:cTn>
                        </p:par>
                      </p:childTnLst>
                    </p:cTn>
                  </p:par>
                  <p:par>
                    <p:cTn id="32" fill="hold">
                      <p:stCondLst>
                        <p:cond delay="indefinite"/>
                      </p:stCondLst>
                      <p:childTnLst>
                        <p:par>
                          <p:cTn id="33" fill="hold">
                            <p:stCondLst>
                              <p:cond delay="0"/>
                            </p:stCondLst>
                            <p:childTnLst>
                              <p:par>
                                <p:cTn id="34" presetID="53"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childTnLst>
                          </p:cTn>
                        </p:par>
                        <p:par>
                          <p:cTn id="39" fill="hold">
                            <p:stCondLst>
                              <p:cond delay="500"/>
                            </p:stCondLst>
                            <p:childTnLst>
                              <p:par>
                                <p:cTn id="40" presetID="5" presetClass="emph" presetSubtype="1" grpId="1" nodeType="afterEffect">
                                  <p:stCondLst>
                                    <p:cond delay="0"/>
                                  </p:stCondLst>
                                  <p:childTnLst>
                                    <p:set>
                                      <p:cBhvr override="childStyle">
                                        <p:cTn id="41" dur="indefinite"/>
                                        <p:tgtEl>
                                          <p:spTgt spid="11"/>
                                        </p:tgtEl>
                                        <p:attrNameLst>
                                          <p:attrName>style.fontStyle</p:attrName>
                                        </p:attrNameLst>
                                      </p:cBhvr>
                                      <p:to>
                                        <p:strVal val="normal"/>
                                      </p:to>
                                    </p:set>
                                    <p:set>
                                      <p:cBhvr override="childStyle">
                                        <p:cTn id="42" dur="indefinite"/>
                                        <p:tgtEl>
                                          <p:spTgt spid="11"/>
                                        </p:tgtEl>
                                        <p:attrNameLst>
                                          <p:attrName>style.fontWeight</p:attrName>
                                        </p:attrNameLst>
                                      </p:cBhvr>
                                      <p:to>
                                        <p:strVal val="bold"/>
                                      </p:to>
                                    </p:set>
                                    <p:set>
                                      <p:cBhvr override="childStyle">
                                        <p:cTn id="43" dur="indefinite"/>
                                        <p:tgtEl>
                                          <p:spTgt spid="11"/>
                                        </p:tgtEl>
                                        <p:attrNameLst>
                                          <p:attrName>style.textDecorationUnderline</p:attrName>
                                        </p:attrNameLst>
                                      </p:cBhvr>
                                      <p:to>
                                        <p:strVal val="false"/>
                                      </p:to>
                                    </p:set>
                                  </p:childTnLst>
                                </p:cTn>
                              </p:par>
                            </p:childTnLst>
                          </p:cTn>
                        </p:par>
                      </p:childTnLst>
                    </p:cTn>
                  </p:par>
                  <p:par>
                    <p:cTn id="44" fill="hold">
                      <p:stCondLst>
                        <p:cond delay="indefinite"/>
                      </p:stCondLst>
                      <p:childTnLst>
                        <p:par>
                          <p:cTn id="45" fill="hold">
                            <p:stCondLst>
                              <p:cond delay="0"/>
                            </p:stCondLst>
                            <p:childTnLst>
                              <p:par>
                                <p:cTn id="46" presetID="53" presetClass="entr" presetSubtype="0"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Effect transition="in" filter="fade">
                                      <p:cBhvr>
                                        <p:cTn id="50" dur="500"/>
                                        <p:tgtEl>
                                          <p:spTgt spid="14"/>
                                        </p:tgtEl>
                                      </p:cBhvr>
                                    </p:animEffect>
                                  </p:childTnLst>
                                </p:cTn>
                              </p:par>
                            </p:childTnLst>
                          </p:cTn>
                        </p:par>
                        <p:par>
                          <p:cTn id="51" fill="hold">
                            <p:stCondLst>
                              <p:cond delay="500"/>
                            </p:stCondLst>
                            <p:childTnLst>
                              <p:par>
                                <p:cTn id="52" presetID="5" presetClass="emph" presetSubtype="1" grpId="1" nodeType="afterEffect">
                                  <p:stCondLst>
                                    <p:cond delay="0"/>
                                  </p:stCondLst>
                                  <p:childTnLst>
                                    <p:set>
                                      <p:cBhvr override="childStyle">
                                        <p:cTn id="53" dur="indefinite"/>
                                        <p:tgtEl>
                                          <p:spTgt spid="14"/>
                                        </p:tgtEl>
                                        <p:attrNameLst>
                                          <p:attrName>style.fontStyle</p:attrName>
                                        </p:attrNameLst>
                                      </p:cBhvr>
                                      <p:to>
                                        <p:strVal val="normal"/>
                                      </p:to>
                                    </p:set>
                                    <p:set>
                                      <p:cBhvr override="childStyle">
                                        <p:cTn id="54" dur="indefinite"/>
                                        <p:tgtEl>
                                          <p:spTgt spid="14"/>
                                        </p:tgtEl>
                                        <p:attrNameLst>
                                          <p:attrName>style.fontWeight</p:attrName>
                                        </p:attrNameLst>
                                      </p:cBhvr>
                                      <p:to>
                                        <p:strVal val="bold"/>
                                      </p:to>
                                    </p:set>
                                    <p:set>
                                      <p:cBhvr override="childStyle">
                                        <p:cTn id="55" dur="indefinite"/>
                                        <p:tgtEl>
                                          <p:spTgt spid="14"/>
                                        </p:tgtEl>
                                        <p:attrNameLst>
                                          <p:attrName>style.textDecorationUnderline</p:attrName>
                                        </p:attrNameLst>
                                      </p:cBhvr>
                                      <p:to>
                                        <p:strVal val="false"/>
                                      </p:to>
                                    </p:set>
                                  </p:childTnLst>
                                </p:cTn>
                              </p:par>
                            </p:childTnLst>
                          </p:cTn>
                        </p:par>
                      </p:childTnLst>
                    </p:cTn>
                  </p:par>
                  <p:par>
                    <p:cTn id="56" fill="hold">
                      <p:stCondLst>
                        <p:cond delay="indefinite"/>
                      </p:stCondLst>
                      <p:childTnLst>
                        <p:par>
                          <p:cTn id="57" fill="hold">
                            <p:stCondLst>
                              <p:cond delay="0"/>
                            </p:stCondLst>
                            <p:childTnLst>
                              <p:par>
                                <p:cTn id="58" presetID="53" presetClass="entr" presetSubtype="0"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childTnLst>
                          </p:cTn>
                        </p:par>
                        <p:par>
                          <p:cTn id="63" fill="hold">
                            <p:stCondLst>
                              <p:cond delay="500"/>
                            </p:stCondLst>
                            <p:childTnLst>
                              <p:par>
                                <p:cTn id="64" presetID="5" presetClass="emph" presetSubtype="1" grpId="1" nodeType="afterEffect">
                                  <p:stCondLst>
                                    <p:cond delay="0"/>
                                  </p:stCondLst>
                                  <p:childTnLst>
                                    <p:set>
                                      <p:cBhvr override="childStyle">
                                        <p:cTn id="65" dur="indefinite"/>
                                        <p:tgtEl>
                                          <p:spTgt spid="15"/>
                                        </p:tgtEl>
                                        <p:attrNameLst>
                                          <p:attrName>style.fontStyle</p:attrName>
                                        </p:attrNameLst>
                                      </p:cBhvr>
                                      <p:to>
                                        <p:strVal val="normal"/>
                                      </p:to>
                                    </p:set>
                                    <p:set>
                                      <p:cBhvr override="childStyle">
                                        <p:cTn id="66" dur="indefinite"/>
                                        <p:tgtEl>
                                          <p:spTgt spid="15"/>
                                        </p:tgtEl>
                                        <p:attrNameLst>
                                          <p:attrName>style.fontWeight</p:attrName>
                                        </p:attrNameLst>
                                      </p:cBhvr>
                                      <p:to>
                                        <p:strVal val="bold"/>
                                      </p:to>
                                    </p:set>
                                    <p:set>
                                      <p:cBhvr override="childStyle">
                                        <p:cTn id="67" dur="indefinite"/>
                                        <p:tgtEl>
                                          <p:spTgt spid="15"/>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11" grpId="0"/>
      <p:bldP spid="11" grpId="1"/>
      <p:bldP spid="14" grpId="0"/>
      <p:bldP spid="14" grpId="1"/>
      <p:bldP spid="15" grpId="0"/>
      <p:bldP spid="1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dirty="0"/>
          </a:p>
        </p:txBody>
      </p:sp>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5" name="TextBox 4"/>
          <p:cNvSpPr txBox="1"/>
          <p:nvPr/>
        </p:nvSpPr>
        <p:spPr>
          <a:xfrm>
            <a:off x="1857356" y="285728"/>
            <a:ext cx="6858048" cy="1938992"/>
          </a:xfrm>
          <a:prstGeom prst="rect">
            <a:avLst/>
          </a:prstGeom>
          <a:noFill/>
        </p:spPr>
        <p:txBody>
          <a:bodyPr wrap="square" rtlCol="0">
            <a:spAutoFit/>
          </a:bodyPr>
          <a:lstStyle/>
          <a:p>
            <a:pPr algn="just"/>
            <a:r>
              <a:rPr lang="ru-RU" sz="2000" dirty="0" smtClean="0"/>
              <a:t>         </a:t>
            </a:r>
            <a:r>
              <a:rPr lang="ru-RU" sz="2000" b="1" dirty="0" smtClean="0">
                <a:solidFill>
                  <a:srgbClr val="C00000"/>
                </a:solidFill>
              </a:rPr>
              <a:t>Опричниной</a:t>
            </a:r>
            <a:r>
              <a:rPr lang="ru-RU" sz="2000" dirty="0" smtClean="0"/>
              <a:t> на Руси  называли «вдовий надел». После смерти князя все его владения делились между наследниками, за исключением («опричь») не большой части, которую получала вдова. Так древнерусское слово «опричь» означает «вне», «снаружи», «отдельно», «за пределами», «кроме».</a:t>
            </a:r>
            <a:endParaRPr lang="ru-RU" sz="2000" dirty="0"/>
          </a:p>
        </p:txBody>
      </p:sp>
      <p:sp>
        <p:nvSpPr>
          <p:cNvPr id="6" name="TextBox 5"/>
          <p:cNvSpPr txBox="1"/>
          <p:nvPr/>
        </p:nvSpPr>
        <p:spPr>
          <a:xfrm>
            <a:off x="1857356" y="3786190"/>
            <a:ext cx="6786610" cy="1323439"/>
          </a:xfrm>
          <a:prstGeom prst="rect">
            <a:avLst/>
          </a:prstGeom>
          <a:noFill/>
        </p:spPr>
        <p:txBody>
          <a:bodyPr wrap="square" rtlCol="0">
            <a:spAutoFit/>
          </a:bodyPr>
          <a:lstStyle/>
          <a:p>
            <a:pPr algn="just"/>
            <a:r>
              <a:rPr lang="ru-RU" sz="2000" dirty="0" smtClean="0"/>
              <a:t>      </a:t>
            </a:r>
            <a:r>
              <a:rPr lang="ru-RU" sz="2000" dirty="0" smtClean="0">
                <a:solidFill>
                  <a:srgbClr val="C00000"/>
                </a:solidFill>
              </a:rPr>
              <a:t> </a:t>
            </a:r>
            <a:r>
              <a:rPr lang="ru-RU" sz="2000" b="1" dirty="0" smtClean="0">
                <a:solidFill>
                  <a:srgbClr val="C00000"/>
                </a:solidFill>
              </a:rPr>
              <a:t>Опричниной</a:t>
            </a:r>
            <a:r>
              <a:rPr lang="ru-RU" sz="2000" dirty="0" smtClean="0">
                <a:solidFill>
                  <a:srgbClr val="C00000"/>
                </a:solidFill>
              </a:rPr>
              <a:t> </a:t>
            </a:r>
            <a:r>
              <a:rPr lang="ru-RU" sz="2000" dirty="0" smtClean="0"/>
              <a:t>называют систему внутриполитических мер Ивана Грозного в 1565 - 1572 гг.  для борьбы с предполагаемой изменой в среде знати и укрепления режима личной власти царя</a:t>
            </a:r>
            <a:r>
              <a:rPr lang="ru-RU" dirty="0" smtClean="0"/>
              <a:t>.</a:t>
            </a:r>
            <a:endParaRPr lang="ru-RU" dirty="0"/>
          </a:p>
        </p:txBody>
      </p:sp>
      <p:sp>
        <p:nvSpPr>
          <p:cNvPr id="7" name="TextBox 6"/>
          <p:cNvSpPr txBox="1"/>
          <p:nvPr/>
        </p:nvSpPr>
        <p:spPr>
          <a:xfrm>
            <a:off x="1857356" y="2357430"/>
            <a:ext cx="6786610" cy="1323439"/>
          </a:xfrm>
          <a:prstGeom prst="rect">
            <a:avLst/>
          </a:prstGeom>
          <a:noFill/>
        </p:spPr>
        <p:txBody>
          <a:bodyPr wrap="square" rtlCol="0">
            <a:spAutoFit/>
          </a:bodyPr>
          <a:lstStyle/>
          <a:p>
            <a:pPr algn="just"/>
            <a:r>
              <a:rPr lang="ru-RU" dirty="0" smtClean="0"/>
              <a:t>       </a:t>
            </a:r>
            <a:r>
              <a:rPr lang="ru-RU" sz="2000" b="1" dirty="0" smtClean="0">
                <a:solidFill>
                  <a:srgbClr val="C00000"/>
                </a:solidFill>
              </a:rPr>
              <a:t>Опричниной</a:t>
            </a:r>
            <a:r>
              <a:rPr lang="ru-RU" sz="2000" dirty="0" smtClean="0"/>
              <a:t> называют земельный удел, особая государственная территория, с войском и государственным аппаратом, которую выделил себе в особое царское управление Иван </a:t>
            </a:r>
            <a:r>
              <a:rPr lang="en-US" sz="2000" dirty="0" smtClean="0"/>
              <a:t>IV</a:t>
            </a:r>
            <a:r>
              <a:rPr lang="ru-RU" sz="2000" dirty="0" smtClean="0"/>
              <a:t>.</a:t>
            </a:r>
            <a:endParaRPr lang="ru-RU" sz="2000" dirty="0"/>
          </a:p>
        </p:txBody>
      </p:sp>
      <p:sp>
        <p:nvSpPr>
          <p:cNvPr id="8" name="TextBox 7"/>
          <p:cNvSpPr txBox="1"/>
          <p:nvPr/>
        </p:nvSpPr>
        <p:spPr>
          <a:xfrm>
            <a:off x="2000232" y="5429264"/>
            <a:ext cx="6500858" cy="1015663"/>
          </a:xfrm>
          <a:prstGeom prst="rect">
            <a:avLst/>
          </a:prstGeom>
          <a:noFill/>
        </p:spPr>
        <p:txBody>
          <a:bodyPr wrap="square" rtlCol="0">
            <a:spAutoFit/>
          </a:bodyPr>
          <a:lstStyle/>
          <a:p>
            <a:pPr algn="ctr"/>
            <a:r>
              <a:rPr lang="ru-RU" sz="2000" dirty="0" smtClean="0">
                <a:solidFill>
                  <a:srgbClr val="C00000"/>
                </a:solidFill>
              </a:rPr>
              <a:t>Исходя из значения слова «опричнина» предположите, почему земельный надел Ивана </a:t>
            </a:r>
            <a:r>
              <a:rPr lang="en-US" sz="2000" dirty="0" smtClean="0">
                <a:solidFill>
                  <a:srgbClr val="C00000"/>
                </a:solidFill>
              </a:rPr>
              <a:t>IV</a:t>
            </a:r>
            <a:r>
              <a:rPr lang="ru-RU" sz="2000" dirty="0" smtClean="0">
                <a:solidFill>
                  <a:srgbClr val="C00000"/>
                </a:solidFill>
              </a:rPr>
              <a:t> и система внутриполитических мер получили такое название?   </a:t>
            </a:r>
            <a:endParaRPr lang="ru-RU" sz="2000" dirty="0">
              <a:solidFill>
                <a:srgbClr val="C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dirty="0"/>
          </a:p>
        </p:txBody>
      </p:sp>
      <p:pic>
        <p:nvPicPr>
          <p:cNvPr id="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5" name="TextBox 4"/>
          <p:cNvSpPr txBox="1"/>
          <p:nvPr/>
        </p:nvSpPr>
        <p:spPr>
          <a:xfrm>
            <a:off x="1500166" y="0"/>
            <a:ext cx="7643834" cy="1015663"/>
          </a:xfrm>
          <a:prstGeom prst="rect">
            <a:avLst/>
          </a:prstGeom>
          <a:noFill/>
        </p:spPr>
        <p:txBody>
          <a:bodyPr wrap="square" rtlCol="0">
            <a:spAutoFit/>
          </a:bodyPr>
          <a:lstStyle/>
          <a:p>
            <a:r>
              <a:rPr lang="ru-RU" sz="2000" dirty="0" smtClean="0"/>
              <a:t>Взойдя на престол Иван IV вместе с Избранной радой провел ряд реформ.             </a:t>
            </a:r>
          </a:p>
          <a:p>
            <a:pPr algn="ctr"/>
            <a:r>
              <a:rPr lang="ru-RU" sz="2000" dirty="0" smtClean="0">
                <a:solidFill>
                  <a:srgbClr val="C00000"/>
                </a:solidFill>
              </a:rPr>
              <a:t>Вспомните, какие реформы были проведены? </a:t>
            </a:r>
            <a:endParaRPr lang="ru-RU" sz="2000" dirty="0">
              <a:solidFill>
                <a:srgbClr val="C00000"/>
              </a:solidFill>
            </a:endParaRPr>
          </a:p>
        </p:txBody>
      </p:sp>
      <p:sp>
        <p:nvSpPr>
          <p:cNvPr id="6" name="TextBox 5"/>
          <p:cNvSpPr txBox="1"/>
          <p:nvPr/>
        </p:nvSpPr>
        <p:spPr>
          <a:xfrm>
            <a:off x="1428728" y="5842337"/>
            <a:ext cx="7715272" cy="1015663"/>
          </a:xfrm>
          <a:prstGeom prst="rect">
            <a:avLst/>
          </a:prstGeom>
          <a:noFill/>
        </p:spPr>
        <p:txBody>
          <a:bodyPr wrap="square" rtlCol="0">
            <a:spAutoFit/>
          </a:bodyPr>
          <a:lstStyle/>
          <a:p>
            <a:pPr algn="just"/>
            <a:r>
              <a:rPr lang="ru-RU" sz="2000" dirty="0" smtClean="0"/>
              <a:t>В 1560 году Рада была распущена, а сами реформы свернуты. Её роспуск был тесно связан с причинами перехода Ивана IV к опричнине.</a:t>
            </a:r>
            <a:endParaRPr lang="ru-RU" sz="2000" dirty="0"/>
          </a:p>
        </p:txBody>
      </p:sp>
      <p:pic>
        <p:nvPicPr>
          <p:cNvPr id="3074" name="Picture 2"/>
          <p:cNvPicPr>
            <a:picLocks noChangeAspect="1" noChangeArrowheads="1"/>
          </p:cNvPicPr>
          <p:nvPr/>
        </p:nvPicPr>
        <p:blipFill>
          <a:blip r:embed="rId3" cstate="print"/>
          <a:srcRect/>
          <a:stretch>
            <a:fillRect/>
          </a:stretch>
        </p:blipFill>
        <p:spPr bwMode="auto">
          <a:xfrm>
            <a:off x="2357422" y="1285860"/>
            <a:ext cx="5595930" cy="3973110"/>
          </a:xfrm>
          <a:prstGeom prst="rect">
            <a:avLst/>
          </a:prstGeom>
          <a:ln>
            <a:noFill/>
          </a:ln>
          <a:effectLst>
            <a:outerShdw blurRad="292100" dist="139700" dir="2700000" algn="tl" rotWithShape="0">
              <a:srgbClr val="333333">
                <a:alpha val="65000"/>
              </a:srgbClr>
            </a:outerShdw>
          </a:effectLst>
        </p:spPr>
      </p:pic>
      <p:sp>
        <p:nvSpPr>
          <p:cNvPr id="8" name="TextBox 7"/>
          <p:cNvSpPr txBox="1"/>
          <p:nvPr/>
        </p:nvSpPr>
        <p:spPr>
          <a:xfrm>
            <a:off x="2000232" y="5643578"/>
            <a:ext cx="6429420" cy="276999"/>
          </a:xfrm>
          <a:prstGeom prst="rect">
            <a:avLst/>
          </a:prstGeom>
          <a:noFill/>
        </p:spPr>
        <p:txBody>
          <a:bodyPr wrap="square" rtlCol="0">
            <a:spAutoFit/>
          </a:bodyPr>
          <a:lstStyle/>
          <a:p>
            <a:pPr algn="ctr"/>
            <a:r>
              <a:rPr lang="ru-RU" sz="1200" b="1" i="1" dirty="0" smtClean="0"/>
              <a:t>С.В. Иванов, «Земский собор при Иване </a:t>
            </a:r>
            <a:r>
              <a:rPr lang="en-US" sz="1200" b="1" i="1" dirty="0" smtClean="0"/>
              <a:t>IV</a:t>
            </a:r>
            <a:r>
              <a:rPr lang="ru-RU" sz="1200" b="1" i="1" dirty="0" smtClean="0"/>
              <a:t>»  (1908 г.)</a:t>
            </a:r>
            <a:endParaRPr lang="ru-RU" sz="1200" dirty="0"/>
          </a:p>
        </p:txBody>
      </p:sp>
      <p:pic>
        <p:nvPicPr>
          <p:cNvPr id="1028" name="Picture 4" descr="C:\Users\User\Downloads\1617810120_42-p-ramki-dlya-teksta-na-prozrachnom-fone-kras-49.png"/>
          <p:cNvPicPr>
            <a:picLocks noChangeAspect="1" noChangeArrowheads="1"/>
          </p:cNvPicPr>
          <p:nvPr/>
        </p:nvPicPr>
        <p:blipFill>
          <a:blip r:embed="rId4" cstate="print"/>
          <a:srcRect/>
          <a:stretch>
            <a:fillRect/>
          </a:stretch>
        </p:blipFill>
        <p:spPr bwMode="auto">
          <a:xfrm>
            <a:off x="2000232" y="928670"/>
            <a:ext cx="6357982" cy="4714908"/>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dirty="0"/>
          </a:p>
        </p:txBody>
      </p:sp>
      <p:pic>
        <p:nvPicPr>
          <p:cNvPr id="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5" name="TextBox 4"/>
          <p:cNvSpPr txBox="1"/>
          <p:nvPr/>
        </p:nvSpPr>
        <p:spPr>
          <a:xfrm>
            <a:off x="2357422" y="0"/>
            <a:ext cx="5572164" cy="1323439"/>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4000" b="1" dirty="0" smtClean="0">
                <a:ln w="11430"/>
                <a:solidFill>
                  <a:srgbClr val="E87618"/>
                </a:solidFill>
                <a:effectLst>
                  <a:outerShdw blurRad="50800" dist="39000" dir="5460000" algn="tl">
                    <a:srgbClr val="000000">
                      <a:alpha val="38000"/>
                    </a:srgbClr>
                  </a:outerShdw>
                </a:effectLst>
              </a:rPr>
              <a:t>Причины опричнины</a:t>
            </a:r>
            <a:r>
              <a:rPr lang="ru-RU" b="1" dirty="0" smtClean="0">
                <a:ln w="11430"/>
                <a:solidFill>
                  <a:srgbClr val="E87618"/>
                </a:solidFill>
                <a:effectLst>
                  <a:outerShdw blurRad="50800" dist="39000" dir="5460000" algn="tl">
                    <a:srgbClr val="000000">
                      <a:alpha val="38000"/>
                    </a:srgbClr>
                  </a:outerShdw>
                </a:effectLst>
              </a:rPr>
              <a:t>:</a:t>
            </a:r>
            <a:endParaRPr lang="ru-RU" b="1" dirty="0">
              <a:ln w="11430"/>
              <a:solidFill>
                <a:srgbClr val="E87618"/>
              </a:solidFill>
              <a:effectLst>
                <a:outerShdw blurRad="50800" dist="39000" dir="5460000" algn="tl">
                  <a:srgbClr val="000000">
                    <a:alpha val="38000"/>
                  </a:srgbClr>
                </a:outerShdw>
              </a:effectLst>
            </a:endParaRPr>
          </a:p>
        </p:txBody>
      </p:sp>
      <p:sp>
        <p:nvSpPr>
          <p:cNvPr id="6" name="TextBox 5"/>
          <p:cNvSpPr txBox="1"/>
          <p:nvPr/>
        </p:nvSpPr>
        <p:spPr>
          <a:xfrm>
            <a:off x="1979712" y="1340768"/>
            <a:ext cx="6643734" cy="1477328"/>
          </a:xfrm>
          <a:prstGeom prst="rect">
            <a:avLst/>
          </a:prstGeom>
          <a:noFill/>
        </p:spPr>
        <p:txBody>
          <a:bodyPr wrap="square" rtlCol="0">
            <a:spAutoFit/>
          </a:bodyPr>
          <a:lstStyle/>
          <a:p>
            <a:pPr algn="just"/>
            <a:r>
              <a:rPr lang="ru-RU" b="1" dirty="0" smtClean="0">
                <a:solidFill>
                  <a:srgbClr val="C00000"/>
                </a:solidFill>
              </a:rPr>
              <a:t>1. </a:t>
            </a:r>
            <a:r>
              <a:rPr lang="ru-RU" dirty="0" smtClean="0"/>
              <a:t>Предательство бояр, в том числе и некоторых членов Избранной рады, которые во время болезни Ивана </a:t>
            </a:r>
            <a:r>
              <a:rPr lang="en-US" dirty="0" smtClean="0"/>
              <a:t>IV </a:t>
            </a:r>
            <a:r>
              <a:rPr lang="ru-RU" dirty="0" smtClean="0"/>
              <a:t>в 1553 году намеревались передать престол не его сыну, малолетнему Дмитрию, а двоюродному брату удельному князю Владимиру Старицкому.</a:t>
            </a:r>
            <a:endParaRPr lang="ru-RU" dirty="0"/>
          </a:p>
        </p:txBody>
      </p:sp>
      <p:sp>
        <p:nvSpPr>
          <p:cNvPr id="7" name="TextBox 6"/>
          <p:cNvSpPr txBox="1"/>
          <p:nvPr/>
        </p:nvSpPr>
        <p:spPr>
          <a:xfrm>
            <a:off x="1979712" y="2852936"/>
            <a:ext cx="6643734" cy="923330"/>
          </a:xfrm>
          <a:prstGeom prst="rect">
            <a:avLst/>
          </a:prstGeom>
          <a:noFill/>
        </p:spPr>
        <p:txBody>
          <a:bodyPr wrap="square" rtlCol="0">
            <a:spAutoFit/>
          </a:bodyPr>
          <a:lstStyle/>
          <a:p>
            <a:pPr algn="just"/>
            <a:r>
              <a:rPr lang="ru-RU" b="1" dirty="0" smtClean="0">
                <a:solidFill>
                  <a:srgbClr val="C00000"/>
                </a:solidFill>
              </a:rPr>
              <a:t>2.</a:t>
            </a:r>
            <a:r>
              <a:rPr lang="ru-RU" b="1" dirty="0" smtClean="0"/>
              <a:t> </a:t>
            </a:r>
            <a:r>
              <a:rPr lang="ru-RU" dirty="0" smtClean="0"/>
              <a:t>Смерть в 1560 г. первой любимой жены Анастасии Романовны, которую по слухам отравили Алексей Адашев и </a:t>
            </a:r>
            <a:r>
              <a:rPr lang="ru-RU" dirty="0" err="1" smtClean="0"/>
              <a:t>Сильвестр</a:t>
            </a:r>
            <a:r>
              <a:rPr lang="ru-RU" dirty="0" smtClean="0"/>
              <a:t>.  </a:t>
            </a:r>
            <a:endParaRPr lang="ru-RU" dirty="0"/>
          </a:p>
        </p:txBody>
      </p:sp>
      <p:sp>
        <p:nvSpPr>
          <p:cNvPr id="8" name="TextBox 7"/>
          <p:cNvSpPr txBox="1"/>
          <p:nvPr/>
        </p:nvSpPr>
        <p:spPr>
          <a:xfrm>
            <a:off x="1979712" y="3789040"/>
            <a:ext cx="6715172" cy="923330"/>
          </a:xfrm>
          <a:prstGeom prst="rect">
            <a:avLst/>
          </a:prstGeom>
          <a:noFill/>
        </p:spPr>
        <p:txBody>
          <a:bodyPr wrap="square" rtlCol="0">
            <a:spAutoFit/>
          </a:bodyPr>
          <a:lstStyle/>
          <a:p>
            <a:pPr algn="just"/>
            <a:r>
              <a:rPr lang="ru-RU" b="1" dirty="0" smtClean="0">
                <a:solidFill>
                  <a:srgbClr val="C00000"/>
                </a:solidFill>
              </a:rPr>
              <a:t>3. </a:t>
            </a:r>
            <a:r>
              <a:rPr lang="ru-RU" dirty="0" smtClean="0"/>
              <a:t>Предательство в 1564 г. Андрея Курбского, руководившего войсками в Ливонии, члена Избранной рады, близкого друга и соратника Ивана Грозного.</a:t>
            </a:r>
            <a:endParaRPr lang="ru-RU" dirty="0"/>
          </a:p>
        </p:txBody>
      </p:sp>
      <p:sp>
        <p:nvSpPr>
          <p:cNvPr id="9" name="TextBox 8"/>
          <p:cNvSpPr txBox="1"/>
          <p:nvPr/>
        </p:nvSpPr>
        <p:spPr>
          <a:xfrm>
            <a:off x="1979712" y="4869160"/>
            <a:ext cx="6786610" cy="369332"/>
          </a:xfrm>
          <a:prstGeom prst="rect">
            <a:avLst/>
          </a:prstGeom>
          <a:noFill/>
        </p:spPr>
        <p:txBody>
          <a:bodyPr wrap="square" rtlCol="0">
            <a:spAutoFit/>
          </a:bodyPr>
          <a:lstStyle/>
          <a:p>
            <a:pPr algn="just"/>
            <a:r>
              <a:rPr lang="ru-RU" b="1" dirty="0" smtClean="0">
                <a:solidFill>
                  <a:srgbClr val="C00000"/>
                </a:solidFill>
              </a:rPr>
              <a:t>4.</a:t>
            </a:r>
            <a:r>
              <a:rPr lang="ru-RU" b="1" dirty="0" smtClean="0"/>
              <a:t> </a:t>
            </a:r>
            <a:r>
              <a:rPr lang="ru-RU" dirty="0" smtClean="0"/>
              <a:t>Неудачи в Левонской войне.</a:t>
            </a:r>
            <a:endParaRPr lang="ru-RU" dirty="0"/>
          </a:p>
        </p:txBody>
      </p:sp>
      <p:sp>
        <p:nvSpPr>
          <p:cNvPr id="12" name="TextBox 11"/>
          <p:cNvSpPr txBox="1"/>
          <p:nvPr/>
        </p:nvSpPr>
        <p:spPr>
          <a:xfrm>
            <a:off x="1979712" y="5445224"/>
            <a:ext cx="6786610" cy="369332"/>
          </a:xfrm>
          <a:prstGeom prst="rect">
            <a:avLst/>
          </a:prstGeom>
          <a:noFill/>
        </p:spPr>
        <p:txBody>
          <a:bodyPr wrap="square" rtlCol="0">
            <a:spAutoFit/>
          </a:bodyPr>
          <a:lstStyle/>
          <a:p>
            <a:pPr algn="just"/>
            <a:r>
              <a:rPr lang="ru-RU" b="1" dirty="0" smtClean="0">
                <a:solidFill>
                  <a:srgbClr val="C00000"/>
                </a:solidFill>
              </a:rPr>
              <a:t>5.</a:t>
            </a:r>
            <a:r>
              <a:rPr lang="ru-RU" b="1" dirty="0" smtClean="0"/>
              <a:t> </a:t>
            </a:r>
            <a:r>
              <a:rPr lang="ru-RU" dirty="0" smtClean="0"/>
              <a:t>Желание царя усилить самовластное правление.</a:t>
            </a:r>
            <a:endParaRPr lang="ru-RU"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dirty="0"/>
          </a:p>
        </p:txBody>
      </p:sp>
      <p:pic>
        <p:nvPicPr>
          <p:cNvPr id="5"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6" name="TextBox 5"/>
          <p:cNvSpPr txBox="1"/>
          <p:nvPr/>
        </p:nvSpPr>
        <p:spPr>
          <a:xfrm>
            <a:off x="1428728" y="0"/>
            <a:ext cx="7715272" cy="1323439"/>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4000" b="1" dirty="0" smtClean="0">
                <a:ln w="11430"/>
                <a:solidFill>
                  <a:srgbClr val="E87618"/>
                </a:solidFill>
                <a:effectLst>
                  <a:outerShdw blurRad="50800" dist="39000" dir="5460000" algn="tl">
                    <a:srgbClr val="000000">
                      <a:alpha val="38000"/>
                    </a:srgbClr>
                  </a:outerShdw>
                </a:effectLst>
              </a:rPr>
              <a:t>Мнение историков </a:t>
            </a:r>
          </a:p>
          <a:p>
            <a:pPr algn="ctr"/>
            <a:r>
              <a:rPr lang="ru-RU" sz="4000" b="1" dirty="0" smtClean="0">
                <a:ln w="11430"/>
                <a:solidFill>
                  <a:srgbClr val="E87618"/>
                </a:solidFill>
                <a:effectLst>
                  <a:outerShdw blurRad="50800" dist="39000" dir="5460000" algn="tl">
                    <a:srgbClr val="000000">
                      <a:alpha val="38000"/>
                    </a:srgbClr>
                  </a:outerShdw>
                </a:effectLst>
              </a:rPr>
              <a:t>о целях опричнины</a:t>
            </a:r>
            <a:endParaRPr lang="ru-RU" sz="4000" b="1" dirty="0">
              <a:ln w="11430"/>
              <a:solidFill>
                <a:srgbClr val="E87618"/>
              </a:solidFill>
              <a:effectLst>
                <a:outerShdw blurRad="50800" dist="39000" dir="5460000" algn="tl">
                  <a:srgbClr val="000000">
                    <a:alpha val="38000"/>
                  </a:srgbClr>
                </a:outerShdw>
              </a:effectLst>
            </a:endParaRPr>
          </a:p>
        </p:txBody>
      </p:sp>
      <p:sp>
        <p:nvSpPr>
          <p:cNvPr id="7" name="TextBox 6"/>
          <p:cNvSpPr txBox="1"/>
          <p:nvPr/>
        </p:nvSpPr>
        <p:spPr>
          <a:xfrm>
            <a:off x="1643042" y="1643050"/>
            <a:ext cx="2784942" cy="1754326"/>
          </a:xfrm>
          <a:prstGeom prst="rect">
            <a:avLst/>
          </a:prstGeom>
          <a:noFill/>
          <a:ln w="19050">
            <a:solidFill>
              <a:schemeClr val="accent2">
                <a:lumMod val="50000"/>
              </a:schemeClr>
            </a:solidFill>
          </a:ln>
        </p:spPr>
        <p:txBody>
          <a:bodyPr wrap="square" rtlCol="0">
            <a:spAutoFit/>
          </a:bodyPr>
          <a:lstStyle/>
          <a:p>
            <a:pPr algn="just"/>
            <a:r>
              <a:rPr lang="ru-RU" dirty="0" smtClean="0"/>
              <a:t>Целью Ивана Грозного было сокрушение боярско-княжеского могущества.</a:t>
            </a:r>
          </a:p>
          <a:p>
            <a:pPr algn="r"/>
            <a:r>
              <a:rPr lang="ru-RU" dirty="0" smtClean="0"/>
              <a:t>С.М</a:t>
            </a:r>
            <a:r>
              <a:rPr lang="ru-RU" dirty="0" smtClean="0"/>
              <a:t>. Соловьев</a:t>
            </a:r>
            <a:endParaRPr lang="ru-RU" dirty="0" smtClean="0"/>
          </a:p>
          <a:p>
            <a:pPr algn="r"/>
            <a:r>
              <a:rPr lang="ru-RU" dirty="0" smtClean="0"/>
              <a:t>С.Ф</a:t>
            </a:r>
            <a:r>
              <a:rPr lang="ru-RU" dirty="0" smtClean="0"/>
              <a:t>. Платонов </a:t>
            </a:r>
            <a:endParaRPr lang="ru-RU" dirty="0"/>
          </a:p>
        </p:txBody>
      </p:sp>
      <p:sp>
        <p:nvSpPr>
          <p:cNvPr id="8" name="TextBox 7"/>
          <p:cNvSpPr txBox="1"/>
          <p:nvPr/>
        </p:nvSpPr>
        <p:spPr>
          <a:xfrm>
            <a:off x="6143636" y="1357298"/>
            <a:ext cx="2786082" cy="2647766"/>
          </a:xfrm>
          <a:prstGeom prst="rect">
            <a:avLst/>
          </a:prstGeom>
          <a:noFill/>
          <a:ln w="19050">
            <a:solidFill>
              <a:schemeClr val="accent2">
                <a:lumMod val="50000"/>
              </a:schemeClr>
            </a:solidFill>
          </a:ln>
        </p:spPr>
        <p:txBody>
          <a:bodyPr wrap="square" rtlCol="0">
            <a:spAutoFit/>
          </a:bodyPr>
          <a:lstStyle/>
          <a:p>
            <a:pPr algn="just"/>
            <a:r>
              <a:rPr lang="ru-RU" dirty="0" smtClean="0"/>
              <a:t>С помощью опричнины царь боролся с остатками сепаратизма (политики обособления отдельных частей территории государства).</a:t>
            </a:r>
          </a:p>
          <a:p>
            <a:pPr algn="r"/>
            <a:r>
              <a:rPr lang="ru-RU" dirty="0" smtClean="0"/>
              <a:t> А.А</a:t>
            </a:r>
            <a:r>
              <a:rPr lang="ru-RU" dirty="0" smtClean="0"/>
              <a:t>. Зимин</a:t>
            </a:r>
            <a:endParaRPr lang="ru-RU" dirty="0" smtClean="0"/>
          </a:p>
          <a:p>
            <a:pPr algn="r"/>
            <a:r>
              <a:rPr lang="ru-RU" dirty="0" smtClean="0"/>
              <a:t>В.Б. </a:t>
            </a:r>
            <a:r>
              <a:rPr lang="ru-RU" dirty="0" err="1" smtClean="0"/>
              <a:t>Кобрин</a:t>
            </a:r>
            <a:r>
              <a:rPr lang="ru-RU" dirty="0" smtClean="0"/>
              <a:t> </a:t>
            </a:r>
            <a:endParaRPr lang="ru-RU" dirty="0"/>
          </a:p>
        </p:txBody>
      </p:sp>
      <p:sp>
        <p:nvSpPr>
          <p:cNvPr id="9" name="TextBox 8"/>
          <p:cNvSpPr txBox="1"/>
          <p:nvPr/>
        </p:nvSpPr>
        <p:spPr>
          <a:xfrm>
            <a:off x="2987824" y="4221088"/>
            <a:ext cx="3143272" cy="2092222"/>
          </a:xfrm>
          <a:prstGeom prst="rect">
            <a:avLst/>
          </a:prstGeom>
          <a:noFill/>
          <a:ln w="19050">
            <a:solidFill>
              <a:schemeClr val="accent2">
                <a:lumMod val="50000"/>
              </a:schemeClr>
            </a:solidFill>
          </a:ln>
        </p:spPr>
        <p:txBody>
          <a:bodyPr wrap="square" rtlCol="0">
            <a:spAutoFit/>
          </a:bodyPr>
          <a:lstStyle/>
          <a:p>
            <a:r>
              <a:rPr lang="ru-RU" dirty="0" smtClean="0"/>
              <a:t>Опричнина не имела смысла. Она была обусловлена личными отрицательными качествами Ивана IV.</a:t>
            </a:r>
          </a:p>
          <a:p>
            <a:pPr algn="r"/>
            <a:r>
              <a:rPr lang="ru-RU" dirty="0" smtClean="0"/>
              <a:t>Н.М. Карамзин</a:t>
            </a:r>
          </a:p>
          <a:p>
            <a:pPr algn="r"/>
            <a:r>
              <a:rPr lang="ru-RU" dirty="0" smtClean="0"/>
              <a:t>В.О. Ключевский </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0.70"/>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strVal val="#ppt_w*0.70"/>
                                          </p:val>
                                        </p:tav>
                                        <p:tav tm="100000">
                                          <p:val>
                                            <p:strVal val="#ppt_w"/>
                                          </p:val>
                                        </p:tav>
                                      </p:tavLst>
                                    </p:anim>
                                    <p:anim calcmode="lin" valueType="num">
                                      <p:cBhvr>
                                        <p:cTn id="22" dur="1000" fill="hold"/>
                                        <p:tgtEl>
                                          <p:spTgt spid="9"/>
                                        </p:tgtEl>
                                        <p:attrNameLst>
                                          <p:attrName>ppt_h</p:attrName>
                                        </p:attrNameLst>
                                      </p:cBhvr>
                                      <p:tavLst>
                                        <p:tav tm="0">
                                          <p:val>
                                            <p:strVal val="#ppt_h"/>
                                          </p:val>
                                        </p:tav>
                                        <p:tav tm="100000">
                                          <p:val>
                                            <p:strVal val="#ppt_h"/>
                                          </p:val>
                                        </p:tav>
                                      </p:tavLst>
                                    </p:anim>
                                    <p:animEffect transition="in" filter="fade">
                                      <p:cBhvr>
                                        <p:cTn id="23"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User\Downloads\1613649908_2-p-fon-dlya-prezentatsii-18-vek-2.jpg"/>
          <p:cNvPicPr>
            <a:picLocks noChangeAspect="1" noChangeArrowheads="1"/>
          </p:cNvPicPr>
          <p:nvPr/>
        </p:nvPicPr>
        <p:blipFill>
          <a:blip r:embed="rId3" cstate="print">
            <a:lum bright="20000"/>
          </a:blip>
          <a:srcRect/>
          <a:stretch>
            <a:fillRect/>
          </a:stretch>
        </p:blipFill>
        <p:spPr bwMode="auto">
          <a:xfrm>
            <a:off x="0" y="1"/>
            <a:ext cx="9144000" cy="6858000"/>
          </a:xfrm>
          <a:prstGeom prst="rect">
            <a:avLst/>
          </a:prstGeom>
          <a:noFill/>
        </p:spPr>
      </p:pic>
      <p:sp>
        <p:nvSpPr>
          <p:cNvPr id="5" name="TextBox 4"/>
          <p:cNvSpPr txBox="1"/>
          <p:nvPr/>
        </p:nvSpPr>
        <p:spPr>
          <a:xfrm>
            <a:off x="1043608" y="548680"/>
            <a:ext cx="7002064" cy="1631216"/>
          </a:xfrm>
          <a:prstGeom prst="rect">
            <a:avLst/>
          </a:prstGeom>
          <a:noFill/>
        </p:spPr>
        <p:txBody>
          <a:bodyPr wrap="square" rtlCol="0">
            <a:spAutoFit/>
          </a:bodyPr>
          <a:lstStyle/>
          <a:p>
            <a:pPr algn="just">
              <a:lnSpc>
                <a:spcPts val="2000"/>
              </a:lnSpc>
            </a:pPr>
            <a:r>
              <a:rPr lang="ru-RU" sz="3200" b="1" i="1" dirty="0" smtClean="0">
                <a:solidFill>
                  <a:srgbClr val="800000"/>
                </a:solidFill>
                <a:latin typeface="Gabriola" pitchFamily="82" charset="0"/>
              </a:rPr>
              <a:t>3 декабря 1564 года Иван Грозный с семьёй внезапно выехал из столицы на богомолье. С собой царь взял казну, личную библиотеку, иконы и символы власти. Посетив село Коломенское, он не стал возвращаться в Москву и, проскитавшись несколько недель, остановился в Александровой слободе.</a:t>
            </a:r>
            <a:endParaRPr lang="ru-RU" sz="3200" b="1" i="1" dirty="0">
              <a:solidFill>
                <a:srgbClr val="800000"/>
              </a:solidFill>
              <a:latin typeface="Gabriola" pitchFamily="82" charset="0"/>
            </a:endParaRPr>
          </a:p>
        </p:txBody>
      </p:sp>
      <p:sp>
        <p:nvSpPr>
          <p:cNvPr id="6" name="TextBox 5"/>
          <p:cNvSpPr txBox="1"/>
          <p:nvPr/>
        </p:nvSpPr>
        <p:spPr>
          <a:xfrm>
            <a:off x="1357290" y="6000768"/>
            <a:ext cx="6500858" cy="276999"/>
          </a:xfrm>
          <a:prstGeom prst="rect">
            <a:avLst/>
          </a:prstGeom>
          <a:noFill/>
        </p:spPr>
        <p:txBody>
          <a:bodyPr wrap="square" rtlCol="0">
            <a:spAutoFit/>
          </a:bodyPr>
          <a:lstStyle/>
          <a:p>
            <a:pPr algn="ctr"/>
            <a:r>
              <a:rPr lang="ru-RU" sz="1200" b="1" i="1" dirty="0" smtClean="0"/>
              <a:t> Н.Е. Сверчков, "Поезд Ивана Грозного на богомолье» (1875 г.)</a:t>
            </a:r>
            <a:endParaRPr lang="ru-RU" sz="1200" b="1" i="1" dirty="0"/>
          </a:p>
        </p:txBody>
      </p:sp>
      <p:pic>
        <p:nvPicPr>
          <p:cNvPr id="4099" name="Picture 3" descr="C:\Users\User\Downloads\b073f7e678971ea30f49e3f59cbfb679cd9dcfa1.jpg"/>
          <p:cNvPicPr>
            <a:picLocks noChangeAspect="1" noChangeArrowheads="1"/>
          </p:cNvPicPr>
          <p:nvPr/>
        </p:nvPicPr>
        <p:blipFill>
          <a:blip r:embed="rId4" cstate="print"/>
          <a:srcRect/>
          <a:stretch>
            <a:fillRect/>
          </a:stretch>
        </p:blipFill>
        <p:spPr bwMode="auto">
          <a:xfrm>
            <a:off x="1142976" y="2357430"/>
            <a:ext cx="6858048" cy="3596904"/>
          </a:xfrm>
          <a:prstGeom prst="rect">
            <a:avLst/>
          </a:prstGeom>
          <a:ln>
            <a:noFill/>
          </a:ln>
          <a:effectLst>
            <a:outerShdw blurRad="292100" dist="139700" dir="2700000" algn="tl" rotWithShape="0">
              <a:srgbClr val="333333">
                <a:alpha val="65000"/>
              </a:srgbClr>
            </a:outerShdw>
          </a:effectLst>
        </p:spPr>
      </p:pic>
      <p:pic>
        <p:nvPicPr>
          <p:cNvPr id="4101" name="Picture 5" descr="C:\Users\User\Downloads\1614256903_26-p-ramki-cherno-belie-bez-fona-26.png"/>
          <p:cNvPicPr>
            <a:picLocks noChangeAspect="1" noChangeArrowheads="1"/>
          </p:cNvPicPr>
          <p:nvPr/>
        </p:nvPicPr>
        <p:blipFill>
          <a:blip r:embed="rId5" cstate="print"/>
          <a:srcRect/>
          <a:stretch>
            <a:fillRect/>
          </a:stretch>
        </p:blipFill>
        <p:spPr bwMode="auto">
          <a:xfrm>
            <a:off x="785786" y="2071678"/>
            <a:ext cx="7500990" cy="4143404"/>
          </a:xfrm>
          <a:prstGeom prst="rect">
            <a:avLst/>
          </a:prstGeom>
          <a:ln>
            <a:noFill/>
          </a:ln>
          <a:effectLst>
            <a:outerShdw blurRad="190500" algn="tl" rotWithShape="0">
              <a:srgbClr val="000000">
                <a:alpha val="70000"/>
              </a:srgbClr>
            </a:outerShdw>
          </a:effectLst>
        </p:spPr>
      </p:pic>
    </p:spTree>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2" descr="C:\Users\User\Downloads\1613649908_2-p-fon-dlya-prezentatsii-18-vek-2.jpg"/>
          <p:cNvPicPr>
            <a:picLocks noGrp="1" noChangeAspect="1" noChangeArrowheads="1"/>
          </p:cNvPicPr>
          <p:nvPr>
            <p:ph idx="1"/>
          </p:nvPr>
        </p:nvPicPr>
        <p:blipFill>
          <a:blip r:embed="rId2" cstate="print">
            <a:lum bright="20000"/>
          </a:blip>
          <a:srcRect/>
          <a:stretch>
            <a:fillRect/>
          </a:stretch>
        </p:blipFill>
        <p:spPr bwMode="auto">
          <a:xfrm>
            <a:off x="0" y="0"/>
            <a:ext cx="9144000" cy="6858000"/>
          </a:xfrm>
          <a:prstGeom prst="rect">
            <a:avLst/>
          </a:prstGeom>
          <a:noFill/>
        </p:spPr>
      </p:pic>
      <p:sp>
        <p:nvSpPr>
          <p:cNvPr id="5" name="TextBox 4"/>
          <p:cNvSpPr txBox="1"/>
          <p:nvPr/>
        </p:nvSpPr>
        <p:spPr>
          <a:xfrm>
            <a:off x="1142976" y="714356"/>
            <a:ext cx="6858048" cy="621389"/>
          </a:xfrm>
          <a:prstGeom prst="rect">
            <a:avLst/>
          </a:prstGeom>
          <a:noFill/>
        </p:spPr>
        <p:txBody>
          <a:bodyPr wrap="square" rtlCol="0">
            <a:spAutoFit/>
          </a:bodyPr>
          <a:lstStyle/>
          <a:p>
            <a:pPr algn="just">
              <a:lnSpc>
                <a:spcPts val="2000"/>
              </a:lnSpc>
            </a:pPr>
            <a:r>
              <a:rPr lang="ru-RU" sz="2800" b="1" i="1" dirty="0" smtClean="0">
                <a:solidFill>
                  <a:srgbClr val="800000"/>
                </a:solidFill>
                <a:latin typeface="Gabriola" pitchFamily="82" charset="0"/>
              </a:rPr>
              <a:t>В начале 1565 г. царь направил в столицу две грамоты, которые надлежало огласить на  Красной площади.</a:t>
            </a:r>
            <a:endParaRPr lang="ru-RU" sz="2800" b="1" i="1" dirty="0">
              <a:solidFill>
                <a:srgbClr val="800000"/>
              </a:solidFill>
              <a:latin typeface="Gabriola" pitchFamily="82" charset="0"/>
            </a:endParaRPr>
          </a:p>
        </p:txBody>
      </p:sp>
      <p:pic>
        <p:nvPicPr>
          <p:cNvPr id="5126" name="Picture 6" descr="C:\Users\User\Downloads\1610937262_31-p-fon-svitkom-dlya-prezentatsii-44.png"/>
          <p:cNvPicPr>
            <a:picLocks noChangeAspect="1" noChangeArrowheads="1"/>
          </p:cNvPicPr>
          <p:nvPr/>
        </p:nvPicPr>
        <p:blipFill>
          <a:blip r:embed="rId3" cstate="print"/>
          <a:srcRect/>
          <a:stretch>
            <a:fillRect/>
          </a:stretch>
        </p:blipFill>
        <p:spPr bwMode="auto">
          <a:xfrm rot="21158893">
            <a:off x="-42902" y="1149997"/>
            <a:ext cx="4911738" cy="5228295"/>
          </a:xfrm>
          <a:prstGeom prst="rect">
            <a:avLst/>
          </a:prstGeom>
          <a:ln>
            <a:noFill/>
          </a:ln>
          <a:effectLst>
            <a:outerShdw blurRad="292100" dist="139700" dir="2700000" algn="tl" rotWithShape="0">
              <a:srgbClr val="333333">
                <a:alpha val="65000"/>
              </a:srgbClr>
            </a:outerShdw>
          </a:effectLst>
        </p:spPr>
      </p:pic>
      <p:pic>
        <p:nvPicPr>
          <p:cNvPr id="13" name="Picture 6" descr="C:\Users\User\Downloads\1610937262_31-p-fon-svitkom-dlya-prezentatsii-44.png"/>
          <p:cNvPicPr>
            <a:picLocks noChangeAspect="1" noChangeArrowheads="1"/>
          </p:cNvPicPr>
          <p:nvPr/>
        </p:nvPicPr>
        <p:blipFill>
          <a:blip r:embed="rId3" cstate="print"/>
          <a:srcRect/>
          <a:stretch>
            <a:fillRect/>
          </a:stretch>
        </p:blipFill>
        <p:spPr bwMode="auto">
          <a:xfrm rot="748517">
            <a:off x="4321421" y="1493718"/>
            <a:ext cx="4911738" cy="5492345"/>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rot="21199548">
            <a:off x="821913" y="2047687"/>
            <a:ext cx="3092295" cy="3139321"/>
          </a:xfrm>
          <a:prstGeom prst="rect">
            <a:avLst/>
          </a:prstGeom>
          <a:noFill/>
        </p:spPr>
        <p:txBody>
          <a:bodyPr wrap="square" rtlCol="0">
            <a:spAutoFit/>
          </a:bodyPr>
          <a:lstStyle/>
          <a:p>
            <a:pPr algn="ctr"/>
            <a:r>
              <a:rPr lang="ru-RU" dirty="0" smtClean="0"/>
              <a:t>К митрополиту Афанасию</a:t>
            </a:r>
          </a:p>
          <a:p>
            <a:pPr algn="ctr"/>
            <a:endParaRPr lang="ru-RU" dirty="0" smtClean="0"/>
          </a:p>
          <a:p>
            <a:pPr algn="just"/>
            <a:r>
              <a:rPr lang="ru-RU" dirty="0" smtClean="0"/>
              <a:t>    Обвинил бояр и духовенство во многих «</a:t>
            </a:r>
            <a:r>
              <a:rPr lang="ru-RU" dirty="0" err="1" smtClean="0"/>
              <a:t>изменных</a:t>
            </a:r>
            <a:r>
              <a:rPr lang="ru-RU" dirty="0" smtClean="0"/>
              <a:t> делах», в расхищении казны и земель, в нежелании защищать царя от «недругов его».  </a:t>
            </a:r>
          </a:p>
          <a:p>
            <a:pPr algn="just"/>
            <a:r>
              <a:rPr lang="ru-RU" dirty="0" smtClean="0"/>
              <a:t>    Объявил, что оставляет престол и поселится там, «где Бог наставит».</a:t>
            </a:r>
            <a:endParaRPr lang="ru-RU" dirty="0"/>
          </a:p>
        </p:txBody>
      </p:sp>
      <p:sp>
        <p:nvSpPr>
          <p:cNvPr id="15" name="TextBox 14"/>
          <p:cNvSpPr txBox="1"/>
          <p:nvPr/>
        </p:nvSpPr>
        <p:spPr>
          <a:xfrm rot="738806">
            <a:off x="5311940" y="2588111"/>
            <a:ext cx="3112221" cy="2585323"/>
          </a:xfrm>
          <a:prstGeom prst="rect">
            <a:avLst/>
          </a:prstGeom>
          <a:noFill/>
        </p:spPr>
        <p:txBody>
          <a:bodyPr wrap="square" rtlCol="0">
            <a:spAutoFit/>
          </a:bodyPr>
          <a:lstStyle/>
          <a:p>
            <a:pPr algn="ctr"/>
            <a:r>
              <a:rPr lang="ru-RU" dirty="0" smtClean="0"/>
              <a:t>К жителям столицы</a:t>
            </a:r>
          </a:p>
          <a:p>
            <a:pPr algn="ctr"/>
            <a:endParaRPr lang="ru-RU" dirty="0" smtClean="0"/>
          </a:p>
          <a:p>
            <a:pPr algn="just"/>
            <a:r>
              <a:rPr lang="ru-RU" dirty="0" smtClean="0"/>
              <a:t>     Говорил о притеснениях и обидах, причиненных народу изменниками-боярами.</a:t>
            </a:r>
          </a:p>
          <a:p>
            <a:pPr algn="just"/>
            <a:r>
              <a:rPr lang="ru-RU" dirty="0" smtClean="0"/>
              <a:t>     Просил, «чтобы они себе никоторого </a:t>
            </a:r>
            <a:r>
              <a:rPr lang="ru-RU" dirty="0" err="1" smtClean="0"/>
              <a:t>сумнения</a:t>
            </a:r>
            <a:r>
              <a:rPr lang="ru-RU" dirty="0" smtClean="0"/>
              <a:t> не держали, гневу на них и опалы никоторые нет».</a:t>
            </a:r>
            <a:endParaRPr lang="ru-R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126"/>
                                        </p:tgtEl>
                                        <p:attrNameLst>
                                          <p:attrName>style.visibility</p:attrName>
                                        </p:attrNameLst>
                                      </p:cBhvr>
                                      <p:to>
                                        <p:strVal val="visible"/>
                                      </p:to>
                                    </p:set>
                                    <p:animEffect transition="in" filter="fade">
                                      <p:cBhvr>
                                        <p:cTn id="7" dur="1000"/>
                                        <p:tgtEl>
                                          <p:spTgt spid="5126"/>
                                        </p:tgtEl>
                                      </p:cBhvr>
                                    </p:animEffect>
                                    <p:anim calcmode="lin" valueType="num">
                                      <p:cBhvr>
                                        <p:cTn id="8" dur="1000" fill="hold"/>
                                        <p:tgtEl>
                                          <p:spTgt spid="5126"/>
                                        </p:tgtEl>
                                        <p:attrNameLst>
                                          <p:attrName>ppt_x</p:attrName>
                                        </p:attrNameLst>
                                      </p:cBhvr>
                                      <p:tavLst>
                                        <p:tav tm="0">
                                          <p:val>
                                            <p:strVal val="#ppt_x"/>
                                          </p:val>
                                        </p:tav>
                                        <p:tav tm="100000">
                                          <p:val>
                                            <p:strVal val="#ppt_x"/>
                                          </p:val>
                                        </p:tav>
                                      </p:tavLst>
                                    </p:anim>
                                    <p:anim calcmode="lin" valueType="num">
                                      <p:cBhvr>
                                        <p:cTn id="9" dur="1000" fill="hold"/>
                                        <p:tgtEl>
                                          <p:spTgt spid="512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2" descr="C:\Users\User\Downloads\1613649908_2-p-fon-dlya-prezentatsii-18-vek-2.jpg"/>
          <p:cNvPicPr>
            <a:picLocks noGrp="1" noChangeAspect="1" noChangeArrowheads="1"/>
          </p:cNvPicPr>
          <p:nvPr>
            <p:ph idx="1"/>
          </p:nvPr>
        </p:nvPicPr>
        <p:blipFill>
          <a:blip r:embed="rId2" cstate="print">
            <a:lum bright="20000"/>
          </a:blip>
          <a:srcRect/>
          <a:stretch>
            <a:fillRect/>
          </a:stretch>
        </p:blipFill>
        <p:spPr bwMode="auto">
          <a:xfrm>
            <a:off x="0" y="0"/>
            <a:ext cx="9144000" cy="6858000"/>
          </a:xfrm>
          <a:prstGeom prst="rect">
            <a:avLst/>
          </a:prstGeom>
          <a:noFill/>
        </p:spPr>
      </p:pic>
      <p:sp>
        <p:nvSpPr>
          <p:cNvPr id="5" name="TextBox 4"/>
          <p:cNvSpPr txBox="1"/>
          <p:nvPr/>
        </p:nvSpPr>
        <p:spPr>
          <a:xfrm>
            <a:off x="971600" y="476672"/>
            <a:ext cx="7056784" cy="1631216"/>
          </a:xfrm>
          <a:prstGeom prst="rect">
            <a:avLst/>
          </a:prstGeom>
          <a:noFill/>
        </p:spPr>
        <p:txBody>
          <a:bodyPr wrap="square" rtlCol="0">
            <a:spAutoFit/>
          </a:bodyPr>
          <a:lstStyle/>
          <a:p>
            <a:pPr algn="just">
              <a:lnSpc>
                <a:spcPts val="2000"/>
              </a:lnSpc>
            </a:pPr>
            <a:r>
              <a:rPr lang="ru-RU" sz="2800" b="1" i="1" dirty="0" smtClean="0">
                <a:solidFill>
                  <a:srgbClr val="800000"/>
                </a:solidFill>
                <a:latin typeface="Gabriola" pitchFamily="82" charset="0"/>
              </a:rPr>
              <a:t>Под влиянием жителей Москвы, к царю были направлены бояре для того, чтобы вернуть его в столицу. От прибывшей из Москвы делегации царь потребовал права казнить «изменников» по своему усмотрению и выделения себе особого земельного удела – опричнины. Бояре вынуждены были согласиться.</a:t>
            </a:r>
            <a:endParaRPr lang="ru-RU" sz="2800" b="1" i="1" dirty="0">
              <a:solidFill>
                <a:srgbClr val="800000"/>
              </a:solidFill>
              <a:latin typeface="Gabriola" pitchFamily="82" charset="0"/>
            </a:endParaRPr>
          </a:p>
        </p:txBody>
      </p:sp>
      <p:pic>
        <p:nvPicPr>
          <p:cNvPr id="1030" name="Picture 6" descr="G:\0008-010-.jpg"/>
          <p:cNvPicPr>
            <a:picLocks noChangeAspect="1" noChangeArrowheads="1"/>
          </p:cNvPicPr>
          <p:nvPr/>
        </p:nvPicPr>
        <p:blipFill>
          <a:blip r:embed="rId3" cstate="print"/>
          <a:srcRect/>
          <a:stretch>
            <a:fillRect/>
          </a:stretch>
        </p:blipFill>
        <p:spPr bwMode="auto">
          <a:xfrm>
            <a:off x="467544" y="2276872"/>
            <a:ext cx="3162928" cy="2160240"/>
          </a:xfrm>
          <a:prstGeom prst="rect">
            <a:avLst/>
          </a:prstGeom>
          <a:ln>
            <a:noFill/>
          </a:ln>
          <a:effectLst>
            <a:softEdge rad="112500"/>
          </a:effectLst>
        </p:spPr>
      </p:pic>
      <p:pic>
        <p:nvPicPr>
          <p:cNvPr id="1033" name="Picture 9" descr="G:\orig (31).jpg"/>
          <p:cNvPicPr>
            <a:picLocks noChangeAspect="1" noChangeArrowheads="1"/>
          </p:cNvPicPr>
          <p:nvPr/>
        </p:nvPicPr>
        <p:blipFill>
          <a:blip r:embed="rId4" cstate="print"/>
          <a:srcRect/>
          <a:stretch>
            <a:fillRect/>
          </a:stretch>
        </p:blipFill>
        <p:spPr bwMode="auto">
          <a:xfrm>
            <a:off x="5580112" y="4149080"/>
            <a:ext cx="3036539" cy="2037209"/>
          </a:xfrm>
          <a:prstGeom prst="rect">
            <a:avLst/>
          </a:prstGeom>
          <a:ln>
            <a:noFill/>
          </a:ln>
          <a:effectLst>
            <a:softEdge rad="112500"/>
          </a:effectLst>
        </p:spPr>
      </p:pic>
      <p:pic>
        <p:nvPicPr>
          <p:cNvPr id="1034" name="Picture 10" descr="G:\lekcija_v_streleckih_palatah_msk.jpg"/>
          <p:cNvPicPr>
            <a:picLocks noChangeAspect="1" noChangeArrowheads="1"/>
          </p:cNvPicPr>
          <p:nvPr/>
        </p:nvPicPr>
        <p:blipFill>
          <a:blip r:embed="rId5" cstate="print"/>
          <a:srcRect t="11931"/>
          <a:stretch>
            <a:fillRect/>
          </a:stretch>
        </p:blipFill>
        <p:spPr bwMode="auto">
          <a:xfrm flipH="1">
            <a:off x="1835696" y="3140968"/>
            <a:ext cx="1175172" cy="776222"/>
          </a:xfrm>
          <a:prstGeom prst="rect">
            <a:avLst/>
          </a:prstGeom>
          <a:noFill/>
        </p:spPr>
      </p:pic>
      <p:sp>
        <p:nvSpPr>
          <p:cNvPr id="23" name="TextBox 22"/>
          <p:cNvSpPr txBox="1"/>
          <p:nvPr/>
        </p:nvSpPr>
        <p:spPr>
          <a:xfrm>
            <a:off x="827584" y="4365104"/>
            <a:ext cx="2088232" cy="276999"/>
          </a:xfrm>
          <a:prstGeom prst="rect">
            <a:avLst/>
          </a:prstGeom>
          <a:noFill/>
        </p:spPr>
        <p:txBody>
          <a:bodyPr wrap="square" rtlCol="0">
            <a:spAutoFit/>
          </a:bodyPr>
          <a:lstStyle/>
          <a:p>
            <a:pPr algn="ctr"/>
            <a:r>
              <a:rPr lang="ru-RU" sz="1200" b="1" i="1" dirty="0" smtClean="0"/>
              <a:t>Москва</a:t>
            </a:r>
            <a:endParaRPr lang="ru-RU" sz="1200" dirty="0"/>
          </a:p>
        </p:txBody>
      </p:sp>
      <p:sp>
        <p:nvSpPr>
          <p:cNvPr id="24" name="TextBox 23"/>
          <p:cNvSpPr txBox="1"/>
          <p:nvPr/>
        </p:nvSpPr>
        <p:spPr>
          <a:xfrm>
            <a:off x="5724128" y="6093296"/>
            <a:ext cx="2808312" cy="276999"/>
          </a:xfrm>
          <a:prstGeom prst="rect">
            <a:avLst/>
          </a:prstGeom>
          <a:noFill/>
        </p:spPr>
        <p:txBody>
          <a:bodyPr wrap="square" rtlCol="0">
            <a:spAutoFit/>
          </a:bodyPr>
          <a:lstStyle/>
          <a:p>
            <a:pPr algn="ctr"/>
            <a:r>
              <a:rPr lang="ru-RU" sz="1200" b="1" i="1" dirty="0" smtClean="0"/>
              <a:t>Александрова слобода</a:t>
            </a:r>
            <a:endParaRPr lang="ru-RU" sz="1200" dirty="0"/>
          </a:p>
        </p:txBody>
      </p:sp>
      <p:pic>
        <p:nvPicPr>
          <p:cNvPr id="1035" name="Picture 11" descr="G:\903838_html_m4862419.jpg"/>
          <p:cNvPicPr>
            <a:picLocks noChangeAspect="1" noChangeArrowheads="1"/>
          </p:cNvPicPr>
          <p:nvPr/>
        </p:nvPicPr>
        <p:blipFill>
          <a:blip r:embed="rId6" cstate="print"/>
          <a:srcRect l="34053" t="1879" r="2160" b="9807"/>
          <a:stretch>
            <a:fillRect/>
          </a:stretch>
        </p:blipFill>
        <p:spPr bwMode="auto">
          <a:xfrm>
            <a:off x="6903834" y="4293096"/>
            <a:ext cx="438176" cy="1144127"/>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034"/>
                                        </p:tgtEl>
                                        <p:attrNameLst>
                                          <p:attrName>style.visibility</p:attrName>
                                        </p:attrNameLst>
                                      </p:cBhvr>
                                      <p:to>
                                        <p:strVal val="visible"/>
                                      </p:to>
                                    </p:set>
                                    <p:anim calcmode="lin" valueType="num">
                                      <p:cBhvr>
                                        <p:cTn id="7" dur="5000" fill="hold"/>
                                        <p:tgtEl>
                                          <p:spTgt spid="1034"/>
                                        </p:tgtEl>
                                        <p:attrNameLst>
                                          <p:attrName>ppt_w</p:attrName>
                                        </p:attrNameLst>
                                      </p:cBhvr>
                                      <p:tavLst>
                                        <p:tav tm="0">
                                          <p:val>
                                            <p:fltVal val="0"/>
                                          </p:val>
                                        </p:tav>
                                        <p:tav tm="100000">
                                          <p:val>
                                            <p:strVal val="#ppt_w"/>
                                          </p:val>
                                        </p:tav>
                                      </p:tavLst>
                                    </p:anim>
                                    <p:anim calcmode="lin" valueType="num">
                                      <p:cBhvr>
                                        <p:cTn id="8" dur="5000" fill="hold"/>
                                        <p:tgtEl>
                                          <p:spTgt spid="1034"/>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0" presetClass="path" presetSubtype="0" accel="50000" decel="50000" fill="hold" nodeType="afterEffect">
                                  <p:stCondLst>
                                    <p:cond delay="0"/>
                                  </p:stCondLst>
                                  <p:childTnLst>
                                    <p:animMotion origin="layout" path="M -1.38889E-6 -3.38654E-6 C 0.04982 -0.00023 0.09982 -0.00023 0.12378 0.00648 C 0.14774 0.01318 0.13646 0.0303 0.14357 0.04094 C 0.15069 0.05158 0.16232 0.0576 0.16632 0.06986 C 0.17031 0.08212 0.16493 0.09854 0.16736 0.11473 C 0.16979 0.13093 0.17517 0.15545 0.18125 0.16748 C 0.18732 0.1795 0.19878 0.17696 0.20399 0.18737 C 0.2092 0.19778 0.20816 0.21582 0.21198 0.22947 C 0.2158 0.24312 0.21875 0.26209 0.22673 0.26903 C 0.23472 0.27596 0.24896 0.26972 0.25955 0.2718 C 0.27014 0.27388 0.2809 0.27388 0.2901 0.28105 C 0.2993 0.28822 0.30746 0.30974 0.31493 0.31529 C 0.32239 0.32084 0.3316 0.31321 0.33472 0.3139 " pathEditMode="relative" ptsTypes="aaaaaaaaaaaaA">
                                      <p:cBhvr>
                                        <p:cTn id="11" dur="5000" fill="hold"/>
                                        <p:tgtEl>
                                          <p:spTgt spid="1034"/>
                                        </p:tgtEl>
                                        <p:attrNameLst>
                                          <p:attrName>ppt_x</p:attrName>
                                          <p:attrName>ppt_y</p:attrName>
                                        </p:attrNameLst>
                                      </p:cBhvr>
                                    </p:animMotion>
                                  </p:childTnLst>
                                </p:cTn>
                              </p:par>
                            </p:childTnLst>
                          </p:cTn>
                        </p:par>
                        <p:par>
                          <p:cTn id="12" fill="hold">
                            <p:stCondLst>
                              <p:cond delay="10000"/>
                            </p:stCondLst>
                            <p:childTnLst>
                              <p:par>
                                <p:cTn id="13" presetID="23" presetClass="entr" presetSubtype="16" fill="hold" nodeType="afterEffect">
                                  <p:stCondLst>
                                    <p:cond delay="0"/>
                                  </p:stCondLst>
                                  <p:childTnLst>
                                    <p:set>
                                      <p:cBhvr>
                                        <p:cTn id="14" dur="1" fill="hold">
                                          <p:stCondLst>
                                            <p:cond delay="0"/>
                                          </p:stCondLst>
                                        </p:cTn>
                                        <p:tgtEl>
                                          <p:spTgt spid="1035"/>
                                        </p:tgtEl>
                                        <p:attrNameLst>
                                          <p:attrName>style.visibility</p:attrName>
                                        </p:attrNameLst>
                                      </p:cBhvr>
                                      <p:to>
                                        <p:strVal val="visible"/>
                                      </p:to>
                                    </p:set>
                                    <p:anim calcmode="lin" valueType="num">
                                      <p:cBhvr>
                                        <p:cTn id="15" dur="500" fill="hold"/>
                                        <p:tgtEl>
                                          <p:spTgt spid="1035"/>
                                        </p:tgtEl>
                                        <p:attrNameLst>
                                          <p:attrName>ppt_w</p:attrName>
                                        </p:attrNameLst>
                                      </p:cBhvr>
                                      <p:tavLst>
                                        <p:tav tm="0">
                                          <p:val>
                                            <p:fltVal val="0"/>
                                          </p:val>
                                        </p:tav>
                                        <p:tav tm="100000">
                                          <p:val>
                                            <p:strVal val="#ppt_w"/>
                                          </p:val>
                                        </p:tav>
                                      </p:tavLst>
                                    </p:anim>
                                    <p:anim calcmode="lin" valueType="num">
                                      <p:cBhvr>
                                        <p:cTn id="16" dur="500" fill="hold"/>
                                        <p:tgtEl>
                                          <p:spTgt spid="103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50" name="Picture 2" descr="G:\1619813070_7-phonoteka_org-p-fon-dlya-prezentatsii-po-folkloru-krasivii-7.jpg"/>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p:spPr>
      </p:pic>
      <p:sp>
        <p:nvSpPr>
          <p:cNvPr id="10" name="TextBox 9"/>
          <p:cNvSpPr txBox="1"/>
          <p:nvPr/>
        </p:nvSpPr>
        <p:spPr>
          <a:xfrm>
            <a:off x="1547664" y="620689"/>
            <a:ext cx="6480720" cy="1569660"/>
          </a:xfrm>
          <a:prstGeom prst="rect">
            <a:avLst/>
          </a:prstGeom>
          <a:noFill/>
        </p:spPr>
        <p:txBody>
          <a:bodyPr wrap="square" rtlCol="0">
            <a:spAutoFit/>
          </a:bodyPr>
          <a:lstStyle/>
          <a:p>
            <a:pPr algn="ctr"/>
            <a:r>
              <a:rPr lang="ru-RU" sz="2400" b="1" dirty="0" smtClean="0">
                <a:solidFill>
                  <a:srgbClr val="002060"/>
                </a:solidFill>
              </a:rPr>
              <a:t>Решением Земского собора от</a:t>
            </a:r>
          </a:p>
          <a:p>
            <a:pPr algn="ctr"/>
            <a:r>
              <a:rPr lang="ru-RU" sz="2400" b="1" dirty="0" smtClean="0">
                <a:solidFill>
                  <a:srgbClr val="002060"/>
                </a:solidFill>
              </a:rPr>
              <a:t>3 февраля 1565 г. страна была разделена на две части:</a:t>
            </a:r>
          </a:p>
          <a:p>
            <a:pPr algn="ctr"/>
            <a:endParaRPr lang="ru-RU" sz="2400" b="1" dirty="0" smtClean="0">
              <a:solidFill>
                <a:schemeClr val="accent6">
                  <a:lumMod val="50000"/>
                </a:schemeClr>
              </a:solidFill>
            </a:endParaRPr>
          </a:p>
        </p:txBody>
      </p:sp>
      <p:sp>
        <p:nvSpPr>
          <p:cNvPr id="11" name="TextBox 10"/>
          <p:cNvSpPr txBox="1"/>
          <p:nvPr/>
        </p:nvSpPr>
        <p:spPr>
          <a:xfrm>
            <a:off x="1187624" y="2420888"/>
            <a:ext cx="2808312" cy="1569660"/>
          </a:xfrm>
          <a:prstGeom prst="rect">
            <a:avLst/>
          </a:prstGeom>
          <a:noFill/>
        </p:spPr>
        <p:txBody>
          <a:bodyPr wrap="square" rtlCol="0">
            <a:spAutoFit/>
          </a:bodyPr>
          <a:lstStyle/>
          <a:p>
            <a:pPr algn="ctr"/>
            <a:r>
              <a:rPr lang="ru-RU" sz="2400" b="1" dirty="0" smtClean="0">
                <a:latin typeface="Arial Black" pitchFamily="34" charset="0"/>
              </a:rPr>
              <a:t>Опричнина</a:t>
            </a:r>
            <a:r>
              <a:rPr lang="ru-RU" b="1" dirty="0" smtClean="0">
                <a:solidFill>
                  <a:schemeClr val="bg1">
                    <a:lumMod val="50000"/>
                  </a:schemeClr>
                </a:solidFill>
                <a:latin typeface="Arial Black" pitchFamily="34" charset="0"/>
              </a:rPr>
              <a:t> </a:t>
            </a:r>
            <a:endParaRPr lang="ru-RU" dirty="0" smtClean="0">
              <a:solidFill>
                <a:srgbClr val="FF0000"/>
              </a:solidFill>
              <a:latin typeface="Arial Black" pitchFamily="34" charset="0"/>
            </a:endParaRPr>
          </a:p>
          <a:p>
            <a:pPr algn="just"/>
            <a:r>
              <a:rPr lang="ru-RU" b="1" dirty="0" smtClean="0"/>
              <a:t>(земли, которые царь забрал </a:t>
            </a:r>
          </a:p>
          <a:p>
            <a:r>
              <a:rPr lang="ru-RU" b="1" dirty="0" smtClean="0"/>
              <a:t> в собственное управление</a:t>
            </a:r>
            <a:r>
              <a:rPr lang="ru-RU" dirty="0" smtClean="0"/>
              <a:t>)</a:t>
            </a:r>
          </a:p>
        </p:txBody>
      </p:sp>
      <p:sp>
        <p:nvSpPr>
          <p:cNvPr id="13" name="TextBox 12"/>
          <p:cNvSpPr txBox="1"/>
          <p:nvPr/>
        </p:nvSpPr>
        <p:spPr>
          <a:xfrm>
            <a:off x="5508104" y="2420888"/>
            <a:ext cx="2664296" cy="1015663"/>
          </a:xfrm>
          <a:prstGeom prst="rect">
            <a:avLst/>
          </a:prstGeom>
          <a:noFill/>
        </p:spPr>
        <p:txBody>
          <a:bodyPr wrap="square" rtlCol="0">
            <a:spAutoFit/>
          </a:bodyPr>
          <a:lstStyle/>
          <a:p>
            <a:pPr algn="ctr"/>
            <a:r>
              <a:rPr lang="ru-RU" sz="2400" dirty="0" err="1" smtClean="0">
                <a:solidFill>
                  <a:srgbClr val="FF0000"/>
                </a:solidFill>
                <a:latin typeface="Arial Black" pitchFamily="34" charset="0"/>
              </a:rPr>
              <a:t>Земчина</a:t>
            </a:r>
            <a:endParaRPr lang="ru-RU" sz="2400" dirty="0" smtClean="0">
              <a:solidFill>
                <a:srgbClr val="FF0000"/>
              </a:solidFill>
              <a:latin typeface="Arial Black" pitchFamily="34" charset="0"/>
            </a:endParaRPr>
          </a:p>
          <a:p>
            <a:r>
              <a:rPr lang="ru-RU" b="1" dirty="0" smtClean="0">
                <a:solidFill>
                  <a:srgbClr val="FF0000"/>
                </a:solidFill>
              </a:rPr>
              <a:t>(земли, оставшиеся боярам)</a:t>
            </a:r>
            <a:endParaRPr lang="ru-RU" b="1" dirty="0">
              <a:solidFill>
                <a:srgbClr val="FF0000"/>
              </a:solidFill>
            </a:endParaRPr>
          </a:p>
        </p:txBody>
      </p:sp>
      <p:sp>
        <p:nvSpPr>
          <p:cNvPr id="14" name="TextBox 13"/>
          <p:cNvSpPr txBox="1"/>
          <p:nvPr/>
        </p:nvSpPr>
        <p:spPr>
          <a:xfrm>
            <a:off x="1187624" y="4653136"/>
            <a:ext cx="6768752" cy="369332"/>
          </a:xfrm>
          <a:prstGeom prst="rect">
            <a:avLst/>
          </a:prstGeom>
          <a:noFill/>
        </p:spPr>
        <p:txBody>
          <a:bodyPr wrap="square" rtlCol="0">
            <a:spAutoFit/>
          </a:bodyPr>
          <a:lstStyle/>
          <a:p>
            <a:r>
              <a:rPr lang="ru-RU" b="1" dirty="0" smtClean="0"/>
              <a:t>Александрова слобода                                       </a:t>
            </a:r>
            <a:r>
              <a:rPr lang="ru-RU" b="1" dirty="0" smtClean="0">
                <a:solidFill>
                  <a:srgbClr val="FF0000"/>
                </a:solidFill>
              </a:rPr>
              <a:t>Москва</a:t>
            </a:r>
            <a:r>
              <a:rPr lang="ru-RU" dirty="0" smtClean="0">
                <a:solidFill>
                  <a:srgbClr val="FF0000"/>
                </a:solidFill>
              </a:rPr>
              <a:t> </a:t>
            </a:r>
            <a:endParaRPr lang="ru-RU" dirty="0">
              <a:solidFill>
                <a:srgbClr val="FF0000"/>
              </a:solidFill>
            </a:endParaRPr>
          </a:p>
        </p:txBody>
      </p:sp>
      <p:sp>
        <p:nvSpPr>
          <p:cNvPr id="9" name="TextBox 8"/>
          <p:cNvSpPr txBox="1"/>
          <p:nvPr/>
        </p:nvSpPr>
        <p:spPr>
          <a:xfrm>
            <a:off x="2123728" y="5661248"/>
            <a:ext cx="5040560" cy="646331"/>
          </a:xfrm>
          <a:prstGeom prst="rect">
            <a:avLst/>
          </a:prstGeom>
          <a:noFill/>
        </p:spPr>
        <p:txBody>
          <a:bodyPr wrap="square" rtlCol="0">
            <a:spAutoFit/>
          </a:bodyPr>
          <a:lstStyle/>
          <a:p>
            <a:pPr algn="just"/>
            <a:r>
              <a:rPr lang="ru-RU" b="1" dirty="0" smtClean="0">
                <a:solidFill>
                  <a:srgbClr val="002060"/>
                </a:solidFill>
              </a:rPr>
              <a:t>В каждой части страны устанавливались собственные управление, казна и войско.</a:t>
            </a:r>
            <a:endParaRPr lang="ru-RU" b="1" dirty="0">
              <a:solidFill>
                <a:srgbClr val="002060"/>
              </a:solidFill>
            </a:endParaRPr>
          </a:p>
        </p:txBody>
      </p:sp>
      <p:sp>
        <p:nvSpPr>
          <p:cNvPr id="21" name="Молния 20"/>
          <p:cNvSpPr/>
          <p:nvPr/>
        </p:nvSpPr>
        <p:spPr>
          <a:xfrm rot="1469361">
            <a:off x="3987798" y="1885618"/>
            <a:ext cx="1638939" cy="3443243"/>
          </a:xfrm>
          <a:prstGeom prst="lightningBol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dirty="0">
              <a:ln>
                <a:solidFill>
                  <a:schemeClr val="accent4">
                    <a:lumMod val="50000"/>
                  </a:schemeClr>
                </a:solidFill>
              </a:ln>
              <a:solidFill>
                <a:srgbClr val="D16E37"/>
              </a:solidFill>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1000" fill="hold"/>
                                        <p:tgtEl>
                                          <p:spTgt spid="9"/>
                                        </p:tgtEl>
                                        <p:attrNameLst>
                                          <p:attrName>ppt_w</p:attrName>
                                        </p:attrNameLst>
                                      </p:cBhvr>
                                      <p:tavLst>
                                        <p:tav tm="0">
                                          <p:val>
                                            <p:strVal val="#ppt_w*0.70"/>
                                          </p:val>
                                        </p:tav>
                                        <p:tav tm="100000">
                                          <p:val>
                                            <p:strVal val="#ppt_w"/>
                                          </p:val>
                                        </p:tav>
                                      </p:tavLst>
                                    </p:anim>
                                    <p:anim calcmode="lin" valueType="num">
                                      <p:cBhvr>
                                        <p:cTn id="27" dur="1000" fill="hold"/>
                                        <p:tgtEl>
                                          <p:spTgt spid="9"/>
                                        </p:tgtEl>
                                        <p:attrNameLst>
                                          <p:attrName>ppt_h</p:attrName>
                                        </p:attrNameLst>
                                      </p:cBhvr>
                                      <p:tavLst>
                                        <p:tav tm="0">
                                          <p:val>
                                            <p:strVal val="#ppt_h"/>
                                          </p:val>
                                        </p:tav>
                                        <p:tav tm="100000">
                                          <p:val>
                                            <p:strVal val="#ppt_h"/>
                                          </p:val>
                                        </p:tav>
                                      </p:tavLst>
                                    </p:anim>
                                    <p:animEffect transition="in" filter="fade">
                                      <p:cBhvr>
                                        <p:cTn id="2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4" grpId="0"/>
      <p:bldP spid="9"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Городская">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Городская">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2339</TotalTime>
  <Words>1480</Words>
  <Application>Microsoft Office PowerPoint</Application>
  <PresentationFormat>Экран (4:3)</PresentationFormat>
  <Paragraphs>116</Paragraphs>
  <Slides>18</Slides>
  <Notes>1</Notes>
  <HiddenSlides>0</HiddenSlides>
  <MMClips>2</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Городская</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История храма Спаса нерукотворного образа в с. Ближняя Полубянка</dc:title>
  <dc:creator>Весёлая семья</dc:creator>
  <cp:lastModifiedBy>User</cp:lastModifiedBy>
  <cp:revision>214</cp:revision>
  <dcterms:created xsi:type="dcterms:W3CDTF">2020-12-02T21:20:14Z</dcterms:created>
  <dcterms:modified xsi:type="dcterms:W3CDTF">2022-02-11T15:49:00Z</dcterms:modified>
</cp:coreProperties>
</file>