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5" r:id="rId10"/>
    <p:sldId id="264" r:id="rId11"/>
    <p:sldId id="266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60" d="100"/>
          <a:sy n="60" d="100"/>
        </p:scale>
        <p:origin x="-1644" y="-27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06.02.2023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06.02.2023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06.02.2023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06.02.2023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06.02.2023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06.02.2023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06.02.2023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7" Type="http://schemas.openxmlformats.org/officeDocument/2006/relationships/image" Target="../media/image20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7" Type="http://schemas.openxmlformats.org/officeDocument/2006/relationships/image" Target="../media/image26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5576" y="548680"/>
            <a:ext cx="7772400" cy="1780108"/>
          </a:xfrm>
        </p:spPr>
        <p:txBody>
          <a:bodyPr/>
          <a:lstStyle/>
          <a:p>
            <a:r>
              <a:rPr lang="ru-RU" dirty="0" smtClean="0"/>
              <a:t>ПУСТЫНИ И ПОЛУПУСТЫНИ РОССИИ</a:t>
            </a:r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2492896"/>
            <a:ext cx="5495925" cy="2943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067753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2643" y="1916832"/>
            <a:ext cx="4497349" cy="3450696"/>
          </a:xfrm>
        </p:spPr>
        <p:txBody>
          <a:bodyPr/>
          <a:lstStyle/>
          <a:p>
            <a:r>
              <a:rPr lang="ru-RU" dirty="0" smtClean="0">
                <a:solidFill>
                  <a:schemeClr val="tx1"/>
                </a:solidFill>
              </a:rPr>
              <a:t>- скотоводство (разводят: овец, верблюдов, КРС)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-земледелие развито  только в оазисах.(выращивают хлопок, виноград, абрикос, дыни, гранаты и </a:t>
            </a:r>
            <a:r>
              <a:rPr lang="ru-RU" dirty="0" err="1" smtClean="0">
                <a:solidFill>
                  <a:schemeClr val="tx1"/>
                </a:solidFill>
              </a:rPr>
              <a:t>др.овощи</a:t>
            </a:r>
            <a:r>
              <a:rPr lang="ru-RU" dirty="0" smtClean="0">
                <a:solidFill>
                  <a:schemeClr val="tx1"/>
                </a:solidFill>
              </a:rPr>
              <a:t>)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b="1" dirty="0"/>
              <a:t>6. Использование человеком.</a:t>
            </a:r>
            <a:endParaRPr lang="ru-RU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1484784"/>
            <a:ext cx="3358013" cy="262088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AutoShape 4" descr="Почему хлопковые регионы превратились в зоны экологического бедствия планеты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8198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51757" y="4299734"/>
            <a:ext cx="3469744" cy="255826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114780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23529" y="2204864"/>
            <a:ext cx="4680520" cy="3450696"/>
          </a:xfrm>
        </p:spPr>
        <p:txBody>
          <a:bodyPr/>
          <a:lstStyle/>
          <a:p>
            <a:r>
              <a:rPr lang="ru-RU" b="1" dirty="0">
                <a:solidFill>
                  <a:schemeClr val="tx1"/>
                </a:solidFill>
              </a:rPr>
              <a:t>Распахивая пастбища и занимая оазисы для собственных нужд, люди истощают природные ресурсы. Уменьшается ареал обитания животных этих зон, многие из них, не выдерживая конкуренции, гибнут</a:t>
            </a:r>
            <a:r>
              <a:rPr lang="ru-RU" b="1" dirty="0" smtClean="0">
                <a:solidFill>
                  <a:schemeClr val="tx1"/>
                </a:solidFill>
              </a:rPr>
              <a:t>.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altLang="ru-RU" b="1" dirty="0"/>
              <a:t> 7. Экологические проблемы.</a:t>
            </a:r>
            <a:br>
              <a:rPr lang="ru-RU" altLang="ru-RU" b="1" dirty="0"/>
            </a:br>
            <a:endParaRPr lang="ru-RU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3394279"/>
            <a:ext cx="3600450" cy="304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084625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419872" y="2780928"/>
            <a:ext cx="5004544" cy="4248472"/>
          </a:xfrm>
        </p:spPr>
        <p:txBody>
          <a:bodyPr/>
          <a:lstStyle/>
          <a:p>
            <a:pPr>
              <a:buNone/>
            </a:pPr>
            <a:r>
              <a:rPr lang="ru-RU" altLang="ru-RU" b="1" dirty="0">
                <a:solidFill>
                  <a:schemeClr val="bg2">
                    <a:lumMod val="25000"/>
                  </a:schemeClr>
                </a:solidFill>
              </a:rPr>
              <a:t>1. Географическое положение.</a:t>
            </a:r>
          </a:p>
          <a:p>
            <a:pPr>
              <a:buNone/>
            </a:pPr>
            <a:r>
              <a:rPr lang="ru-RU" altLang="ru-RU" b="1" dirty="0">
                <a:solidFill>
                  <a:schemeClr val="bg2">
                    <a:lumMod val="25000"/>
                  </a:schemeClr>
                </a:solidFill>
              </a:rPr>
              <a:t>2. Климат.           </a:t>
            </a:r>
          </a:p>
          <a:p>
            <a:pPr>
              <a:buNone/>
            </a:pPr>
            <a:r>
              <a:rPr lang="ru-RU" altLang="ru-RU" b="1" dirty="0">
                <a:solidFill>
                  <a:schemeClr val="bg2">
                    <a:lumMod val="25000"/>
                  </a:schemeClr>
                </a:solidFill>
              </a:rPr>
              <a:t> 3. Почвы.</a:t>
            </a:r>
          </a:p>
          <a:p>
            <a:pPr>
              <a:buNone/>
            </a:pPr>
            <a:r>
              <a:rPr lang="ru-RU" altLang="ru-RU" b="1" dirty="0">
                <a:solidFill>
                  <a:schemeClr val="bg2">
                    <a:lumMod val="25000"/>
                  </a:schemeClr>
                </a:solidFill>
              </a:rPr>
              <a:t> 4. Растительность.</a:t>
            </a:r>
          </a:p>
          <a:p>
            <a:pPr>
              <a:buNone/>
            </a:pPr>
            <a:r>
              <a:rPr lang="ru-RU" altLang="ru-RU" b="1" dirty="0">
                <a:solidFill>
                  <a:schemeClr val="bg2">
                    <a:lumMod val="25000"/>
                  </a:schemeClr>
                </a:solidFill>
              </a:rPr>
              <a:t> 5. Животный мир.</a:t>
            </a:r>
          </a:p>
          <a:p>
            <a:pPr>
              <a:buNone/>
            </a:pPr>
            <a:r>
              <a:rPr lang="ru-RU" altLang="ru-RU" b="1" dirty="0">
                <a:solidFill>
                  <a:schemeClr val="bg2">
                    <a:lumMod val="25000"/>
                  </a:schemeClr>
                </a:solidFill>
              </a:rPr>
              <a:t> 6. Использование человеком.                       </a:t>
            </a:r>
          </a:p>
          <a:p>
            <a:pPr>
              <a:buNone/>
            </a:pPr>
            <a:r>
              <a:rPr lang="ru-RU" altLang="ru-RU" b="1" dirty="0">
                <a:solidFill>
                  <a:schemeClr val="bg2">
                    <a:lumMod val="25000"/>
                  </a:schemeClr>
                </a:solidFill>
              </a:rPr>
              <a:t> 7. Экологические проблемы.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ПЛАН ОПИСАНИЯ ПРИРОДНОЙ ЗОНЫ</a:t>
            </a:r>
          </a:p>
        </p:txBody>
      </p:sp>
      <p:pic>
        <p:nvPicPr>
          <p:cNvPr id="4" name="Picture 2" descr="План курсовой работы: правила и примеры составления эффективного плана  курсового проекта | Sovetstudentu.ru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356992"/>
            <a:ext cx="2699791" cy="3384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598283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ПУСТЫНИ И ПОЛУПУСТЫНИ</a:t>
            </a:r>
            <a:endParaRPr lang="ru-RU" dirty="0"/>
          </a:p>
        </p:txBody>
      </p:sp>
      <p:pic>
        <p:nvPicPr>
          <p:cNvPr id="4" name="Picture 2" descr="C:\Users\лера\Pictures\3hoYgkgZJ9U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2446896"/>
            <a:ext cx="7559124" cy="44267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Овал 4"/>
          <p:cNvSpPr/>
          <p:nvPr/>
        </p:nvSpPr>
        <p:spPr>
          <a:xfrm>
            <a:off x="1678113" y="5301208"/>
            <a:ext cx="360040" cy="216024"/>
          </a:xfrm>
          <a:prstGeom prst="ellipse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/>
              <a:t>8</a:t>
            </a:r>
          </a:p>
        </p:txBody>
      </p:sp>
    </p:spTree>
    <p:extLst>
      <p:ext uri="{BB962C8B-B14F-4D97-AF65-F5344CB8AC3E}">
        <p14:creationId xmlns:p14="http://schemas.microsoft.com/office/powerpoint/2010/main" val="29611736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179512" y="1772816"/>
            <a:ext cx="4278932" cy="3450696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dirty="0">
                <a:solidFill>
                  <a:schemeClr val="bg2">
                    <a:lumMod val="25000"/>
                  </a:schemeClr>
                </a:solidFill>
              </a:rPr>
              <a:t>Пустыни и полупустыни России находятся в </a:t>
            </a:r>
            <a:r>
              <a:rPr lang="ru-RU" b="1" dirty="0">
                <a:solidFill>
                  <a:schemeClr val="bg2">
                    <a:lumMod val="25000"/>
                  </a:schemeClr>
                </a:solidFill>
              </a:rPr>
              <a:t>юго-восточной части </a:t>
            </a:r>
            <a:r>
              <a:rPr lang="ru-RU" b="1" dirty="0" err="1">
                <a:solidFill>
                  <a:schemeClr val="bg2">
                    <a:lumMod val="25000"/>
                  </a:schemeClr>
                </a:solidFill>
              </a:rPr>
              <a:t>Восточно</a:t>
            </a:r>
            <a:r>
              <a:rPr lang="ru-RU" b="1" dirty="0">
                <a:solidFill>
                  <a:schemeClr val="bg2">
                    <a:lumMod val="25000"/>
                  </a:schemeClr>
                </a:solidFill>
              </a:rPr>
              <a:t> – Европейской равнины вдоль Каспийского моря</a:t>
            </a:r>
            <a:r>
              <a:rPr lang="ru-RU" dirty="0">
                <a:solidFill>
                  <a:schemeClr val="bg2">
                    <a:lumMod val="25000"/>
                  </a:schemeClr>
                </a:solidFill>
              </a:rPr>
              <a:t>. Это территория Калмыкии, Астраханской и Волгоградской областей. Небольшие полупустыни существуют в Волгоградском и Ростовском регионах (речь идет об </a:t>
            </a:r>
            <a:r>
              <a:rPr lang="ru-RU" dirty="0" err="1">
                <a:solidFill>
                  <a:schemeClr val="bg2">
                    <a:lumMod val="25000"/>
                  </a:schemeClr>
                </a:solidFill>
              </a:rPr>
              <a:t>Арчединско</a:t>
            </a:r>
            <a:r>
              <a:rPr lang="ru-RU" dirty="0">
                <a:solidFill>
                  <a:schemeClr val="bg2">
                    <a:lumMod val="25000"/>
                  </a:schemeClr>
                </a:solidFill>
              </a:rPr>
              <a:t>-Донских и </a:t>
            </a:r>
            <a:r>
              <a:rPr lang="ru-RU" dirty="0" err="1">
                <a:solidFill>
                  <a:schemeClr val="bg2">
                    <a:lumMod val="25000"/>
                  </a:schemeClr>
                </a:solidFill>
              </a:rPr>
              <a:t>Цимлянских</a:t>
            </a:r>
            <a:r>
              <a:rPr lang="ru-RU" dirty="0">
                <a:solidFill>
                  <a:schemeClr val="bg2">
                    <a:lumMod val="25000"/>
                  </a:schemeClr>
                </a:solidFill>
              </a:rPr>
              <a:t> песках)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074448"/>
          </a:xfrm>
        </p:spPr>
        <p:txBody>
          <a:bodyPr/>
          <a:lstStyle/>
          <a:p>
            <a:r>
              <a:rPr lang="ru-RU" altLang="ru-RU" b="1" dirty="0"/>
              <a:t>1. Географическое </a:t>
            </a:r>
            <a:r>
              <a:rPr lang="ru-RU" altLang="ru-RU" b="1" dirty="0" smtClean="0"/>
              <a:t>положение.</a:t>
            </a:r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58444" y="2708920"/>
            <a:ext cx="4433808" cy="34860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08057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23528" y="2060848"/>
            <a:ext cx="5328591" cy="406531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b="1" dirty="0">
                <a:solidFill>
                  <a:schemeClr val="bg2">
                    <a:lumMod val="25000"/>
                  </a:schemeClr>
                </a:solidFill>
              </a:rPr>
              <a:t>В Полупустыни и пустыни сухой, резко континентальный климат. Зимы холодные, лето жаркое. Осадков в этой зоне мало 250мм в год. </a:t>
            </a:r>
            <a:endParaRPr lang="ru-RU" b="1" dirty="0" smtClean="0">
              <a:solidFill>
                <a:schemeClr val="bg2">
                  <a:lumMod val="25000"/>
                </a:schemeClr>
              </a:solidFill>
            </a:endParaRPr>
          </a:p>
          <a:p>
            <a:pPr marL="0" indent="0">
              <a:buNone/>
            </a:pPr>
            <a:r>
              <a:rPr lang="ru-RU" b="1" dirty="0" smtClean="0">
                <a:solidFill>
                  <a:schemeClr val="bg2">
                    <a:lumMod val="25000"/>
                  </a:schemeClr>
                </a:solidFill>
              </a:rPr>
              <a:t>Ср. </a:t>
            </a:r>
            <a:r>
              <a:rPr lang="en-US" b="1" dirty="0" smtClean="0">
                <a:solidFill>
                  <a:schemeClr val="bg2">
                    <a:lumMod val="25000"/>
                  </a:schemeClr>
                </a:solidFill>
              </a:rPr>
              <a:t>t</a:t>
            </a:r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</a:rPr>
              <a:t>и</a:t>
            </a:r>
            <a:r>
              <a:rPr lang="ru-RU" b="1" dirty="0" smtClean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ru-RU" b="1" dirty="0">
                <a:solidFill>
                  <a:schemeClr val="bg2">
                    <a:lumMod val="25000"/>
                  </a:schemeClr>
                </a:solidFill>
              </a:rPr>
              <a:t>в полупустынях +24…+</a:t>
            </a:r>
            <a:r>
              <a:rPr lang="ru-RU" b="1" dirty="0" smtClean="0">
                <a:solidFill>
                  <a:schemeClr val="bg2">
                    <a:lumMod val="25000"/>
                  </a:schemeClr>
                </a:solidFill>
              </a:rPr>
              <a:t>26</a:t>
            </a:r>
            <a:r>
              <a:rPr lang="en-US" dirty="0"/>
              <a:t> </a:t>
            </a:r>
            <a:r>
              <a:rPr lang="en-US" b="1" dirty="0">
                <a:solidFill>
                  <a:schemeClr val="bg2">
                    <a:lumMod val="25000"/>
                  </a:schemeClr>
                </a:solidFill>
              </a:rPr>
              <a:t>°C</a:t>
            </a:r>
            <a:r>
              <a:rPr lang="ru-RU" b="1" dirty="0" smtClean="0">
                <a:solidFill>
                  <a:schemeClr val="bg2">
                    <a:lumMod val="25000"/>
                  </a:schemeClr>
                </a:solidFill>
              </a:rPr>
              <a:t>, </a:t>
            </a:r>
          </a:p>
          <a:p>
            <a:pPr marL="0" indent="0">
              <a:buNone/>
            </a:pPr>
            <a:r>
              <a:rPr lang="ru-RU" b="1" dirty="0" smtClean="0">
                <a:solidFill>
                  <a:schemeClr val="bg2">
                    <a:lumMod val="25000"/>
                  </a:schemeClr>
                </a:solidFill>
              </a:rPr>
              <a:t>а</a:t>
            </a:r>
            <a:r>
              <a:rPr lang="ru-RU" b="1" dirty="0">
                <a:solidFill>
                  <a:schemeClr val="bg2">
                    <a:lumMod val="25000"/>
                  </a:schemeClr>
                </a:solidFill>
              </a:rPr>
              <a:t> Ср. </a:t>
            </a:r>
            <a:r>
              <a:rPr lang="en-US" b="1" dirty="0">
                <a:solidFill>
                  <a:schemeClr val="bg2">
                    <a:lumMod val="25000"/>
                  </a:schemeClr>
                </a:solidFill>
              </a:rPr>
              <a:t>t</a:t>
            </a:r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</a:rPr>
              <a:t>и </a:t>
            </a:r>
            <a:r>
              <a:rPr lang="ru-RU" b="1" dirty="0" smtClean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ru-RU" b="1" dirty="0">
                <a:solidFill>
                  <a:schemeClr val="bg2">
                    <a:lumMod val="25000"/>
                  </a:schemeClr>
                </a:solidFill>
              </a:rPr>
              <a:t>в </a:t>
            </a:r>
            <a:r>
              <a:rPr lang="ru-RU" b="1" dirty="0" smtClean="0">
                <a:solidFill>
                  <a:schemeClr val="bg2">
                    <a:lumMod val="25000"/>
                  </a:schemeClr>
                </a:solidFill>
              </a:rPr>
              <a:t>пустынях+26</a:t>
            </a:r>
            <a:r>
              <a:rPr lang="ru-RU" b="1" dirty="0">
                <a:solidFill>
                  <a:schemeClr val="bg2">
                    <a:lumMod val="25000"/>
                  </a:schemeClr>
                </a:solidFill>
              </a:rPr>
              <a:t>…+</a:t>
            </a:r>
            <a:r>
              <a:rPr lang="ru-RU" b="1" dirty="0" smtClean="0">
                <a:solidFill>
                  <a:schemeClr val="bg2">
                    <a:lumMod val="25000"/>
                  </a:schemeClr>
                </a:solidFill>
              </a:rPr>
              <a:t>30</a:t>
            </a:r>
            <a:r>
              <a:rPr lang="en-US" b="1" dirty="0">
                <a:solidFill>
                  <a:schemeClr val="bg2">
                    <a:lumMod val="25000"/>
                  </a:schemeClr>
                </a:solidFill>
              </a:rPr>
              <a:t> °C</a:t>
            </a:r>
            <a:r>
              <a:rPr lang="ru-RU" b="1" dirty="0" smtClean="0">
                <a:solidFill>
                  <a:schemeClr val="bg2">
                    <a:lumMod val="25000"/>
                  </a:schemeClr>
                </a:solidFill>
              </a:rPr>
              <a:t>.</a:t>
            </a:r>
          </a:p>
          <a:p>
            <a:pPr marL="0" indent="0">
              <a:buNone/>
            </a:pPr>
            <a:r>
              <a:rPr lang="ru-RU" b="1" dirty="0" smtClean="0">
                <a:solidFill>
                  <a:schemeClr val="bg2">
                    <a:lumMod val="25000"/>
                  </a:schemeClr>
                </a:solidFill>
              </a:rPr>
              <a:t> В </a:t>
            </a:r>
            <a:r>
              <a:rPr lang="ru-RU" b="1" dirty="0">
                <a:solidFill>
                  <a:schemeClr val="bg2">
                    <a:lumMod val="25000"/>
                  </a:schemeClr>
                </a:solidFill>
              </a:rPr>
              <a:t>Ср. </a:t>
            </a:r>
            <a:r>
              <a:rPr lang="en-US" b="1" dirty="0" smtClean="0">
                <a:solidFill>
                  <a:schemeClr val="bg2">
                    <a:lumMod val="25000"/>
                  </a:schemeClr>
                </a:solidFill>
              </a:rPr>
              <a:t>t</a:t>
            </a:r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</a:rPr>
              <a:t>я</a:t>
            </a:r>
            <a:r>
              <a:rPr lang="ru-RU" b="1" dirty="0" smtClean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ru-RU" b="1" dirty="0">
                <a:solidFill>
                  <a:schemeClr val="bg2">
                    <a:lumMod val="25000"/>
                  </a:schemeClr>
                </a:solidFill>
              </a:rPr>
              <a:t> -</a:t>
            </a:r>
            <a:r>
              <a:rPr lang="ru-RU" b="1" dirty="0" smtClean="0">
                <a:solidFill>
                  <a:schemeClr val="bg2">
                    <a:lumMod val="25000"/>
                  </a:schemeClr>
                </a:solidFill>
              </a:rPr>
              <a:t>10…-</a:t>
            </a:r>
            <a:r>
              <a:rPr lang="ru-RU" b="1" dirty="0">
                <a:solidFill>
                  <a:schemeClr val="bg2">
                    <a:lumMod val="25000"/>
                  </a:schemeClr>
                </a:solidFill>
              </a:rPr>
              <a:t>20 </a:t>
            </a:r>
            <a:r>
              <a:rPr lang="en-US" b="1" dirty="0">
                <a:solidFill>
                  <a:schemeClr val="bg2">
                    <a:lumMod val="25000"/>
                  </a:schemeClr>
                </a:solidFill>
              </a:rPr>
              <a:t>°C</a:t>
            </a:r>
            <a:r>
              <a:rPr lang="ru-RU" b="1" dirty="0" smtClean="0">
                <a:solidFill>
                  <a:schemeClr val="bg2">
                    <a:lumMod val="25000"/>
                  </a:schemeClr>
                </a:solidFill>
              </a:rPr>
              <a:t>.</a:t>
            </a:r>
            <a:endParaRPr lang="ru-RU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b="1" dirty="0"/>
              <a:t>2. Климат.</a:t>
            </a:r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36" y="4497104"/>
            <a:ext cx="3165039" cy="238346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7872" y="2471082"/>
            <a:ext cx="3064046" cy="202602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44930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67544" y="2276872"/>
            <a:ext cx="8280920" cy="2088232"/>
          </a:xfrm>
        </p:spPr>
        <p:txBody>
          <a:bodyPr/>
          <a:lstStyle/>
          <a:p>
            <a:pPr marL="0" indent="0">
              <a:buNone/>
            </a:pPr>
            <a:r>
              <a:rPr lang="ru-RU" b="1" dirty="0">
                <a:solidFill>
                  <a:schemeClr val="bg2">
                    <a:lumMod val="25000"/>
                  </a:schemeClr>
                </a:solidFill>
              </a:rPr>
              <a:t>Для полупустынь характерны бурые почвы с небольшим количеством гумуса (до </a:t>
            </a:r>
            <a:r>
              <a:rPr lang="ru-RU" b="1" dirty="0" smtClean="0">
                <a:solidFill>
                  <a:schemeClr val="bg2">
                    <a:lumMod val="25000"/>
                  </a:schemeClr>
                </a:solidFill>
              </a:rPr>
              <a:t>1,5 %), </a:t>
            </a:r>
            <a:r>
              <a:rPr lang="ru-RU" b="1" dirty="0">
                <a:solidFill>
                  <a:schemeClr val="bg2">
                    <a:lumMod val="25000"/>
                  </a:schemeClr>
                </a:solidFill>
              </a:rPr>
              <a:t>в них содержится много соли. В пустынях встречаются участки с серо-бурыми почвами и серозёмами, а также солончаки.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b="1" dirty="0"/>
              <a:t>3. Почвы.</a:t>
            </a:r>
            <a:endParaRPr lang="ru-RU" dirty="0"/>
          </a:p>
        </p:txBody>
      </p:sp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3908524"/>
            <a:ext cx="7292305" cy="28819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256309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107505" y="1844824"/>
            <a:ext cx="4248471" cy="3450696"/>
          </a:xfrm>
        </p:spPr>
        <p:txBody>
          <a:bodyPr/>
          <a:lstStyle/>
          <a:p>
            <a:pPr marL="0" indent="0">
              <a:buNone/>
            </a:pPr>
            <a:r>
              <a:rPr lang="ru-RU" b="1" dirty="0">
                <a:solidFill>
                  <a:schemeClr val="bg2">
                    <a:lumMod val="25000"/>
                  </a:schemeClr>
                </a:solidFill>
              </a:rPr>
              <a:t>Полупустынях и пустынях есть растения : </a:t>
            </a:r>
            <a:r>
              <a:rPr lang="ru-RU" b="1" dirty="0" smtClean="0">
                <a:solidFill>
                  <a:schemeClr val="bg2">
                    <a:lumMod val="25000"/>
                  </a:schemeClr>
                </a:solidFill>
              </a:rPr>
              <a:t>верблюжья </a:t>
            </a:r>
            <a:r>
              <a:rPr lang="ru-RU" b="1" dirty="0">
                <a:solidFill>
                  <a:schemeClr val="bg2">
                    <a:lumMod val="25000"/>
                  </a:schemeClr>
                </a:solidFill>
              </a:rPr>
              <a:t>колючка, лотос</a:t>
            </a:r>
            <a:r>
              <a:rPr lang="ru-RU" b="1" dirty="0" smtClean="0">
                <a:solidFill>
                  <a:schemeClr val="bg2">
                    <a:lumMod val="25000"/>
                  </a:schemeClr>
                </a:solidFill>
              </a:rPr>
              <a:t>, </a:t>
            </a:r>
            <a:r>
              <a:rPr lang="ru-RU" b="1" dirty="0">
                <a:solidFill>
                  <a:schemeClr val="bg2">
                    <a:lumMod val="25000"/>
                  </a:schemeClr>
                </a:solidFill>
              </a:rPr>
              <a:t>эфемеры, </a:t>
            </a:r>
            <a:r>
              <a:rPr lang="ru-RU" b="1" dirty="0" smtClean="0">
                <a:solidFill>
                  <a:schemeClr val="bg2">
                    <a:lumMod val="25000"/>
                  </a:schemeClr>
                </a:solidFill>
              </a:rPr>
              <a:t>полынь, </a:t>
            </a:r>
            <a:r>
              <a:rPr lang="ru-RU" b="1" dirty="0">
                <a:solidFill>
                  <a:schemeClr val="bg2">
                    <a:lumMod val="25000"/>
                  </a:schemeClr>
                </a:solidFill>
              </a:rPr>
              <a:t>саксаул</a:t>
            </a:r>
            <a:r>
              <a:rPr lang="ru-RU" b="1" dirty="0" smtClean="0">
                <a:solidFill>
                  <a:schemeClr val="bg2">
                    <a:lumMod val="25000"/>
                  </a:schemeClr>
                </a:solidFill>
              </a:rPr>
              <a:t>, осока, мятлик, солянка и другие.</a:t>
            </a:r>
            <a:endParaRPr lang="ru-RU" dirty="0">
              <a:solidFill>
                <a:schemeClr val="bg2">
                  <a:lumMod val="25000"/>
                </a:schemeClr>
              </a:solidFill>
            </a:endParaRP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38328"/>
            <a:ext cx="5338516" cy="1434488"/>
          </a:xfrm>
        </p:spPr>
        <p:txBody>
          <a:bodyPr>
            <a:normAutofit/>
          </a:bodyPr>
          <a:lstStyle/>
          <a:p>
            <a:r>
              <a:rPr lang="ru-RU" altLang="ru-RU" b="1" dirty="0"/>
              <a:t>4. Растительность.</a:t>
            </a:r>
            <a:br>
              <a:rPr lang="ru-RU" altLang="ru-RU" b="1" dirty="0"/>
            </a:br>
            <a:endParaRPr lang="ru-RU" dirty="0"/>
          </a:p>
        </p:txBody>
      </p:sp>
      <p:sp>
        <p:nvSpPr>
          <p:cNvPr id="4" name="AutoShape 2" descr="Верблюжья колючка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AutoShape 4" descr="Верблюжья колючка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437111"/>
            <a:ext cx="2692811" cy="24208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123268" y="6387127"/>
            <a:ext cx="232467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</a:rPr>
              <a:t>Верблюжья </a:t>
            </a:r>
            <a:r>
              <a:rPr lang="ru-RU" b="1" dirty="0">
                <a:solidFill>
                  <a:schemeClr val="bg1"/>
                </a:solidFill>
              </a:rPr>
              <a:t>колючка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5126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2811" y="4437112"/>
            <a:ext cx="2615876" cy="2420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6504862" y="3798282"/>
            <a:ext cx="7681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chemeClr val="bg1"/>
                </a:solidFill>
              </a:rPr>
              <a:t>лотос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5127" name="Picture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920" y="1273297"/>
            <a:ext cx="2160240" cy="31638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2737945" y="6433294"/>
            <a:ext cx="79220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</a:rPr>
              <a:t>Лотос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851920" y="3790781"/>
            <a:ext cx="140455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err="1">
                <a:solidFill>
                  <a:schemeClr val="bg1"/>
                </a:solidFill>
              </a:rPr>
              <a:t>П</a:t>
            </a:r>
            <a:r>
              <a:rPr lang="ru-RU" b="1" dirty="0" err="1" smtClean="0">
                <a:solidFill>
                  <a:schemeClr val="bg1"/>
                </a:solidFill>
              </a:rPr>
              <a:t>роломник</a:t>
            </a:r>
            <a:r>
              <a:rPr lang="ru-RU" b="1" dirty="0" smtClean="0">
                <a:solidFill>
                  <a:schemeClr val="bg1"/>
                </a:solidFill>
              </a:rPr>
              <a:t> </a:t>
            </a:r>
          </a:p>
          <a:p>
            <a:r>
              <a:rPr lang="ru-RU" b="1" dirty="0" smtClean="0">
                <a:solidFill>
                  <a:schemeClr val="bg1"/>
                </a:solidFill>
              </a:rPr>
              <a:t>северный</a:t>
            </a:r>
            <a:endParaRPr lang="ru-RU" b="1" dirty="0">
              <a:solidFill>
                <a:schemeClr val="bg1"/>
              </a:solidFill>
            </a:endParaRPr>
          </a:p>
        </p:txBody>
      </p:sp>
      <p:pic>
        <p:nvPicPr>
          <p:cNvPr id="5128" name="Picture 8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6472" y="4396761"/>
            <a:ext cx="1911263" cy="24612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Прямоугольник 9"/>
          <p:cNvSpPr/>
          <p:nvPr/>
        </p:nvSpPr>
        <p:spPr>
          <a:xfrm>
            <a:off x="5256472" y="6110129"/>
            <a:ext cx="135325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</a:rPr>
              <a:t>Бурачок </a:t>
            </a:r>
          </a:p>
          <a:p>
            <a:r>
              <a:rPr lang="ru-RU" b="1" dirty="0" smtClean="0">
                <a:solidFill>
                  <a:schemeClr val="bg1"/>
                </a:solidFill>
              </a:rPr>
              <a:t> </a:t>
            </a:r>
            <a:r>
              <a:rPr lang="ru-RU" b="1" dirty="0">
                <a:solidFill>
                  <a:schemeClr val="bg1"/>
                </a:solidFill>
              </a:rPr>
              <a:t>п</a:t>
            </a:r>
            <a:r>
              <a:rPr lang="ru-RU" b="1" dirty="0" smtClean="0">
                <a:solidFill>
                  <a:schemeClr val="bg1"/>
                </a:solidFill>
              </a:rPr>
              <a:t>устынный</a:t>
            </a:r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7273020" y="6433295"/>
            <a:ext cx="97138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</a:rPr>
              <a:t>Полынь</a:t>
            </a:r>
            <a:endParaRPr lang="ru-RU" dirty="0"/>
          </a:p>
        </p:txBody>
      </p:sp>
      <p:pic>
        <p:nvPicPr>
          <p:cNvPr id="5130" name="Picture 10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0" y="1273297"/>
            <a:ext cx="3131840" cy="31234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Прямоугольник 12"/>
          <p:cNvSpPr/>
          <p:nvPr/>
        </p:nvSpPr>
        <p:spPr>
          <a:xfrm>
            <a:off x="8143477" y="1292517"/>
            <a:ext cx="96532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chemeClr val="bg2">
                    <a:lumMod val="25000"/>
                  </a:schemeClr>
                </a:solidFill>
              </a:rPr>
              <a:t>саксаул</a:t>
            </a:r>
            <a:endParaRPr lang="ru-RU" dirty="0"/>
          </a:p>
        </p:txBody>
      </p:sp>
      <p:pic>
        <p:nvPicPr>
          <p:cNvPr id="5131" name="Picture 11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33615" y="4396761"/>
            <a:ext cx="2010386" cy="24612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Прямоугольник 13"/>
          <p:cNvSpPr/>
          <p:nvPr/>
        </p:nvSpPr>
        <p:spPr>
          <a:xfrm>
            <a:off x="8222023" y="4456516"/>
            <a:ext cx="80823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ru-RU" b="1" dirty="0" smtClean="0"/>
              <a:t>Осока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686645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227564" y="1914996"/>
            <a:ext cx="3744416" cy="3489837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b="1" dirty="0" smtClean="0">
                <a:solidFill>
                  <a:schemeClr val="tx1"/>
                </a:solidFill>
              </a:rPr>
              <a:t>Животный мир в пустынях и полупустынях разнообразен: </a:t>
            </a:r>
            <a:r>
              <a:rPr lang="ru-RU" b="1" dirty="0">
                <a:solidFill>
                  <a:schemeClr val="tx1"/>
                </a:solidFill>
              </a:rPr>
              <a:t>кулан</a:t>
            </a:r>
            <a:r>
              <a:rPr lang="ru-RU" b="1" dirty="0" smtClean="0">
                <a:solidFill>
                  <a:schemeClr val="tx1"/>
                </a:solidFill>
              </a:rPr>
              <a:t>, джейран, </a:t>
            </a:r>
            <a:r>
              <a:rPr lang="ru-RU" b="1" dirty="0">
                <a:solidFill>
                  <a:schemeClr val="tx1"/>
                </a:solidFill>
              </a:rPr>
              <a:t>тушканчик</a:t>
            </a:r>
            <a:r>
              <a:rPr lang="ru-RU" b="1" dirty="0" smtClean="0">
                <a:solidFill>
                  <a:schemeClr val="tx1"/>
                </a:solidFill>
              </a:rPr>
              <a:t>, дикая европейская кошка, </a:t>
            </a:r>
            <a:r>
              <a:rPr lang="ru-RU" b="1" dirty="0">
                <a:solidFill>
                  <a:schemeClr val="tx1"/>
                </a:solidFill>
              </a:rPr>
              <a:t>песчанки</a:t>
            </a:r>
            <a:r>
              <a:rPr lang="ru-RU" b="1" dirty="0" smtClean="0">
                <a:solidFill>
                  <a:schemeClr val="tx1"/>
                </a:solidFill>
              </a:rPr>
              <a:t>, саджа, жаворонки, толстоклювый зуёк, </a:t>
            </a:r>
            <a:r>
              <a:rPr lang="ru-RU" b="1" dirty="0">
                <a:solidFill>
                  <a:schemeClr val="tx1"/>
                </a:solidFill>
              </a:rPr>
              <a:t>степные черепахи</a:t>
            </a:r>
            <a:r>
              <a:rPr lang="ru-RU" b="1" dirty="0" smtClean="0">
                <a:solidFill>
                  <a:schemeClr val="tx1"/>
                </a:solidFill>
              </a:rPr>
              <a:t>, </a:t>
            </a:r>
            <a:r>
              <a:rPr lang="ru-RU" b="1" dirty="0" err="1" smtClean="0">
                <a:solidFill>
                  <a:schemeClr val="tx1"/>
                </a:solidFill>
              </a:rPr>
              <a:t>предкавказский</a:t>
            </a:r>
            <a:r>
              <a:rPr lang="ru-RU" b="1" dirty="0" smtClean="0">
                <a:solidFill>
                  <a:schemeClr val="tx1"/>
                </a:solidFill>
              </a:rPr>
              <a:t> хомячок, ящерицы и др.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79512" y="332656"/>
            <a:ext cx="5400600" cy="1252728"/>
          </a:xfrm>
        </p:spPr>
        <p:txBody>
          <a:bodyPr>
            <a:normAutofit fontScale="90000"/>
          </a:bodyPr>
          <a:lstStyle/>
          <a:p>
            <a:r>
              <a:rPr lang="ru-RU" altLang="ru-RU" b="1" dirty="0"/>
              <a:t>5. Животный мир.</a:t>
            </a:r>
            <a:br>
              <a:rPr lang="ru-RU" altLang="ru-RU" b="1" dirty="0"/>
            </a:br>
            <a:endParaRPr lang="ru-RU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6191" y="0"/>
            <a:ext cx="2817809" cy="23239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6344083" y="1954569"/>
            <a:ext cx="83708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>
                <a:solidFill>
                  <a:schemeClr val="bg1"/>
                </a:solidFill>
              </a:rPr>
              <a:t>кулан</a:t>
            </a:r>
            <a:endParaRPr lang="ru-RU" sz="2000" dirty="0">
              <a:solidFill>
                <a:schemeClr val="bg1"/>
              </a:solidFill>
            </a:endParaRPr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71980" y="980728"/>
            <a:ext cx="2372103" cy="24795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3971980" y="3072071"/>
            <a:ext cx="10887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chemeClr val="bg1"/>
                </a:solidFill>
              </a:rPr>
              <a:t>джейран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44083" y="2323901"/>
            <a:ext cx="2799917" cy="21104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6442754" y="2354679"/>
            <a:ext cx="129234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/>
              <a:t>тушканчик</a:t>
            </a:r>
            <a:endParaRPr lang="ru-RU" dirty="0"/>
          </a:p>
        </p:txBody>
      </p:sp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7016" y="5080364"/>
            <a:ext cx="2387067" cy="17939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5154766" y="5303211"/>
            <a:ext cx="112082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/>
              <a:t>песчанки</a:t>
            </a:r>
            <a:endParaRPr lang="ru-RU" dirty="0"/>
          </a:p>
        </p:txBody>
      </p:sp>
      <p:pic>
        <p:nvPicPr>
          <p:cNvPr id="6150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71980" y="3379113"/>
            <a:ext cx="2430396" cy="18971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3971980" y="3475249"/>
            <a:ext cx="80823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/>
              <a:t>саджа</a:t>
            </a:r>
            <a:endParaRPr lang="ru-RU" dirty="0"/>
          </a:p>
        </p:txBody>
      </p:sp>
      <p:pic>
        <p:nvPicPr>
          <p:cNvPr id="6151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44083" y="4434325"/>
            <a:ext cx="2866259" cy="2423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7158549" y="4462493"/>
            <a:ext cx="203613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/>
              <a:t>степные черепахи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135423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5" name="Picture 7"/>
          <p:cNvPicPr>
            <a:picLocks noGrp="1" noChangeAspect="1" noChangeArrowheads="1"/>
          </p:cNvPicPr>
          <p:nvPr>
            <p:ph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79388"/>
            <a:ext cx="2949575" cy="2728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AutoShape 2" descr="Верблюды — Википедия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8103" y="179810"/>
            <a:ext cx="2781300" cy="37203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3270129"/>
            <a:ext cx="3043616" cy="23242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63342" y="237076"/>
            <a:ext cx="3015457" cy="23021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7471071" y="260648"/>
            <a:ext cx="133402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/>
              <a:t>ж</a:t>
            </a:r>
            <a:r>
              <a:rPr lang="ru-RU" b="1" dirty="0" smtClean="0"/>
              <a:t>аворонки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6251907" y="3391238"/>
            <a:ext cx="116089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/>
              <a:t>скорпион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4041386" y="273051"/>
            <a:ext cx="112082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/>
              <a:t>Верблюд</a:t>
            </a:r>
            <a:endParaRPr lang="ru-RU" dirty="0"/>
          </a:p>
        </p:txBody>
      </p:sp>
      <p:pic>
        <p:nvPicPr>
          <p:cNvPr id="7174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74428" y="3760570"/>
            <a:ext cx="3043616" cy="20732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307975" y="3379487"/>
            <a:ext cx="112402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/>
              <a:t>Ящерица</a:t>
            </a:r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610365" y="2488680"/>
            <a:ext cx="218361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chemeClr val="bg1"/>
                </a:solidFill>
              </a:rPr>
              <a:t>толстоклювый зуёк</a:t>
            </a:r>
          </a:p>
        </p:txBody>
      </p:sp>
      <p:pic>
        <p:nvPicPr>
          <p:cNvPr id="7176" name="Picture 8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3058" y="4497308"/>
            <a:ext cx="3635126" cy="23762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Прямоугольник 9"/>
          <p:cNvSpPr/>
          <p:nvPr/>
        </p:nvSpPr>
        <p:spPr>
          <a:xfrm>
            <a:off x="6084168" y="6481943"/>
            <a:ext cx="80490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/>
              <a:t>Гюрза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638720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Другая 1">
      <a:dk1>
        <a:sysClr val="windowText" lastClr="000000"/>
      </a:dk1>
      <a:lt1>
        <a:sysClr val="window" lastClr="FFFFFF"/>
      </a:lt1>
      <a:dk2>
        <a:srgbClr val="7F7F7F"/>
      </a:dk2>
      <a:lt2>
        <a:srgbClr val="D8D8D8"/>
      </a:lt2>
      <a:accent1>
        <a:srgbClr val="FDC67A"/>
      </a:accent1>
      <a:accent2>
        <a:srgbClr val="FDA023"/>
      </a:accent2>
      <a:accent3>
        <a:srgbClr val="FFFF00"/>
      </a:accent3>
      <a:accent4>
        <a:srgbClr val="64A73B"/>
      </a:accent4>
      <a:accent5>
        <a:srgbClr val="EB5605"/>
      </a:accent5>
      <a:accent6>
        <a:srgbClr val="B9CA1A"/>
      </a:accent6>
      <a:hlink>
        <a:srgbClr val="D83E2C"/>
      </a:hlink>
      <a:folHlink>
        <a:srgbClr val="ED7D27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195</TotalTime>
  <Words>297</Words>
  <Application>Microsoft Office PowerPoint</Application>
  <PresentationFormat>Экран (4:3)</PresentationFormat>
  <Paragraphs>51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Волна</vt:lpstr>
      <vt:lpstr>ПУСТЫНИ И ПОЛУПУСТЫНИ РОССИИ</vt:lpstr>
      <vt:lpstr>ПЛАН ОПИСАНИЯ ПРИРОДНОЙ ЗОНЫ</vt:lpstr>
      <vt:lpstr>ПУСТЫНИ И ПОЛУПУСТЫНИ</vt:lpstr>
      <vt:lpstr>1. Географическое положение.</vt:lpstr>
      <vt:lpstr>2. Климат.</vt:lpstr>
      <vt:lpstr>3. Почвы.</vt:lpstr>
      <vt:lpstr>4. Растительность. </vt:lpstr>
      <vt:lpstr>5. Животный мир. </vt:lpstr>
      <vt:lpstr>Презентация PowerPoint</vt:lpstr>
      <vt:lpstr>6. Использование человеком.</vt:lpstr>
      <vt:lpstr> 7. Экологические проблемы.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ПУСТЫНИ И ПОЛУПУСТЫНИ РОССИИ</dc:title>
  <dc:creator>лера</dc:creator>
  <cp:lastModifiedBy>лера</cp:lastModifiedBy>
  <cp:revision>14</cp:revision>
  <dcterms:created xsi:type="dcterms:W3CDTF">2023-02-06T16:32:53Z</dcterms:created>
  <dcterms:modified xsi:type="dcterms:W3CDTF">2023-02-06T20:09:49Z</dcterms:modified>
</cp:coreProperties>
</file>