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314" r:id="rId3"/>
    <p:sldId id="315" r:id="rId4"/>
    <p:sldId id="320" r:id="rId5"/>
    <p:sldId id="316" r:id="rId6"/>
    <p:sldId id="325" r:id="rId7"/>
    <p:sldId id="324" r:id="rId8"/>
    <p:sldId id="356" r:id="rId9"/>
    <p:sldId id="317" r:id="rId10"/>
    <p:sldId id="318" r:id="rId11"/>
    <p:sldId id="321" r:id="rId12"/>
    <p:sldId id="328" r:id="rId13"/>
    <p:sldId id="326" r:id="rId14"/>
    <p:sldId id="329" r:id="rId15"/>
    <p:sldId id="334" r:id="rId16"/>
    <p:sldId id="341" r:id="rId17"/>
    <p:sldId id="348" r:id="rId18"/>
    <p:sldId id="337" r:id="rId19"/>
    <p:sldId id="349" r:id="rId20"/>
    <p:sldId id="338" r:id="rId21"/>
    <p:sldId id="354" r:id="rId22"/>
    <p:sldId id="327" r:id="rId23"/>
    <p:sldId id="350" r:id="rId24"/>
    <p:sldId id="331" r:id="rId25"/>
    <p:sldId id="340" r:id="rId26"/>
    <p:sldId id="344" r:id="rId27"/>
    <p:sldId id="345" r:id="rId28"/>
    <p:sldId id="346" r:id="rId29"/>
    <p:sldId id="339" r:id="rId30"/>
    <p:sldId id="342" r:id="rId31"/>
    <p:sldId id="355" r:id="rId32"/>
    <p:sldId id="343" r:id="rId33"/>
    <p:sldId id="330" r:id="rId34"/>
    <p:sldId id="333" r:id="rId35"/>
    <p:sldId id="351" r:id="rId36"/>
    <p:sldId id="336" r:id="rId37"/>
    <p:sldId id="335" r:id="rId38"/>
    <p:sldId id="34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277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778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541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688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233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42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986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79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873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4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004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CB7A9-4C7B-4B80-A7A3-2E1DDE602A8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40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3968" y="395520"/>
            <a:ext cx="465553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А.Н. Островский – создатель русского национального театра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&amp;Rcy;&amp;iecy;&amp;fcy;&amp;iecy;&amp;rcy;&amp;acy;&amp;tcy;&amp;ycy;, &amp;kcy;&amp;ucy;&amp;rcy;&amp;scy;&amp;ocy;&amp;vcy;&amp;ycy;&amp;iecy;, &amp;kcy;&amp;ocy;&amp;ncy;&amp;tcy;&amp;rcy;&amp;ocy;&amp;lcy;&amp;softcy;&amp;ncy;&amp;ycy;&amp;iecy; &amp;pcy;&amp;ocy; &amp;zcy;&amp;acy;&amp;pcy;&amp;rcy;&amp;ocy;&amp;scy;&amp;ucy; &quot;&amp;fcy;&amp;ucy;&amp;ncy;&amp;kcy;&amp;tscy;&amp;icy;&amp;icy;&quot;. &amp;Zcy;&amp;acy;&amp;kcy;&amp;acy;&amp;zcy;&amp;acy;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0733"/>
            <a:ext cx="3960440" cy="5198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lenagold.narod.ru/fon/clipart/s/svit/svitolk1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457" y="3393651"/>
            <a:ext cx="2205504" cy="2150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5589239"/>
            <a:ext cx="6804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-  Шаповалова О.В. , учитель русского языка и литературы    МБОУ «Лицей № 18»</a:t>
            </a:r>
          </a:p>
          <a:p>
            <a:pPr algn="ctr"/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Сарапул, Удмуртская Республика</a:t>
            </a:r>
          </a:p>
        </p:txBody>
      </p:sp>
    </p:spTree>
    <p:extLst>
      <p:ext uri="{BB962C8B-B14F-4D97-AF65-F5344CB8AC3E}">
        <p14:creationId xmlns:p14="http://schemas.microsoft.com/office/powerpoint/2010/main" val="19173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5122" name="Picture 2" descr="&amp;Dcy;&amp;ocy;&amp;mcy; - &amp;mcy;&amp;ucy;&amp;zcy;&amp;iecy;&amp;jcy; &amp;Acy;.&amp;Ncy;. &amp;Ocy;&amp;scy;&amp;tcy;&amp;rcy;&amp;ocy;&amp;vcy;&amp;scy;&amp;kcy;&amp;ocy;&amp;g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64" y="1226247"/>
            <a:ext cx="2477780" cy="3138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&amp;Vcy;&amp;scy;&amp;iocy; &amp;ocy; &amp;scy;&amp;acy;&amp;mcy;&amp;ocy;&amp;vcy;&amp;acy;&amp;rcy;&amp;acy;&amp;khcy; - &amp;Scy;&amp;acy;&amp;mcy;&amp;ocy;&amp;vcy;&amp;acy;&amp;rcy;&amp;ycy; &amp;vcy; &amp;icy;&amp;scy;&amp;kcy;&amp;ucy;&amp;scy;&amp;scy;&amp;tcy;&amp;v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3" y="764704"/>
            <a:ext cx="3199237" cy="3156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&amp;Kcy;&amp;ucy;&amp;pcy;&amp;chcy;&amp;icy;&amp;khcy;&amp;icy;. 1912, &amp;Kcy;&amp;ucy;&amp;scy;&amp;tcy;&amp;ocy;&amp;dcy;&amp;icy;&amp;iecy;&amp;vcy; &amp;Bcy;&amp;ocy;&amp;rcy;&amp;icy;&amp;scy; &amp;Mcy;&amp;icy;&amp;khcy;&amp;acy;&amp;jcy;&amp;lcy;&amp;ocy;&amp;vcy;&amp;icy;&amp;chcy;. 1000x758. &amp;Pcy;&amp;rcy;&amp;ocy;&amp;scy;&amp;mcy;&amp;ocy;&amp;tcy;&amp;rcy;&amp;ocy;&amp;vcy;: 1152. &amp;Ocy;&amp;bcy;&amp;ncy;&amp;ocy;&amp;vcy;&amp;lcy;&amp;iecy;&amp;ncy;&amp;ocy;: 29 &amp;Ncy;&amp;ocy;&amp;yacy;&amp;bcy;&amp;rcy;&amp;yacy; 2011 &amp;gcy;. www.ArtScroll.ru - &amp;Scy;&amp;vcy;&amp;icy;&amp;tcy;&amp;kcy;&amp;icy; &amp;icy;&amp;s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5" y="3935171"/>
            <a:ext cx="3441687" cy="2604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&amp;Kcy;&amp;acy;&amp;rcy;&amp;tcy;&amp;icy;&amp;ncy;&amp;acy; &amp;Kcy;&amp;ucy;&amp;scy;&amp;tcy;&amp;ocy;&amp;dcy;&amp;icy;&amp;iecy;&amp;vcy;&amp;acy; &amp;Kcy;&amp;ucy;&amp;pcy;&amp;chcy;&amp;icy;&amp;khcy;&amp;acy; (&amp;Vcy;&amp;acy;&amp;dcy;&amp;icy;&amp;mcy; &amp;Kcy;&amp;ocy;&amp;ncy;&amp;scy;&amp;tcy;&amp;acy;&amp;ncy;&amp;tcy;&amp;icy;&amp;ncy;&amp;ocy;&amp;vcy; 2) / &amp;Scy;&amp;tcy;&amp;icy;&amp;khcy;&amp;icy;.&amp;rcy;&amp;ucy; - &amp;ncy;&amp;acy;&amp;tscy;&amp;icy;&amp;ocy;&amp;ncy;&amp;acy;&amp;lcy;&amp;softcy;&amp;ncy;&amp;ycy;&amp;jcy; &amp;scy;&amp;iecy;&amp;rcy;&amp;vcy;&amp;iecy;&amp;rcy; &amp;scy;&amp;ocy;&amp;vcy;&amp;rcy;&amp;iecy;&amp;mcy;&amp;iecy;&amp;ncy;&amp;ncy;&amp;ocy;&amp;jcy; &amp;pcy;&amp;ocy;&amp;ecy;&amp;zcy;&amp;icy;&amp;i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658" y="590157"/>
            <a:ext cx="2958838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0587" y="-177790"/>
            <a:ext cx="87447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«Он открыл миру человека новой формации»</a:t>
            </a:r>
          </a:p>
        </p:txBody>
      </p:sp>
      <p:pic>
        <p:nvPicPr>
          <p:cNvPr id="2050" name="Picture 2" descr="&amp;Gcy;&amp;lcy;&amp;ucy;&amp;khcy;&amp;acy;&amp;yacy; &amp;tcy;&amp;ocy;&amp;scy;&amp;kcy;&amp;acy; &amp;bcy;&amp;iecy;&amp;zcy; &amp;pcy;&amp;rcy;&amp;icy;&amp;chcy;&amp;icy;&amp;ncy;&amp;ycy; &amp;Icy; &amp;dcy;&amp;ucy;&amp;mcy; &amp;ncy;&amp;iecy;&amp;ocy;&amp;tcy;&amp;vcy;&amp;yacy;. - Irisha- &amp;yacy;.&amp;rcy;&amp;ucy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64" y="4067438"/>
            <a:ext cx="4403167" cy="2790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39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8" y="1"/>
            <a:ext cx="917983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40324" y="1412776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7170" name="Picture 2" descr="&amp;Ncy;&amp;acy;&amp;zcy;&amp;vcy;&amp;acy;&amp;ncy;&amp;icy;&amp;iecy; &amp;kcy;&amp;acy;&amp;rcy;&amp;tcy;&amp;icy;&amp;ncy;&amp;ycy; &amp;ncy;&amp;iecy;&amp;icy;&amp;zcy;&amp;vcy;&amp;iecy;&amp;scy;&amp;tcy;&amp;ncy;&amp;ocy; 028, &amp;Ncy;&amp;iecy;&amp;vcy;&amp;rcy;&amp;iecy;&amp;vcy; &amp;Ncy;&amp;icy;&amp;kcy;&amp;ocy;&amp;lcy;&amp;acy;&amp;jcy; &amp;Vcy;&amp;acy;&amp;scy;&amp;icy;&amp;lcy;&amp;softcy;&amp;iecy;&amp;vcy;&amp;icy;&amp;chcy;. 1200x988. &amp;Pcy;&amp;rcy;&amp;ocy;&amp;scy;&amp;mcy;&amp;ocy;&amp;tcy;&amp;rcy;&amp;ocy;&amp;vcy;: 434. &amp;Ocy;&amp;bcy;&amp;ncy;&amp;ocy;&amp;vcy;&amp;lcy;&amp;iecy;&amp;ncy;&amp;ocy;: &amp;ncy;&amp;iecy; &amp;zcy;&amp;acy;&amp;dcy;&amp;acy;&amp;ncy;&amp;acy; www.ArtScroll.ru - &amp;S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3284984"/>
            <a:ext cx="3960440" cy="3260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100 &amp;vcy;&amp;iecy;&amp;lcy;&amp;icy;&amp;kcy;&amp;icy;&amp;khcy; &amp;kcy;&amp;acy;&amp;rcy;&amp;tcy;&amp;icy;&amp;ncy; &amp;scy; &amp;rcy;&amp;iecy;&amp;pcy;&amp;rcy;&amp;ocy;&amp;dcy;&amp;ucy;&amp;kcy;&amp;tscy;&amp;icy;&amp;yacy;&amp;mcy;&amp;icy; &amp;scy;&amp;tcy;&amp;rcy;&amp;acy;&amp;ncy;&amp;icy;&amp;tscy;&amp;acy; 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546" y="258342"/>
            <a:ext cx="3993257" cy="3270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&amp;Mcy;&amp;acy;&amp;kcy;&amp;ocy;&amp;vcy;&amp;scy;&amp;kcy;&amp;icy;&amp;jcy; &amp;Kcy;&amp;ocy;&amp;ncy;&amp;scy;&amp;tcy;&amp;acy;&amp;ncy;&amp;tcy;&amp;icy;&amp;ncy; (1839-1915) - &amp;Zcy;&amp;acy; &amp;chcy;&amp;acy;&amp;iecy;&amp;m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66" y="141094"/>
            <a:ext cx="2458691" cy="2966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&amp;Kcy;.&amp;Mcy;&amp;acy;&amp;kcy;&amp;ocy;&amp;vcy;&amp;scy;&amp;kcy;&amp;icy;&amp;jcy; - &amp;kcy;&amp;ocy;&amp;lcy;&amp;lcy;&amp;iecy;&amp;kcy;&amp;tscy;&amp;icy;&amp;ocy;&amp;ncy;&amp;iecy;&amp;rcy; &amp;rcy;&amp;ucy;&amp;scy;&amp;scy;&amp;kcy;&amp;ocy;&amp;jcy; &amp;scy;&amp;tcy;&amp;acy;&amp;rcy;&amp;icy;&amp;ncy;&amp;y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8342"/>
            <a:ext cx="2121743" cy="3449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&amp;Kcy;&amp;ucy;&amp;pcy;&amp;chcy;&amp;icy;&amp;khcy;&amp;acy; &amp;Ncy;&amp;acy; &amp;Bcy;&amp;acy;&amp;lcy;&amp;kcy;&amp;ocy;&amp;ncy;&amp;iecy;. 1920, &amp;Kcy;&amp;ucy;&amp;scy;&amp;tcy;&amp;ocy;&amp;dcy;&amp;icy;&amp;iecy;&amp;vcy; &amp;Bcy;&amp;ocy;&amp;rcy;&amp;icy;&amp;scy; &amp;Mcy;&amp;icy;&amp;khcy;&amp;acy;&amp;jcy;&amp;lcy;&amp;ocy;&amp;vcy;&amp;icy;&amp;chcy;. 642x1000. &amp;Pcy;&amp;rcy;&amp;ocy;&amp;scy;&amp;mcy;&amp;ocy;&amp;tcy;&amp;rcy;&amp;ocy;&amp;vcy;: 530. &amp;Ocy;&amp;bcy;&amp;ncy;&amp;ocy;&amp;vcy;&amp;lcy;&amp;iecy;&amp;ncy;&amp;ocy;: 29 &amp;Ncy;&amp;ocy;&amp;yacy;&amp;bcy;&amp;rcy;&amp;yacy; 2011 &amp;gcy;. www.ArtScroll.ru -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460" y="2852936"/>
            <a:ext cx="1831540" cy="2851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&amp;Vcy;&amp;acy;&amp;rcy;&amp;vcy;&amp;acy;&amp;rcy;&amp;acy;. 1920 - &amp;Kcy;&amp;ucy;&amp;scy;&amp;tcy;&amp;ocy;&amp;dcy;&amp;icy;&amp;iecy;&amp;vcy; &amp;Bcy;&amp;ocy;&amp;rcy;&amp;icy;&amp;scy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753" y="3484504"/>
            <a:ext cx="2292032" cy="3107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96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391"/>
            <a:ext cx="9333184" cy="693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24000" y="404664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Нумер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четвертый: тропою Гоголя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14338" name="Picture 2" descr="http://www.ampravda.ru/files/articles/31306/f270hweg4s9l-6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51214"/>
            <a:ext cx="3810000" cy="28098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www.thefest.ru/thefest/gallery/kalagin-igor/svoi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25" y="2132856"/>
            <a:ext cx="4676775" cy="3743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afisha.gorodkirov.ru/pictures/news4/30409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476750"/>
            <a:ext cx="3810000" cy="2381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06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0"/>
            <a:ext cx="9252520" cy="687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25012" y="0"/>
            <a:ext cx="65854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«Свои люди – сочтемся!»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10242" name="Picture 2" descr="&amp;Mcy;&amp;acy;&amp;lcy;&amp;ycy;&amp;jcy; &amp;tcy;&amp;iecy;&amp;acy;&amp;tcy;&amp;r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82" y="3258791"/>
            <a:ext cx="3866480" cy="2581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&quot;&amp;Scy;&amp;vcy;&amp;ocy;&amp;icy; &amp;lcy;&amp;yucy;&amp;dcy;&amp;icy; - &amp;scy;&amp;ocy;&amp;chcy;&amp;tcy;&amp;iecy;&amp;mcy;&amp;scy;&amp;yacy;. &amp;Lcy;&amp;icy;&amp;pcy;&amp;ocy;&amp;chcy;&amp;kcy;&amp;acy;, &amp;mcy;&amp;iecy;&amp;chcy;&amp;tcy;&amp;acy;&amp;yucy;&amp;shchcy;&amp;acy;&amp;yacy; &amp;ocy; &amp;zhcy;&amp;iecy;&amp;ncy;&amp;icy;&amp;khcy;&amp;iecy; &quot;&amp;icy;&amp;zcy; &amp;bcy;&amp;lcy;&amp;acy;&amp;gcy;&amp;ocy;&amp;rcy;&amp;ocy;&amp;dcy;&amp;ncy;&amp;ycy;&amp;khcy;&quot;: &quot;&amp;Ncy;&amp;icy;&amp;chcy;&amp;iecy;&amp;gcy;&amp;ocy; &amp;icy; &amp;pcy;&amp;ocy;&amp;tcy;&amp;ocy;&amp;lcy;&amp;shchcy;&amp;iecy;, &amp;bcy;&amp;ycy;&amp;lcy; &amp;bcy;&amp;ycy; &amp;scy;&amp;ocy;&amp;bcy;&amp;ocy;&amp;yucy; &amp;ncy;&amp;iecy; &amp;mcy;&amp;acy;&amp;lcy;. &amp;Kcy;&amp;ocy;&amp;ncy;&amp;iecy;&amp;chcy;&amp;ncy;&amp;ocy;, &amp;lcy;&amp;ucy;&amp;chcy;&amp;shcy;&amp;iecy; &amp;ucy;&amp;zhcy; &amp;r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262" y="769441"/>
            <a:ext cx="4676775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&quot;&amp;Scy;&amp;vcy;&amp;ocy;&amp;icy; &amp;lcy;&amp;yucy;&amp;dcy;&amp;icy; - &amp;scy;&amp;ocy;&amp;chcy;&amp;tcy;&amp;iecy;&amp;mcy;&amp;scy;&amp;yacy;. &amp;Scy;&amp;acy;&amp;mcy;&amp;scy;&amp;ocy;&amp;ncy; &amp;Scy;&amp;icy;&amp;lcy;&amp;ycy;&amp;chcy; &amp;Bcy;&amp;ocy;&amp;lcy;&amp;softcy;&amp;shcy;&amp;ocy;&amp;vcy; &amp;zcy;&amp;acy;&amp;ncy;&amp;icy;&amp;mcy;&amp;acy;&amp;iecy;&amp;tcy; &amp;bcy;&amp;ocy;&amp;lcy;&amp;softcy;&amp;shcy;&amp;ocy;&amp;jcy; &amp;kcy;&amp;acy;&amp;pcy;&amp;icy;&amp;tcy;&amp;acy;&amp;lcy; &amp;ucy; &amp;scy;&amp;vcy;&amp;ocy;&amp;icy;&amp;khcy; &amp;scy;&amp;ocy;&amp;bcy;&amp;rcy;&amp;acy;&amp;tcy;&amp;softcy;&amp;iecy;&amp;vcy;-&amp;kcy;&amp;ucy;&amp;pcy;&amp;tscy;&amp;ocy;&amp;vcy; &amp;icy;, &amp;pcy;&amp;ocy;&amp;scy;&amp;kcy;&amp;ocy;&amp;lcy;&amp;softcy;&amp;kcy;&amp;ucy; &amp;vcy;&amp;ocy;&amp;zcy;&amp;vcy;&amp;rcy;&amp;acy;&amp;shchcy;&amp;acy;&amp;tcy;&amp;softcy; &amp;dcy;&amp;ocy;&amp;lcy;&amp;gcy;&amp;icy; &amp;iecy;&amp;mcy;&amp;u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94" y="769441"/>
            <a:ext cx="3672408" cy="2754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perm.kassy.ru/media/db/db66c8a84f4deabb81e1765b6292f5d2-122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97183"/>
            <a:ext cx="5715000" cy="3324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biletclick.ru/files/images/event_banner/svoi_lyudi_sochtemsya_6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474" y="5126373"/>
            <a:ext cx="495300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79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5337" y="0"/>
            <a:ext cx="70699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русском театре началась новая эра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15362" name="Picture 2" descr="&amp;Mcy;&amp;ocy;&amp;scy;&amp;kcy;&amp;vcy;&amp;acy; &amp;Fcy;&amp;ocy;&amp;tcy;&amp;ocy;&amp;gcy;&amp;rcy;&amp;acy;&amp;fcy;&amp;icy;&amp;icy; &amp;Gcy;&amp;acy;&amp;lcy;&amp;iecy;&amp;rcy;&amp;iecy;&amp;yacy; &amp;Pcy;&amp;ocy;&amp;dcy;&amp;bcy;&amp;ocy;&amp;rcy;&amp;kcy;&amp;acy;: &amp;Gcy;&amp;rcy;&amp;ucy;&amp;pcy;&amp;pcy;&amp;ycy;, &amp;Pcy;&amp;rcy;&amp;icy;&amp;iecy;&amp;mcy;&amp;lcy;&amp;iecy;&amp;mcy;&amp;ocy;&amp;gcy;&amp;ocy; &amp;kcy;&amp;acy;&amp;chcy;&amp;iecy;&amp;scy;&amp;tcy;&amp;vcy;&amp;acy; &amp;Scy;&amp;tcy;&amp;rcy;&amp;acy;&amp;ncy;&amp;icy;&amp;tscy;&amp;acy; 5 - MosDay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63" y="1743075"/>
            <a:ext cx="5143500" cy="3857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www.teatris.ru/data/playgrounds/13_photo_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365104"/>
            <a:ext cx="3285826" cy="23336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www.ostrovskiy.org.ru/img/teatr/10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706488"/>
            <a:ext cx="3810000" cy="2514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27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263"/>
            <a:ext cx="9144000" cy="689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28476"/>
            <a:ext cx="81369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«Реалист-</a:t>
            </a:r>
            <a:r>
              <a:rPr lang="ru-RU" sz="4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слуховик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»: </a:t>
            </a:r>
          </a:p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Узорчатый язык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0076" y="1475026"/>
            <a:ext cx="38301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«Отделку ролей» драматург производит прежде всего с 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помощью речи. Сложно построенные художественные разговоры в пьесах Островского часто заставляют забывать о сложной интриге.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&amp;Kcy;&amp;rcy;&amp;icy;&amp;tcy;&amp;icy;&amp;chcy;&amp;iecy;&amp;scy;&amp;kcy;&amp;acy;&amp;yacy; &amp;scy;&amp;tcy;&amp;acy;&amp;tcy;&amp;softcy;&amp;yacy; &amp;pcy;&amp;ocy;&amp;scy;&amp;lcy;&amp;iecy; &amp;gcy;&amp;rcy;&amp;ocy;&amp;zcy;&amp;ycy; &amp;ocy;&amp;scy;&amp;tcy;&amp;rcy;&amp;ocy;&amp;vcy;&amp;scy;&amp;kcy;&amp;ocy;&amp;gcy;&amp;ocy; &amp;gcy;&amp;rcy;&amp;icy;&amp;gcy;&amp;ocy;&amp;rcy;&amp;softcy;&amp;iecy;&amp;vcy;&amp;acy;. - 10 June 2013 - Blog - Svojdipl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947" y="1592135"/>
            <a:ext cx="2747542" cy="378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Kcy;&amp;tcy;&amp;ocy; &amp;tcy;&amp;ycy; &amp;icy;&amp;zcy; &amp;gcy;&amp;iecy;&amp;rcy;&amp;ocy;&amp;icy;&amp;ncy;&amp;softcy; &amp;rcy;&amp;ucy;&amp;scy;&amp;scy;&amp;kcy;&amp;ocy;&amp;jcy; &amp;kcy;&amp;lcy;&amp;acy;&amp;scy;&amp;scy;&amp;icy;&amp;kcy;&amp;icy;. &amp;Scy;&amp;tcy;&amp;rcy;.4 :: &amp;Tcy;&amp;iecy;&amp;scy;&amp;tcy;&amp;ycy; :: &amp;Dcy;&amp;acy;&amp;mcy;&amp;scy;&amp;kcy;&amp;icy;&amp;jcy; &amp;kcy;&amp;lcy;&amp;ucy;&amp;bcy; LAD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25216"/>
            <a:ext cx="1809750" cy="248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&amp;Gcy;&amp;iecy;&amp;rcy;&amp;acy;&amp;scy;&amp;icy;&amp;mcy;&amp;ocy;&amp;vcy; &amp;Scy;.&amp;Vcy;. - &amp;Icy;&amp;lcy;&amp;lcy;&amp;yucy;&amp;scy;&amp;tcy;&amp;rcy;&amp;acy;&amp;tscy;&amp;icy;&amp;yacy; 4-&amp;gcy;&amp;ocy; &amp;dcy;&amp;iecy;&amp;jcy;&amp;scy;&amp;tcy;&amp;vcy;&amp;icy;&amp;yacy; &amp;dcy;&amp;rcy;&amp;acy;&amp;mcy;&amp;ycy; &quot;&amp;Gcy;&amp;rcy;&amp;ocy;&amp;zcy;&amp;acy;&quot; &amp;kcy;&amp;ncy;&amp;icy;&amp;zhcy;&amp;ncy;&amp;acy;&amp;yacy; &amp;gcy;&amp;rcy;&amp;acy;&amp;fcy;&amp;icy;&amp;kcy;&amp;a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06" y="4149519"/>
            <a:ext cx="2159247" cy="175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77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" y="859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72967" y="43655"/>
            <a:ext cx="6234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Мудрецы и простаки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3131" y="653734"/>
            <a:ext cx="5121045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Героем большинства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русских классиков – предшественников Островского был просвещенный дворянин. Островский же не только изобразил простых людей, но и сумел показать их жизнь, их стремление к обычному человеческому счастью как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значительную и важную область национального бытия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6" descr="&amp;Gcy;&amp;ocy;&amp;scy;&amp;ucy;&amp;dcy;&amp;acy;&amp;rcy;&amp;scy;&amp;tcy;&amp;vcy;&amp;ocy; &amp;icy; &amp;vcy;&amp;lcy;&amp;acy;&amp;scy;&amp;tcy;&amp;softcy; - &amp;Vcy;&amp;ycy;&amp;bcy;&amp;ocy;&amp;rcy;&amp;y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68" y="813096"/>
            <a:ext cx="2064429" cy="2716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&amp;Bcy;&amp;icy;&amp;bcy;&amp;lcy;&amp;icy;&amp;ocy;&amp;tcy;&amp;iecy;&amp;kcy;&amp;acy; &amp;icy;&amp;zcy;&amp;ocy;&amp;bcy;&amp;rcy;&amp;acy;&amp;zhcy;&amp;iecy;&amp;ncy;&amp;icy;&amp;jcy; &quot;&amp;Rcy;&amp;Icy;&amp;Acy; &amp;Ncy;&amp;ocy;&amp;vcy;&amp;ocy;&amp;scy;&amp;tcy;&amp;icy;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46" y="4126816"/>
            <a:ext cx="2187806" cy="2650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&amp;Scy;&amp;Acy;&amp;Mcy;&amp;Ocy;&amp;Vcy;&amp;Acy;&amp;R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4" y="4126816"/>
            <a:ext cx="2211139" cy="2528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Kcy;&amp;ucy;&amp;pcy;&amp;iecy;&amp;tscy;2. 1920 - &amp;Kcy;&amp;ucy;&amp;scy;&amp;tcy;&amp;ocy;&amp;dcy;&amp;icy;&amp;iecy;&amp;vcy; &amp;Bcy;&amp;ocy;&amp;rcy;&amp;icy;&amp;s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459" y="672596"/>
            <a:ext cx="2178745" cy="2824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85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398"/>
            <a:ext cx="9273794" cy="702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332656"/>
            <a:ext cx="70699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Аполлон </a:t>
            </a:r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ригорьев об Островском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914591" y="1773397"/>
            <a:ext cx="5040560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Поэт, глашатай правды новой,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Нас миром новым окружил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И новое сказал он слово,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 Хоть правде старой послужил.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Жила та правда между нами,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Таясь в душевной глубине;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Быть может, мы ее и сами Подозревали не вполне.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2050" name="Picture 2" descr="http://lichnosti.net/photos/2629/129053286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85863"/>
            <a:ext cx="3810000" cy="49720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74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85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194666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Островского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433" y="997108"/>
            <a:ext cx="62454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Замоскворечье оказалось лишь исходной точкой на карте созданного Островским мира. 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www.graycell.ru/picture/big/belotelo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64707"/>
            <a:ext cx="37433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tabakov.ru/assets/images/galleries/1275/bezrukov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88582"/>
            <a:ext cx="4022626" cy="2493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ekb.kassy.ru/media/ab/ab0bce8bc4a67776183f636075a116da-617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911" y="748768"/>
            <a:ext cx="2110413" cy="3239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s4.afisha.net/Afisha7Files/UGPhotos/f38/f38ccf67-80d6-4e99-910e-ed73f0295b5a/p_F_mai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71" y="4508575"/>
            <a:ext cx="3795429" cy="213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www.bilettorg.ru/photogallery_spectacl/155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098" y="2636912"/>
            <a:ext cx="2809875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05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34" y="-328765"/>
            <a:ext cx="9144000" cy="718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28476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Островского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701480" y="1471285"/>
            <a:ext cx="5118992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Скорей в театр! Там ломятся толпами,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Там по душе теперь гуляет быт родной,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Там песня русская свободно, звонко льется,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 Там человек теперь и плачет и смеется,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pitchFamily="34" charset="0"/>
              </a:rPr>
              <a:t>Там- целый мир, мир полный и живой...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kumimoji="0" lang="ru-RU" altLang="ru-RU" sz="28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А.Григорьев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7" name="Picture 2" descr="http://lichnosti.net/photos/2629/129053286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60" y="1185862"/>
            <a:ext cx="3810000" cy="49720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35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9286" cy="693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116632"/>
            <a:ext cx="57610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«Театр Островского»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079744"/>
            <a:ext cx="569373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«Литературе вы принесли в дар целую библиотеку художественных произведений, для сцены создали свой особый мир. Вы один достроили здание, в основание которого положили краеугольные камни Фонвизин, Грибоедов, Гоголь. Только после Вас, мы, русские, можем сказать, что у нас есть свой театр, который должен называться «Театр Островского» (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И.А.Гончаров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briefly.ru/static/authors/xgoncharov.jpg,q1325187951.pagespeed.ic.ANG11vL3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9" y="863269"/>
            <a:ext cx="3339643" cy="4452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lenagold.narod.ru/fon/clipart/s/svit/svitolk1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517" y="5033594"/>
            <a:ext cx="1784291" cy="174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48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597"/>
            <a:ext cx="9144000" cy="713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3041" y="0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«Пьесы жизни»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1772" y="1220226"/>
            <a:ext cx="62046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первом плане у Островского не интрига, не характеры, а обстановка жизни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://www.xn----ctbsbvgbcyci8d.xn--p1ai/upload/medialibrary/c03/c03d1905f2100ba0c3af28f9d329c78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92" y="2761829"/>
            <a:ext cx="7000015" cy="3902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31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597"/>
            <a:ext cx="9144000" cy="713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3041" y="0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 </a:t>
            </a:r>
            <a:r>
              <a:rPr lang="ru-RU" sz="4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Косицкая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76871" y="141277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1026" name="Picture 2" descr="https://yarwiki.ru/uploaded/3/3/33cbc841b9b6678004900ee4aaa8220f-1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22145"/>
            <a:ext cx="3738457" cy="384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yarwiki.ru/uploaded/9/8/x98103a07a11631696f0263cd67153254-1000.jpg.pagespeed.ic.O_EJxShAf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817231"/>
            <a:ext cx="603937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4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5" y="-3921"/>
            <a:ext cx="9145015" cy="686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260648"/>
            <a:ext cx="62561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соавторстве с Волгой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9218" name="Picture 2" descr="&amp;Pcy;&amp;rcy;&amp;acy;&amp;vcy;&amp;ocy;&amp;scy;&amp;lcy;&amp;acy;&amp;vcy;&amp;ncy;&amp;acy;&amp;yacy; &amp;Rcy;&amp;ucy;&amp;scy;&amp;softcy; &amp;ncy;&amp;acy; &amp;pcy;&amp;ocy;&amp;lcy;&amp;ocy;&amp;tcy;&amp;ncy;&amp;acy;&amp;khcy; &amp;khcy;&amp;ucy;&amp;dcy;&amp;ocy;&amp;zhcy;&amp;ncy;&amp;icy;&amp;kcy;&amp;ocy;&amp;v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64" y="1124744"/>
            <a:ext cx="2644013" cy="2287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mallbay.ru/images2/levitan9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507" y="4077072"/>
            <a:ext cx="3579981" cy="2865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palitra-ru.ru/uploads/images/Gallery/rhlev/posle-dozhdya-ples-188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" y="3573016"/>
            <a:ext cx="4724390" cy="3151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art-assorty.ru/uploads/posts/2011-08/1312271233_letnii-vecher-re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062" y="1090588"/>
            <a:ext cx="5659450" cy="3330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26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1"/>
            <a:ext cx="9549160" cy="702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28232" y="0"/>
            <a:ext cx="62561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соавторстве с Волгой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381104" y="908720"/>
            <a:ext cx="6192688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Великорусская на сцене жизнь пирует,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Великорусское начало торжествует,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Великорусской речи склад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И в присказке лихой, и в песне </a:t>
            </a:r>
            <a:r>
              <a:rPr kumimoji="0" lang="ru-RU" altLang="ru-RU" sz="28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игреливой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Великорусский ум, великорусский взгляд - Как Волга-матушка, широкий и </a:t>
            </a:r>
            <a:r>
              <a:rPr kumimoji="0" lang="ru-RU" altLang="ru-RU" sz="28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гульливый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Тепло, привольно, любо нам, Уставшим жить болезненным обманом...  (</a:t>
            </a:r>
            <a:r>
              <a:rPr kumimoji="0" lang="ru-RU" altLang="ru-RU" sz="28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А.Григорьев</a:t>
            </a: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Arial Unicode MS" pitchFamily="34" charset="-128"/>
                <a:cs typeface="Arial" pitchFamily="34" charset="0"/>
              </a:rPr>
              <a:t>)</a:t>
            </a:r>
            <a:endParaRPr kumimoji="0" lang="ru-RU" altLang="ru-RU" sz="28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://lichnosti.net/photos/2629/129053286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07077"/>
            <a:ext cx="3307719" cy="45508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359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597"/>
            <a:ext cx="9144000" cy="713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1237" y="35023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«Гроза»: до и после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1237" y="3266676"/>
            <a:ext cx="38164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«Гроза» разделила жизнь драматурга на до и после. Следующие произведения Островского так или иначе измеряли «Грозой»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&amp;Gcy;&amp;rcy;&amp;ocy;&amp;zcy;&amp;acy; - &amp;Scy;&amp;pcy;&amp;iecy;&amp;kcy;&amp;tcy;&amp;acy;&amp;kcy;&amp;lcy;&amp;icy; &amp;vcy; &amp;Mcy;&amp;ucy;&amp;rcy;&amp;mcy;&amp;acy;&amp;ncy;&amp;scy;&amp;kcy;&amp;iecy;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04464"/>
            <a:ext cx="3096344" cy="2067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Kcy;&amp;ucy;&amp;rcy;&amp;scy;&amp;ocy;&amp;vcy;&amp;acy;&amp;yacy; &amp;rcy;&amp;acy;&amp;bcy;&amp;ocy;&amp;tcy;&amp;acy;: &amp;Scy;&amp;pcy;&amp;iecy;&amp;tscy;&amp;icy;&amp;fcy;&amp;icy;&amp;kcy;&amp;acy; &amp;tcy;&amp;vcy;&amp;ocy;&amp;rcy;&amp;chcy;&amp;iecy;&amp;scy;&amp;kcy;&amp;ocy;&amp;gcy;&amp;ocy; &amp;mcy;&amp;ycy;&amp;shcy;&amp;lcy;&amp;iecy;&amp;ncy;&amp;icy;&amp;y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896" y="1412776"/>
            <a:ext cx="3816424" cy="4953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16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425"/>
            <a:ext cx="9128652" cy="684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23047" y="-102587"/>
            <a:ext cx="62345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</a:t>
            </a:r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черты комедии Островского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86962" y="829876"/>
            <a:ext cx="510531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rabicParenR"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умение через семейно-бытовой конфликт показать важные общерусские проблемы, </a:t>
            </a:r>
          </a:p>
          <a:p>
            <a:pPr marL="514350" indent="-514350">
              <a:buAutoNum type="arabicParenR"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мение создать яркие и узнаваемые характеры,</a:t>
            </a:r>
          </a:p>
          <a:p>
            <a:pPr marL="514350" indent="-514350">
              <a:buAutoNum type="arabicParenR"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пьесах звучит сочная, живая народная речь, как выражение глубин народной жизни,</a:t>
            </a:r>
          </a:p>
          <a:p>
            <a:pPr marL="514350" indent="-514350">
              <a:buAutoNum type="arabicParenR"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епростой, заставляющий задуматься конец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&amp;Pcy;&amp;rcy;&amp;icy;&amp;iecy;&amp;zcy;&amp;dcy; &amp;gcy;&amp;ucy;&amp;vcy;&amp;iecy;&amp;rcy;&amp;ncy;&amp;acy;&amp;ncy;&amp;tcy;&amp;kcy;&amp;icy; &amp;vcy; &amp;kcy;&amp;ucy;&amp;pcy;&amp;iecy;&amp;chcy;&amp;iecy;&amp;scy;&amp;kcy;&amp;icy;&amp;jcy; &amp;dcy;&amp;ocy;&amp;m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029" y="1281722"/>
            <a:ext cx="2531782" cy="2092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alborum - &amp;Scy;&amp;mcy;&amp;ocy;&amp;tcy;&amp;rcy;&amp;icy;&amp;ncy;&amp;ycy;. &amp;Icy;&amp;zcy; &amp;ocy;&amp;bcy;&amp;ycy;&amp;chcy;&amp;acy;&amp;iecy;&amp;vcy; &amp;rcy;&amp;ucy;&amp;scy;&amp;scy;&amp;kcy;&amp;ocy;&amp;gcy;&amp;ocy; &amp;kcy;&amp;ucy;&amp;pcy;&amp;iecy;&amp;chcy;&amp;iecy;&amp;scy;&amp;tcy;&amp;vcy;&amp;acy; &amp;scy;&amp;iecy;&amp;rcy;&amp;iecy;&amp;dcy;&amp;icy;&amp;ncy;&amp;ycy; XIX &amp;vcy;&amp;iecy;&amp;kcy;&amp;acy;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8" y="1692220"/>
            <a:ext cx="2144288" cy="1682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&amp;KHcy;&amp;ucy;&amp;dcy;&amp;ocy;&amp;zhcy;&amp;ncy;&amp;icy;&amp;kcy; &amp;Ncy;.&amp;Pcy;.&amp;Bcy;&amp;ocy;&amp;gcy;&amp;dcy;&amp;acy;&amp;ncy;&amp;ocy;&amp;vcy;-&amp;Bcy;&amp;iecy;&amp;lcy;&amp;softcy;&amp;scy;&amp;kcy;&amp;icy;&amp;jcy;/&amp;Mcy;&amp;icy;&amp;rcy; &amp;dcy;&amp;iecy;&amp;tcy;&amp;scy;&amp;tcy;&amp;vcy;&amp;a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482" y="3573016"/>
            <a:ext cx="2550518" cy="2001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xmgallery.ru/app/works/images/works_2_90_pic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8" y="4042023"/>
            <a:ext cx="2041212" cy="2556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61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566475"/>
            <a:ext cx="9585721" cy="74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306168"/>
            <a:ext cx="53161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«Соединяя высокое с комическим»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86016" y="1347977"/>
            <a:ext cx="523010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«Пусть лучше русский человек радуется, видя себя на сцене, чем тоскует. Исправители найдутся и без нас. Чтоб иметь право исправлять народ, не обижая его, надо ему показать, что знаешь за ним и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орошее; этим-то я и занимаюсь, соединяя высокое с комическим» </a:t>
            </a:r>
            <a:endParaRPr lang="en-US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А.Н.Островский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&amp;Pcy;&amp;ocy;&amp;rcy;&amp;tcy;&amp;rcy;&amp;iecy;&amp;tcy; &amp;Icy;.&amp;YAcy;. &amp;Bcy;&amp;icy;&amp;lcy;&amp;icy;&amp;bcy;&amp;icy;&amp;ncy;&amp;acy; (&amp;Bcy;. &amp;Kcy;&amp;ucy;&amp;scy;&amp;tcy;&amp;ocy;&amp;dcy;&amp;icy;&amp;iecy;&amp;vcy;, 1901 &amp;gcy;.). &amp;Bcy;&amp;ocy;&amp;rcy;&amp;icy;&amp;scy; &amp;Kcy;&amp;ucy;&amp;scy;&amp;tcy;&amp;ocy;&amp;dcy;&amp;icy;&amp;iecy;&amp;vcy; - &amp;bcy;&amp;icy;&amp;ocy;&amp;gcy;&amp;rcy;&amp;acy;&amp;fcy;&amp;icy;&amp;yacy; &amp;icy; &amp;tcy;&amp;vcy;&amp;ocy;&amp;rcy;&amp;chcy;&amp;iecy;&amp;scy;&amp;tcy;&amp;v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670" y="60174"/>
            <a:ext cx="2801689" cy="2124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&amp;Kcy;&amp;tcy;&amp;ocy; &amp;ncy;&amp;ocy;&amp;scy;&amp;icy;&amp;tcy; &amp;tcy;&amp;acy;&amp;kcy;&amp;icy;&amp;iecy; &amp;pcy;&amp;lcy;&amp;acy;&amp;tcy;&amp;kcy;&amp;icy;. - &amp;Scy;&amp;tcy;&amp;rcy;&amp;acy;&amp;ncy;&amp;icy;&amp;tscy;&amp;acy;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74"/>
            <a:ext cx="1651411" cy="2567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&amp;Kcy;&amp;ucy;&amp;pcy;&amp;iecy;&amp;tscy; &amp;scy; &amp;kcy;&amp;ucy;&amp;pcy;&amp;chcy;&amp;icy;&amp;khcy;&amp;ocy;&amp;jcy;. 1914 - &amp;Kcy;&amp;ucy;&amp;scy;&amp;tcy;&amp;ocy;&amp;dcy;&amp;icy;&amp;iecy;&amp;vcy; &amp;Bcy;&amp;ocy;&amp;rcy;&amp;icy;&amp;s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944" y="3145762"/>
            <a:ext cx="2298764" cy="3307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&amp;Icy;&amp;scy;&amp;kcy;&amp;ucy;&amp;scy;&amp;scy;&amp;tcy;&amp;vcy;&amp;ocy; &amp;dcy;&amp;lcy;&amp;yacy; &amp;dcy;&amp;ucy;&amp;shcy;&amp;icy; &amp;icy; &amp;dcy;&amp;ocy;&amp;mcy;&amp;a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421" y="2780928"/>
            <a:ext cx="1728192" cy="2960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93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04"/>
            <a:ext cx="9323694" cy="685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36957" y="54793"/>
            <a:ext cx="62345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Своеобразие театра Островского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575" y="936223"/>
            <a:ext cx="576064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rabicParenR"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Особое внимание уделено любовной коллизии, считал, что через отношение к любви можно оценить состояние общества</a:t>
            </a:r>
          </a:p>
          <a:p>
            <a:pPr marL="514350" indent="-514350">
              <a:buAutoNum type="arabicParenR"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Соединение социального сюжета с поэтизацией народной души, жизни.</a:t>
            </a:r>
          </a:p>
          <a:p>
            <a:pPr marL="514350" indent="-514350">
              <a:buAutoNum type="arabicParenR"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Конфликт представлен как форма борьбы личности с порабощающим человека «общим порядком бытия»</a:t>
            </a:r>
          </a:p>
          <a:p>
            <a:pPr marL="514350" indent="-514350">
              <a:buAutoNum type="arabicParenR"/>
            </a:pP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4" descr="@&amp;dcy;&amp;ncy;&amp;iecy;&amp;vcy;&amp;ncy;&amp;icy;&amp;kcy;&amp;icy; - &amp;CHcy;&amp;acy;&amp;jcy;&amp;ncy;&amp;ycy;&amp;jcy; &amp;dcy;&amp;ocy;&amp;mcy;&amp;icy;&amp;kcy; &quot;&amp;Lcy;&amp;iecy;&amp;pcy;&amp;iecy;&amp;scy;&amp;tcy;&amp;kcy;&amp;icy; &amp;khcy;&amp;rcy;&amp;icy;&amp;zcy;&amp;acy;&amp;ncy;&amp;tcy;&amp;iecy;&amp;mcy; &amp;vcy; &amp;chcy;&amp;acy;&amp;shcy;&amp;kcy;&amp;iecy; &amp;tscy;&amp;vcy;&amp;iecy;&amp;tcy;&amp;acy; &amp;ncy;&amp;iecy;&amp;bcy;&amp;acy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@&amp;dcy;&amp;ncy;&amp;iecy;&amp;vcy;&amp;ncy;&amp;icy;&amp;kcy;&amp;icy; - &amp;CHcy;&amp;acy;&amp;jcy;&amp;ncy;&amp;ycy;&amp;jcy; &amp;dcy;&amp;ocy;&amp;mcy;&amp;icy;&amp;kcy; &quot;&amp;Lcy;&amp;iecy;&amp;pcy;&amp;iecy;&amp;scy;&amp;tcy;&amp;kcy;&amp;icy; &amp;khcy;&amp;rcy;&amp;icy;&amp;zcy;&amp;acy;&amp;ncy;&amp;tcy;&amp;iecy;&amp;mcy; &amp;vcy; &amp;chcy;&amp;acy;&amp;shcy;&amp;kcy;&amp;iecy; &amp;tscy;&amp;vcy;&amp;iecy;&amp;tcy;&amp;acy; &amp;ncy;&amp;iecy;&amp;bcy;&amp;acy;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@&amp;dcy;&amp;ncy;&amp;iecy;&amp;vcy;&amp;ncy;&amp;icy;&amp;kcy;&amp;icy; - &amp;CHcy;&amp;acy;&amp;jcy;&amp;ncy;&amp;ycy;&amp;jcy; &amp;dcy;&amp;ocy;&amp;mcy;&amp;icy;&amp;kcy; &quot;&amp;Lcy;&amp;iecy;&amp;pcy;&amp;iecy;&amp;scy;&amp;tcy;&amp;kcy;&amp;icy; &amp;khcy;&amp;rcy;&amp;icy;&amp;zcy;&amp;acy;&amp;ncy;&amp;tcy;&amp;iecy;&amp;mcy; &amp;vcy; &amp;chcy;&amp;acy;&amp;shcy;&amp;kcy;&amp;iecy; &amp;tscy;&amp;vcy;&amp;iecy;&amp;tcy;&amp;acy; &amp;ncy;&amp;iecy;&amp;bcy;&amp;acy;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http://img0.liveinternet.ru/images/attach/c/7/96/90/96090874_1851ri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31" y="3998600"/>
            <a:ext cx="3832269" cy="2767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Aliska Lilu - &amp;Scy;&amp;vcy;&amp;iecy;&amp;tcy;&amp;lcy;&amp;acy;&amp;ncy;&amp;acy; - &amp;Lcy;&amp;icy;&amp;scy;&amp;acy; - &amp;Bcy;&amp;lcy;&amp;ocy;&amp;gcy; - &amp;Pcy;&amp;rcy;&amp;icy;&amp;vcy;&amp;iecy;&amp;tcy;.&amp;rcy;&amp;u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101" y="146870"/>
            <a:ext cx="3240360" cy="27705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&amp;Vcy;&amp;iecy;&amp;scy;&amp;ncy;&amp;acy;. 1912, &amp;Kcy;&amp;ucy;&amp;lcy;&amp;icy;&amp;kcy;&amp;ocy;&amp;vcy; &amp;Icy;&amp;vcy;&amp;acy;&amp;ncy; &amp;Scy;&amp;iecy;&amp;mcy;&amp;iecy;&amp;ncy;&amp;ocy;&amp;vcy;&amp;icy;&amp;chcy;. 677x900. &amp;Pcy;&amp;rcy;&amp;ocy;&amp;scy;&amp;mcy;&amp;ocy;&amp;tcy;&amp;rcy;&amp;ocy;&amp;vcy;: 246. &amp;Ocy;&amp;bcy;&amp;ncy;&amp;ocy;&amp;vcy;&amp;lcy;&amp;iecy;&amp;ncy;&amp;ocy;: 07 &amp;Icy;&amp;yucy;&amp;lcy;&amp;yacy; 2012 &amp;gcy;. www.ArtScroll.ru - &amp;Scy;&amp;vcy;&amp;icy;&amp;tcy;&amp;kcy;&amp;icy; &amp;icy;&amp;scy;&amp;kcy;&amp;ucy;&amp;scy;&amp;scy;&amp;tcy;&amp;vcy;&amp;acy;. &amp;G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508" y="2492896"/>
            <a:ext cx="1782492" cy="23707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553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30822"/>
            <a:ext cx="9324528" cy="717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1431" y="-142407"/>
            <a:ext cx="62345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Своеобразие театра Островского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5505" y="886701"/>
            <a:ext cx="43204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Средством психологической характеристики героев являются их действия и бытовой, а не аналитический диалог.</a:t>
            </a:r>
          </a:p>
          <a:p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 В центре драмы – женщина, ее судьба определяет развитие действия, организует сюжет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&amp;Acy;&amp;Ncy;&amp;Tcy;&amp;Rcy;&amp;Acy;&amp;Kcy;&amp;Tcy; :: &amp;Pcy;&amp;rcy;&amp;ocy;&amp;scy;&amp;mcy;&amp;ocy;&amp;tcy;&amp;rcy; &amp;tcy;&amp;iecy;&amp;mcy;&amp;ycy; - &quot;&amp;Icy;&amp;zcy; &amp;dcy;&amp;acy;&amp;lcy;&amp;softcy;&amp;ncy;&amp;icy;&amp;khcy; &amp;scy;&amp;tcy;&amp;rcy;&amp;acy;&amp;ncy;&amp;scy;&amp;tcy;&amp;vcy;&amp;icy;&amp;jcy; &amp;vcy;&amp;ocy;&amp;rcy;&amp;ocy;&amp;tcy;&amp;yacy;&amp;scy;&amp;softcy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505" y="1282134"/>
            <a:ext cx="2141263" cy="2696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&amp;Vcy;&amp;icy;&amp;rcy;&amp;tcy;&amp;ucy;&amp;acy;&amp;lcy;&amp;softcy;&amp;ncy;&amp;acy;&amp;yacy; &amp;Kcy;&amp;ocy;&amp;fcy;&amp;iecy;&amp;jcy;&amp;ncy;&amp;yacy; - &amp;TScy;&amp;iecy;&amp;ncy;&amp;tcy;&amp;rcy; &amp;Pcy;&amp;scy;&amp;icy;&amp;khcy;&amp;ocy;&amp;tcy;&amp;iecy;&amp;rcy;&amp;acy;&amp;pcy;&amp;icy;&amp;icy; &amp;Scy;.&amp;Kcy;&amp;ocy;&amp;vcy;&amp;acy;&amp;lcy;&amp;iecy;&amp;vcy;&amp;acy;. &amp;Fcy;&amp;ocy;&amp;rcy;&amp;ucy;&amp;mcy; - &amp;Scy;&amp;tcy;&amp;rcy;&amp;acy;&amp;ncy;&amp;icy;&amp;tscy;&amp;acy;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4" y="2200339"/>
            <a:ext cx="2700301" cy="2160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&amp;Scy;&amp;tcy;&amp;acy;&amp;ncy;&amp;icy;&amp;scy;&amp;lcy;&amp;acy;&amp;vcy; &amp;Bcy;&amp;acy;&amp;bcy;&amp;yucy;&amp;kcy;. &amp;Scy;&amp;tcy;&amp;acy;&amp;rcy;&amp;icy;&amp;ncy;&amp;ncy;&amp;ycy;&amp;jcy; &amp;rcy;&amp;ucy;&amp;scy;&amp;scy;&amp;kcy;&amp;icy;&amp;jcy; &amp;bcy;&amp;ycy;&amp;t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065" y="-9128"/>
            <a:ext cx="3557085" cy="2403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&amp;Ocy;&amp;scy;&amp;ocy;&amp;vcy;&amp;rcy;&amp;iecy;&amp;mcy;&amp;iecy;&amp;ncy;&amp;ncy;&amp;icy;&amp;vcy;&amp;acy;&amp;iecy;&amp;mcy; &amp;scy;&amp;tcy;&amp;acy;&amp;rcy;&amp;ycy;&amp;iecy; &amp;kcy;&amp;acy;&amp;rcy;&amp;tcy;&amp;icy;&amp;ncy;&amp;ycy; #2 (40 &amp;fcy;&amp;ocy;&amp;tcy;&amp;ocy;&amp;zhcy;&amp;acy;&amp;bcy;) &quot; Ex.BY - &amp;fcy;&amp;ocy;&amp;tcy;&amp;ocy;&amp;pcy;&amp;rcy;&amp;icy;&amp;kcy;&amp;ocy;&amp;lcy;&amp;ycy;, &amp;fcy;&amp;ocy;&amp;tcy;&amp;ocy; &amp;dcy;&amp;iecy;&amp;vcy;&amp;ucy;&amp;shcy;&amp;iecy;&amp;kcy; &amp;icy; &amp;zhcy;&amp;icy;&amp;vcy;&amp;ocy;&amp;tcy;&amp;ncy;&amp;ycy;&amp;kh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10" y="3978938"/>
            <a:ext cx="3986695" cy="2910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9356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597"/>
            <a:ext cx="9144000" cy="713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7096" y="-171400"/>
            <a:ext cx="81369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 женщины в творчестве Островского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7750" y="888390"/>
            <a:ext cx="568863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Высшей точкой образной системы Островского становится трагическая героиня, способная жить лишь в полную меру, не разменивая душу. Этот духовный максимализм и есть квинтэссенция русского характера.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&quot;&amp;Ocy;&amp;tcy;&amp;chcy;&amp;iecy;&amp;gcy;&amp;ocy; &amp;lcy;&amp;yucy;&amp;dcy;&amp;icy; &amp;ncy;&amp;iecy; &amp;lcy;&amp;iecy;&amp;tcy;&amp;acy;&amp;yucy;&amp;tcy; &amp;tcy;&amp;acy;&amp;kcy;, &amp;kcy;&amp;acy;&amp;kcy; &amp;pcy;&amp;tcy;&amp;icy;&amp;tscy;&amp;ycy;. - &amp;Scy;&amp;vcy;&amp;ocy;&amp;iecy; &amp;mcy;&amp;n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4" y="551875"/>
            <a:ext cx="3312368" cy="2486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Fcy;&amp;icy;&amp;lcy;&amp;softcy;&amp;mcy; &quot;&amp;Bcy;&amp;iecy;&amp;scy;&amp;pcy;&amp;rcy;&amp;icy;&amp;dcy;&amp;acy;&amp;ncy;&amp;ncy;&amp;icy;&amp;tscy;&amp;acy;&quot; - &amp;acy;&amp;ncy;&amp;ocy;&amp;ncy;&amp;scy;, &amp;acy;&amp;fcy;&amp;icy;&amp;shcy;&amp;acy;, &amp;rcy;&amp;acy;&amp;scy;&amp;pcy;&amp;icy;&amp;scy;&amp;acy;&amp;ncy;&amp;icy;&amp;iecy; &amp;scy;&amp;iecy;&amp;acy;&amp;ncy;&amp;scy;&amp;ocy;&amp;vcy;, &amp;rcy;&amp;iecy;&amp;tscy;&amp;iecy;&amp;ncy;&amp;zcy;&amp;icy;&amp;icy;, &amp;ocy;&amp;tcy;&amp;zcy;&amp;ycy;&amp;vcy;&amp;ycy; &amp;ocy; &amp;fcy;&amp;icy;&amp;lcy;&amp;softcy;&amp;mcy;&amp;iecy;, &amp;tcy;&amp;rcy;&amp;iecy;&amp;jcy;&amp;lcy;&amp;iecy;&amp;rcy;&amp;ycy;, &amp;kcy;&amp;acy;&amp;dcy;&amp;rcy;&amp;ycy; &amp;icy;&amp;zcy; &amp;fcy;&amp;icy;&amp;lcy;&amp;softcy;&amp;mcy;&amp;acy;, &amp;fcy;&amp;ocy;&amp;tcy;&amp;ocy;&amp;gcy;&amp;rcy;&amp;acy;&amp;fcy;&amp;icy;&amp;i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97152"/>
            <a:ext cx="4168609" cy="1968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&amp;Kcy;&amp;rcy;&amp;acy;&amp;scy;&amp;ocy;&amp;tcy;&amp;acy; - &amp;vcy;&amp;iecy;&amp;lcy;&amp;icy;&amp;kcy;&amp;acy;&amp;yacy; &amp;scy;&amp;icy;&amp;lcy;&amp;acy; - &amp;Fcy;&amp;ocy;&amp;rcy;&amp;ucy;&amp;m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6" y="3461383"/>
            <a:ext cx="3547268" cy="2671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149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71"/>
            <a:ext cx="9144000" cy="713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40324" y="1412776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2052" name="Picture 4" descr="&amp;Fcy;&amp;ocy;&amp;tcy;&amp;ocy;&amp;gcy;&amp;rcy;&amp;acy;&amp;fcy;&amp;icy;&amp;yacy; &amp;Acy;&amp;lcy;&amp;iecy;&amp;kcy;&amp;scy;&amp;acy;&amp;ncy;&amp;dcy;&amp;rcy; &amp;Ocy;&amp;scy;&amp;tcy;&amp;rcy;&amp;ocy;&amp;vcy;&amp;scy;&amp;kcy;&amp;icy;&amp;jcy; (Photo of Alexandr Ostrovskiy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94" y="55539"/>
            <a:ext cx="5232301" cy="6722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59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9248107" cy="727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-225533"/>
            <a:ext cx="6777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Открытие Островского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0242" y="107141"/>
            <a:ext cx="362617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Островский написал множество пьес о театре. В них он показал образ женщины-актрисы. В ее судьбе сочетаются отказ от личного счастья – и восторг творческой удачи, борьба за уважение к себе – и поклонение зрителей, бедность – и шумный успех.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7170" name="Picture 2" descr="Pino Anticipation oil painting for sa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2020"/>
            <a:ext cx="3127014" cy="3095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&amp;Scy;&amp;kcy;&amp;acy;&amp;chcy;&amp;acy;&amp;tcy;&amp;softcy; &amp;bcy;&amp;iecy;&amp;scy;&amp;pcy;&amp;lcy;&amp;acy;&amp;tcy;&amp;ncy;&amp;ocy; &amp;Kcy;&amp;ocy;&amp;lcy;&amp;lcy;&amp;iecy;&amp;kcy;&amp;tscy;&amp;icy;&amp;yacy; &amp;rcy;&amp;acy;&amp;bcy;&amp;ocy;&amp;tcy; &amp;mcy;&amp;iecy;&amp;kcy;&amp;scy;&amp;icy;&amp;kcy;&amp;acy;&amp;ncy;&amp;scy;&amp;kcy;&amp;ocy;&amp;gcy;&amp;ocy; &amp;khcy;&amp;ucy;&amp;dcy;&amp;ocy;&amp;zhcy;&amp;ncy;&amp;icy;&amp;kcy;&amp;acy; Jesus Helguera- JenyoK Softportal - &amp;scy;&amp;kcy;&amp;acy;&amp;chcy;&amp;acy;&amp;tcy;&amp;softcy; &amp;bcy;&amp;iecy;&amp;scy;&amp;pcy;&amp;lcy;&amp;acy;&amp;tcy;&amp;ncy;&amp;ocy; &amp;scy;&amp;ocy;&amp;fcy;&amp;tcy;,&amp;icy;&amp;gcy;&amp;rcy;&amp;ycy; &amp;icy; &amp;tcy;.&amp;dcy;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428" y="2561180"/>
            <a:ext cx="2288679" cy="2923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Women paintings by Richard S. Johnson Part 2 (8 photos) - Xax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6305"/>
            <a:ext cx="2016224" cy="2539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&amp;Icy;&amp;zcy;&amp;yacy;&amp;shchcy;&amp;ncy;&amp;ycy;&amp;jcy; &amp;vcy;&amp;iecy;&amp;kcy;...Alan Male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6" y="3038658"/>
            <a:ext cx="2315415" cy="1736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&amp;Vcy;&amp;lcy;&amp;yucy;&amp;bcy;&amp;lcy;&amp;iocy;&amp;ncy;&amp;ncy;&amp;acy;&amp;yacy; &amp;dcy;&amp;iecy;&amp;vcy;&amp;ocy;&amp;chcy;&amp;kcy;&amp;a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2710"/>
            <a:ext cx="2317739" cy="1740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Richard S. Johnson-&amp;khcy;&amp;ucy;&amp;dcy;&amp;ocy;&amp;zhcy;&amp;ncy;&amp;icy;&amp;kcy;,&amp;vcy;&amp;ocy;&amp;scy;&amp;pcy;&amp;iecy;&amp;vcy;&amp;acy;&amp;yucy;&amp;shchcy;&amp;icy;&amp;jcy; &amp;Kcy;&amp;rcy;&amp;acy;&amp;scy;&amp;ocy;&amp;tcy;&amp;ucy; &amp;ZHcy;&amp;iecy;&amp;ncy;&amp;shchcy;&amp;icy;&amp;ncy;&amp;ycy; - &amp;Kcy;&amp;rcy;&amp;acy;&amp;scy;&amp;ocy;&amp;tcy;&amp;acy;&amp;mcy;&amp;acy;&amp;ncy;&amp;icy;&amp;yacy;.&amp;Kcy;&amp;rcy;&amp;acy;&amp;scy;&amp;icy;&amp;vcy;&amp;ycy;&amp;iecy; &amp;fcy;&amp;ocy;&amp;tcy;&amp;ocy;,&amp;kcy;&amp;acy;&amp;rcy;&amp;tcy;&amp;icy;&amp;ncy;&amp;ycy; ,&amp;vcy;&amp;icy;&amp;dcy;&amp;iecy;&amp;ocy;,&amp;mcy;&amp;ucy;&amp;zcy;&amp;ycy;&amp;kcy;&amp;acy; &amp;Kcy;&amp;rcy;&amp;acy;&amp;scy;&amp;ocy;&amp;tcy;&amp;acy;&amp;Mcy;&amp;acy;&amp;ncy;&amp;icy;&amp;yacy;.&amp;Kcy;&amp;rcy;&amp;acy;&amp;scy;&amp;ocy;&amp;tcy;&amp;acy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700" y="4282143"/>
            <a:ext cx="3219450" cy="2405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4099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5534"/>
            <a:ext cx="9248107" cy="708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0"/>
            <a:ext cx="6777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Мария Бахметьева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24smi.org/public/media/resize/800x-/2018/8/6/03_xet1k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63" y="1038622"/>
            <a:ext cx="7258608" cy="483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ogudin-oleg.ru/_fr/19/48502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1" y="2564904"/>
            <a:ext cx="2922373" cy="41044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9469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586"/>
            <a:ext cx="9144000" cy="699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14975" y="-102587"/>
            <a:ext cx="6777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«Исписал всю русскую жизнь»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5" y="1052736"/>
            <a:ext cx="530357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Проработав для русской сцены без малого сорок лет, Островский создал целый репертуар. От доисторических сказочных времён («Снегурочка») и событий прошлого (хроника «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Козьма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Захарьич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Минин») до злободневной действительности. Произведения Островского и сейчас звучат современно.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2011 &amp;Dcy;&amp;iecy;&amp;kcy;&amp;acy;&amp;bcy;&amp;rcy;&amp;softcy; &quot; &amp;Ncy;&amp;icy;&amp;kcy;&amp;ocy;&amp;lcy;&amp;lcy;&amp;iecy;&amp;tcy;&amp;t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883" y="-3301"/>
            <a:ext cx="3157117" cy="36296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Marbella People / &amp;Ncy;&amp;ocy;&amp;vcy;&amp;ocy;&amp;scy;&amp;tcy;&amp;icy; / Russian master unearthed in Marbell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31417"/>
            <a:ext cx="3265171" cy="4226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4824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88640"/>
            <a:ext cx="62345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Русский театр: дом Островского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116475"/>
            <a:ext cx="52586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задача – служить драматическому искусству. Другие искусства имеют школы, академии, высокое покровительство, меценатов… у русского драматического искусства один только я. Я – все: и академия, и меценат, и защита».  (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А.Н.Островский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&amp;Pcy;&amp;acy;&amp;mcy;&amp;yacy;&amp;tcy;&amp;ncy;&amp;icy;&amp;kcy; &amp;Ocy;&amp;scy;&amp;tcy;&amp;rcy;&amp;ocy;&amp;vcy;&amp;scy;&amp;kcy;&amp;ocy;&amp;mcy;&amp;ucy;, &amp;Rcy;&amp;ocy;&amp;scy;&amp;scy;&amp;icy;&amp;yacy; , &amp;Mcy;&amp;ocy;&amp;scy;&amp;kcy;&amp;vcy;&amp;acy; &amp;dcy;&amp;ocy;&amp;scy;&amp;tcy;&amp;ocy;&amp;pcy;&amp;rcy;&amp;icy;&amp;mcy;&amp;iecy;&amp;chcy;&amp;acy;&amp;tcy;&amp;iecy;&amp;lcy;&amp;softcy;&amp;ncy;&amp;ocy;&amp;scy;&amp;t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04844"/>
            <a:ext cx="2228301" cy="34681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900igr.net/datai/literatura/Biografija-A.N.Ostrovskogo/0010-009-Pamjatnik-A.N.Ostrovskomu-v-Moskv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434" y="3187184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95968" y="5920848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</a:t>
            </a:r>
            <a:r>
              <a:rPr lang="ru-RU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А.Н.Островскому</a:t>
            </a:r>
            <a:r>
              <a: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здания Малого  театра на Театральной площади</a:t>
            </a:r>
            <a:endParaRPr lang="ru-RU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81152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58" y="0"/>
            <a:ext cx="9149957" cy="699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63587" y="230258"/>
            <a:ext cx="81369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Новая драма: памятник тысячелетней России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1628800"/>
            <a:ext cx="417646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«Тысячу лет прожила старая Россия – и Островский воздвигнул ей тысячелетний памятник» (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И.А.Гончаров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://liveinmsk.ru/up/photos/album/1northone/81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493" y="1523761"/>
            <a:ext cx="2111507" cy="31672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2012 - &amp;Gcy;&amp;ocy;&amp;dcy; &amp;rcy;&amp;ocy;&amp;scy;&amp;scy;&amp;icy;&amp;jcy;&amp;scy;&amp;kcy;&amp;ocy;&amp;jcy; &amp;icy;&amp;scy;&amp;tcy;&amp;ocy;&amp;rcy;&amp;icy;&amp;i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88" y="1533780"/>
            <a:ext cx="2576835" cy="19326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&amp;Pcy;&amp;acy;&amp;mcy;&amp;yacy;&amp;tcy;&amp;ncy;&amp;icy;&amp;kcy; &quot;&amp;Tcy;&amp;ycy;&amp;scy;&amp;yacy;&amp;chcy;&amp;iecy;&amp;lcy;&amp;iecy;&amp;tcy;&amp;icy;&amp;iecy; &amp;Rcy;&amp;ocy;&amp;scy;&amp;scy;&amp;icy;&amp;icy;&quot;: &amp;dcy;&amp;ocy;&amp;scy;&amp;tcy;&amp;ocy;&amp;pcy;&amp;rcy;&amp;icy;&amp;mcy;&amp;iecy;&amp;chcy;&amp;acy;&amp;tcy;&amp;iecy;&amp;lcy;&amp;softcy;&amp;ncy;&amp;ocy;&amp;scy;&amp;tcy;&amp;icy;, &amp;fcy;&amp;ocy;&amp;tcy;&amp;ocy;, &amp;vcy;&amp;icy;&amp;dcy;&amp;iecy;&amp;ocy;, &amp;ocy;&amp;tcy;&amp;zcy;&amp;ycy;&amp;vcy;&amp;ycy; &amp;Pcy;&amp;ucy;&amp;tcy;&amp;iecy;&amp;vcy;&amp;ocy;&amp;dcy;&amp;icy;&amp;tcy;&amp;iecy;&amp;lcy;&amp;softcy; &amp;pcy;&amp;ocy; &amp;Rcy;&amp;ocy;&amp;scy;&amp;scy;&amp;icy;&amp;icy; &amp;Scy;&amp;tcy;&amp;rcy;&amp;acy;&amp;ncy;&amp;acy;.&amp;Rcy;&amp;u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268" y="4497588"/>
            <a:ext cx="3513336" cy="1951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&amp;Tcy;&amp;ycy;&amp;scy;&amp;yacy;&amp;chcy;&amp;iecy;&amp;lcy;&amp;iecy;&amp;tcy;&amp;icy;&amp;iecy; &amp;Rcy;&amp;ocy;&amp;scy;&amp;scy;&amp;icy;&amp;icy; - &amp;Ncy;&amp;icy;&amp;zhcy;&amp;ncy;&amp;icy;&amp;jcy; &amp;yacy;&amp;rcy;&amp;ucy;&amp;s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4497588"/>
            <a:ext cx="3489417" cy="1739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109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8"/>
            <a:ext cx="9144000" cy="687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33416" y="182870"/>
            <a:ext cx="9685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Летняя творческая мастерская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868" y="952311"/>
            <a:ext cx="396044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Костромское имение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Щелык</a:t>
            </a:r>
            <a:r>
              <a:rPr lang="ru-RU" sz="28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стало для Островского летней творческой мастерской. Большинство 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поздних пьес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написано в деревенской тишине при созерцании поплавка. Каждую осень актеры в Москве и Петербурге ждали новую пьесу.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&amp;Vcy; &amp;Dcy;&amp;iecy;&amp;ncy;&amp;softcy; &amp;pcy;&amp;acy;&amp;mcy;&amp;yacy;&amp;tcy;&amp;icy; &amp;Ocy;&amp;scy;&amp;tcy;&amp;rcy;&amp;ocy;&amp;vcy;&amp;scy;&amp;kcy;&amp;ocy;&amp;gcy;&amp;ocy; 14 &amp;icy;&amp;yucy;&amp;ncy;&amp;yacy; &amp;vcy;&amp;scy;&amp;iecy; &amp;vcy;&amp;ycy;&amp;scy;&amp;tcy;&amp;acy;&amp;vcy;&amp;kcy;&amp;icy; &amp;icy; &amp;ecy;&amp;kcy;&amp;scy;&amp;pcy;&amp;ocy;&amp;zcy;&amp;icy;&amp;tscy;&amp;icy;&amp;icy; &amp;vcy; &amp;mcy;&amp;ucy;&amp;zcy;&amp;iecy;&amp;iecy;-&amp;zcy;&amp;acy;&amp;pcy;&amp;ocy;&amp;vcy;&amp;iecy;&amp;dcy;&amp;iecy;&amp;ncy;&amp;icy;&amp;kcy;&amp;iecy; &quot;&amp;SHCHcy;&amp;iecy;&amp;lcy;&amp;ycy;&amp;kcy;&amp;ocy;&amp;vcy;&amp;ocy;&quot; &amp;bcy;&amp;ucy;&amp;dcy;&amp;ucy;&amp;tcy; &amp;rcy;&amp;acy;&amp;bcy;&amp;ocy;&amp;tcy;&amp;acy;&amp;tcy;&amp;soft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123" y="2554761"/>
            <a:ext cx="3893032" cy="2890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Mcy;&amp;ucy;&amp;zcy;&amp;iecy;&amp;jcy;-&amp;zcy;&amp;acy;&amp;pcy;&amp;ocy;&amp;vcy;&amp;iecy;&amp;dcy;&amp;ncy;&amp;icy;&amp;kcy; &amp;Acy;.&amp;Ncy;. &amp;Ocy;&amp;scy;&amp;tcy;&amp;rcy;&amp;ocy;&amp;vcy;&amp;scy;&amp;kcy;&amp;ocy;&amp;gcy;&amp;ocy; &quot;&amp;SHCHcy;&amp;iecy;&amp;lcy;&amp;ycy;&amp;kcy;&amp;ocy;&amp;vcy;&amp;ocy;&quot; - &amp;Ocy;&amp;tcy;&amp;dcy;&amp;ycy;&amp;khcy; &amp;scy; &amp;dcy;&amp;iecy;&amp;tcy;&amp;softcy;&amp;mcy;&amp;icy; - OSD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721" y="4706780"/>
            <a:ext cx="2902584" cy="2176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kostromka.ru/shelykovo/img/mosto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372" y="952311"/>
            <a:ext cx="2327281" cy="1634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autotravel.ru/phalbum/90218/1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659" y="1258061"/>
            <a:ext cx="2544876" cy="1703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0219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597"/>
            <a:ext cx="9144000" cy="713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28476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«Работали – не гуляли»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1179" y="845232"/>
            <a:ext cx="41404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Островский любил пословицы. «Работали – не гуляли», - мог бы он сказать, подводя итог своей жизни. 41 год отдан драматургии, 35 – театру. 48 произведений, в которых действуют 547 героев.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&amp;Kcy;&amp;ncy;&amp;icy;&amp;gcy;&amp;acy; &quot;&amp;Pcy;&amp;softcy;&amp;iecy;&amp;scy;&amp;ycy;&quot; - &amp;Acy;&amp;lcy;&amp;iecy;&amp;kcy;&amp;scy;&amp;acy;&amp;ncy;&amp;dcy;&amp;rcy; &amp;Ocy;&amp;scy;&amp;tcy;&amp;rcy;&amp;ocy;&amp;vcy;&amp;scy;&amp;kcy;&amp;icy;&amp;jcy;. &amp;Kcy;&amp;ucy;&amp;pcy;&amp;icy;&amp;tcy;&amp;softcy; &amp;kcy;&amp;ncy;&amp;icy;&amp;gcy;&amp;ucy;, &amp;chcy;&amp;icy;&amp;tcy;&amp;acy;&amp;tcy;&amp;softcy; &amp;rcy;&amp;iecy;&amp;tscy;&amp;iecy;&amp;ncy;&amp;zcy;&amp;icy;&amp;icy; ISBN 978-5-08-005133-3 &amp;Lcy;&amp;acy;&amp;bcy;&amp;icy;&amp;rcy;&amp;icy;&amp;ncy;&amp;t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2" y="823381"/>
            <a:ext cx="2317151" cy="3568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&amp;Acy;&amp;ncy;&amp;tcy;&amp;icy;&amp;kcy;&amp;vcy;&amp;acy;&amp;rcy;&amp;ncy;&amp;ocy;&amp;iecy; &amp;icy;&amp;zcy;&amp;dcy;&amp;acy;&amp;ncy;&amp;icy;&amp;iecy; &amp;Zcy;&amp;iecy;&amp;mcy;&amp;lcy;&amp;yacy; &amp;icy; &amp;lcy;&amp;yucy;&amp;dcy;&amp;icy;. &amp;Vcy;&amp;scy;&amp;iecy;&amp;ocy;&amp;bcy;&amp;shchcy;&amp;acy;&amp;yacy; &amp;gcy;&amp;iecy;&amp;ocy;&amp;gcy;&amp;rcy;&amp;acy;&amp;fcy;&amp;icy;&amp;yacy;, &amp;Ecy;&amp;lcy;&amp;icy;&amp;zcy;&amp;iecy; &amp;Rcy;&amp;iecy;&amp;kcy;&amp;lcy;&amp;yucy; - &amp;Acy;&amp;ncy;&amp;tcy;&amp;icy;&amp;kcy;&amp;vcy;&amp;acy;&amp;rcy;&amp;ncy;&amp;ycy;&amp;jcy; &amp;mcy;&amp;acy;&amp;gcy;&amp;acy;&amp;zcy;&amp;icy;&amp;ncy; Artefakt.in.u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485" y="4016041"/>
            <a:ext cx="4048655" cy="2553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1.labirint.ru/books/205283/b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268" y="3057918"/>
            <a:ext cx="2185220" cy="3377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90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-43207"/>
            <a:ext cx="9252520" cy="694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35895" y="160650"/>
            <a:ext cx="327502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в репертуаре наших театров пьесы Островского занимают значительное место. Творчество Островского получило мировое признание</a:t>
            </a:r>
          </a:p>
          <a:p>
            <a:endParaRPr lang="ru-RU" sz="2800" i="1" dirty="0"/>
          </a:p>
        </p:txBody>
      </p:sp>
      <p:pic>
        <p:nvPicPr>
          <p:cNvPr id="9220" name="Picture 4" descr="http://i.getmovies.ru/covers/97840_w465_h260_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5" y="-68313"/>
            <a:ext cx="3470097" cy="1940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&amp;Scy;&amp;iecy;&amp;rcy;&amp;gcy;&amp;iecy;&amp;jcy; &amp;Bcy;&amp;iecy;&amp;zcy;&amp;rcy;&amp;ucy;&amp;kcy;&amp;ocy;&amp;vcy;: &amp;fcy;&amp;ocy;&amp;tcy;&amp;ocy; 45 &amp;icy;&amp;zcy; 50 - PRDIS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737" y="129462"/>
            <a:ext cx="2376264" cy="29756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&amp;ZHcy;&amp;ucy;&amp;rcy;&amp;ncy;&amp;acy;&amp;lcy; &amp;Kcy;&amp;Mcy;&amp;Vcy; 21 : &amp;fcy;&amp;icy;&amp;lcy;&amp;softcy;&amp;mcy; : &amp;Bcy;&amp;acy;&amp;ncy;&amp;kcy;&amp;rcy;&amp;ocy;&amp;tcy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803" b="15803"/>
          <a:stretch/>
        </p:blipFill>
        <p:spPr bwMode="auto">
          <a:xfrm>
            <a:off x="-104893" y="1226544"/>
            <a:ext cx="4038820" cy="3029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&amp;ZHcy;&amp;ucy;&amp;rcy;&amp;ncy;&amp;acy;&amp;lcy; &amp;Kcy;&amp;Mcy;&amp;Vcy; 21 : &amp;fcy;&amp;icy;&amp;lcy;&amp;softcy;&amp;mcy; : &amp;Bcy;&amp;acy;&amp;ncy;&amp;kcy;&amp;rcy;&amp;ocy;&amp;t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55661"/>
            <a:ext cx="3913291" cy="26023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&amp;CHcy;&amp;tcy;&amp;ocy; &amp;scy;&amp;mcy;&amp;ocy;&amp;tcy;&amp;rcy;&amp;iecy;&amp;tcy;&amp;softcy; &amp;pcy;&amp;ocy; &amp;tcy;&amp;iecy;&amp;lcy;&amp;iecy;&amp;vcy;&amp;icy;&amp;zcy;&amp;ocy;&amp;rcy;&amp;ucy; 1 &amp;mcy;&amp;acy;&amp;yacy; 2013?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495056"/>
            <a:ext cx="3150592" cy="2362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71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598"/>
            <a:ext cx="9144000" cy="713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69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238" y="0"/>
            <a:ext cx="9181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56049" y="-42684"/>
            <a:ext cx="25548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Детство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6146" name="Picture 2" descr="http://i23.photobucket.com/albums/b390/mirandalina/fotki/Zamoskvorech_27okt2007_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801" y="3527634"/>
            <a:ext cx="4931655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encrypted-tbn0.gstatic.com/images?q=tbn:ANd9GcSnt57NO0KiKg948cWbQXfM4BqMetJMIct-DgHQ86IknWBX_ZR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48" y="4365104"/>
            <a:ext cx="3847741" cy="2362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&amp;Ecy;&amp;kcy;&amp;scy;&amp;pcy;&amp;ocy;&amp;zcy;&amp;icy;&amp;tscy;&amp;icy;&amp;yacy; &amp;Dcy;&amp;ocy;&amp;mcy;&amp;acy;-&amp;mcy;&amp;ucy;&amp;zcy;&amp;iecy;&amp;yacy; &amp;Acy;.&amp;Ncy;.&amp;Ocy;&amp;scy;&amp;tcy;&amp;rcy;&amp;ocy;&amp;vcy;&amp;scy;&amp;kcy;&amp;ocy;&amp;gcy;&amp;ocy; &amp;vcy; &amp;Zcy;&amp;acy;&amp;mcy;&amp;ocy;&amp;scy;&amp;kcy;&amp;vcy;&amp;ocy;&amp;rcy;&amp;iecy;&amp;chcy;&amp;softcy;&amp;iecy; - &amp;Kcy;&amp;acy;&amp;rcy;&amp;tcy;&amp;icy;&amp;ncy;&amp;kcy;&amp;acy; 3384/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4" y="70440"/>
            <a:ext cx="2800121" cy="4294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&amp;Gcy;&amp;ocy;&amp;scy;&amp;ucy;&amp;dcy;&amp;acy;&amp;rcy;&amp;scy;&amp;tcy;&amp;vcy;&amp;iecy;&amp;ncy;&amp;ncy;&amp;ycy;&amp;jcy; &amp;tscy;&amp;iecy;&amp;ncy;&amp;tcy;&amp;rcy;&amp;acy;&amp;lcy;&amp;softcy;&amp;ncy;&amp;ycy;&amp;jcy; &amp;tcy;&amp;iecy;&amp;acy;&amp;tcy;&amp;rcy;&amp;acy;&amp;lcy;&amp;softcy;&amp;ncy;&amp;ycy;&amp;jcy; &amp;mcy;&amp;ucy;&amp;zcy;&amp;iecy;&amp;jcy; &amp;icy;&amp;mcy;. &amp;Acy;. &amp;Acy;. &amp;Bcy;&amp;acy;&amp;khcy;&amp;rcy;&amp;ucy;&amp;shcy;&amp;icy;&amp;ncy;&amp;acy;: &amp;Ecy;&amp;kcy;&amp;scy;&amp;pcy;&amp;ocy;&amp;zcy;&amp;icy;&amp;tscy;&amp;icy;&amp;yacy; &amp;dcy;&amp;ocy;&amp;mcy;&amp;acy;-&amp;mcy;&amp;ucy;&amp;zcy;&amp;iecy;&amp;yacy; &amp;Ocy;&amp;scy;&amp;tcy;&amp;rcy;&amp;ocy;&amp;vcy;&amp;scy;&amp;kcy;&amp;ocy;&amp;gcy;&amp;o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956" y="849863"/>
            <a:ext cx="4762500" cy="3105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98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3656" cy="686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9610" y="23862"/>
            <a:ext cx="25548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Детство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8" name="Picture 10" descr="&amp;YAcy;&amp;rcy;&amp;mcy;&amp;acy;&amp;rcy;&amp;kcy;&amp;acy;. 1906 - &amp;Kcy;&amp;ucy;&amp;scy;&amp;tcy;&amp;ocy;&amp;dcy;&amp;icy;&amp;iecy;&amp;vcy; &amp;Bcy;&amp;ocy;&amp;rcy;&amp;icy;&amp;s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40544"/>
            <a:ext cx="3423887" cy="2582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&amp;Bcy;&amp;lcy;&amp;ocy;&amp;gcy;.&amp;rcy;&amp;ucy; - affinity4you - &amp;Ncy;&amp;ocy;&amp;vcy;&amp;ocy;&amp;scy;&amp;tcy;&amp;ncy;&amp;acy;&amp;yacy; &amp;lcy;&amp;iecy;&amp;ncy;&amp;tcy;&amp;acy; &amp;Icy;&amp;scy;&amp;kcy;&amp;ucy;&amp;scy;&amp;scy;&amp;tcy;&amp;vcy;&amp;ocy; &amp;ocy;&amp;tcy; 28.02.0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77209"/>
            <a:ext cx="3546994" cy="2974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rosticus: &amp;Ncy;&amp;iecy;&amp;scy;&amp;ocy;&amp;vcy;&amp;iecy;&amp;tcy;&amp;scy;&amp;kcy;&amp;acy;&amp;yacy; &amp;Rcy;&amp;ocy;&amp;scy;&amp;scy;&amp;icy;&amp;ya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195" y="3475169"/>
            <a:ext cx="3729614" cy="3089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static.yopolis.ru/uploads/media/83/8/8/83884/36119_36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15" y="3140968"/>
            <a:ext cx="2666396" cy="3503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33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193"/>
            <a:ext cx="9333184" cy="687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188639"/>
            <a:ext cx="53535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Увлечение театром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11266" name="Picture 2" descr="&amp;Scy;&amp;pcy;&amp;iecy;&amp;kcy;&amp;tcy;&amp;acy;&amp;kcy;&amp;lcy;&amp;softcy; &amp;vcy; &amp;mcy;&amp;ocy;&amp;scy;&amp;kcy;&amp;ocy;&amp;vcy;&amp;scy;&amp;kcy;&amp;ocy;&amp;mcy; &amp;Bcy;&amp;ocy;&amp;lcy;&amp;softcy;&amp;shcy;&amp;ocy;&amp;mcy; &amp;tcy;&amp;iecy;&amp;acy;&amp;tcy;&amp;rcy;&amp;iecy; &amp;pcy;&amp;ocy; &amp;scy;&amp;lcy;&amp;ucy;&amp;chcy;&amp;acy;&amp;yucy; &amp;scy;&amp;vcy;&amp;yacy;&amp;shchcy;&amp;iecy;&amp;ncy;&amp;ncy;&amp;ocy;&amp;gcy;&amp;ocy; &amp;kcy;&amp;ocy;&amp;rcy;&amp;ocy;&amp;ncy;&amp;ocy;&amp;vcy;&amp;acy;&amp;ncy;&amp;icy;&amp;yacy; &amp;icy;&amp;mcy;&amp;pcy;&amp;iecy;&amp;rcy;&amp;acy;&amp;tcy;&amp;ocy;&amp;rcy;&amp;acy; &amp;Acy;&amp;lcy;&amp;iecy;&amp;kcy;&amp;scy;&amp;acy;&amp;ncy;&amp;dcy;&amp;rcy;&amp;acy; II - &amp;Zcy;&amp;icy;&amp;chcy;&amp;icy; &amp;Mcy;&amp;icy;&amp;khcy;&amp;acy;&amp;icy;&amp;lcy; &amp;Acy;&amp;lcy;&amp;iecy;&amp;kcy;&amp;scy;&amp;acy;&amp;ncy;&amp;dcy;&amp;rcy;&amp;ocy;&amp;vcy;&amp;icy;&amp;ch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458" y="2017191"/>
            <a:ext cx="6286500" cy="4695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&amp;Tcy;&amp;iecy;&amp;acy;&amp;tcy;&amp;rcy; &amp;TScy;&amp;icy;&amp;rcy;&amp;kcy; &amp;Mcy;&amp;ucy;&amp;zcy;&amp;ycy;&amp;kcy;&amp;acy; &amp;Bcy;&amp;acy;&amp;lcy;&amp;iecy;&amp;tcy; - &amp;scy;&amp;tcy;&amp;rcy; 3 * &amp;ZHcy;&amp;acy;&amp;ncy;&amp;rcy;&amp;ycy; &amp;zhcy;&amp;icy;&amp;vcy;&amp;ocy;&amp;pcy;&amp;icy;&amp;scy;&amp;icy; : &amp;kcy;&amp;ucy;&amp;pcy;&amp;icy;&amp;tcy;&amp;softcy; &amp;rcy;&amp;iecy;&amp;pcy;&amp;rcy;&amp;ocy;&amp;dcy;&amp;ucy;&amp;kcy;&amp;tscy;&amp;icy;&amp;yucy;, &amp;kcy;&amp;ucy;&amp;pcy;&amp;icy;&amp;tcy;&amp;softcy; &amp;pcy;&amp;ocy;&amp;scy;&amp;tcy;&amp;iecy;&amp;rcy;, &amp;bcy;&amp;acy;&amp;gcy;&amp;iecy;&amp;tcy;&amp;ncy;&amp;acy;&amp;yacy; &amp;mcy;&amp;acy;&amp;scy;&amp;tcy;&amp;iecy;&amp;rcy;&amp;scy;&amp;kcy;&amp;acy;&amp;yacy;, &amp;kcy;&amp;acy;&amp;rcy;&amp;tcy;&amp;icy;&amp;ncy;&amp;ycy; - www.poster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83" y="958081"/>
            <a:ext cx="4792860" cy="4168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66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71399"/>
            <a:ext cx="9585721" cy="702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0"/>
            <a:ext cx="3951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Совестный суд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36510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12290" name="Picture 2" descr="&amp;Pcy;&amp;rcy;&amp;acy;&amp;zcy;&amp;dcy;&amp;ncy;&amp;icy;&amp;kcy;&amp;icy; &amp;icy; &amp;bcy;&amp;ucy;&amp;dcy;&amp;ncy;&amp;icy; &amp;scy;&amp;kcy;&amp;ocy;&amp;pcy;&amp;icy;&amp;ncy;&amp;scy;&amp;kcy;&amp;icy;&amp;khcy; &amp;kcy;&amp;rcy;&amp;iecy;&amp;scy;&amp;tcy;&amp;softcy;&amp;yacy;&amp;ncy; (&amp;vcy;&amp;tcy;&amp;ocy;&amp;rcy;&amp;acy;&amp;yacy; &amp;pcy;&amp;ocy;&amp;lcy;&amp;ocy;&amp;vcy;&amp;icy;&amp;ncy;&amp;acy; 19 -&amp;gcy;&amp;ocy; - &amp;ncy;&amp;acy;&amp;chcy;&amp;acy;&amp;lcy;&amp;ocy; 20 &amp;vcy;&amp;iecy;&amp;kcy;&amp;acy;) &amp;Icy;&amp;scy;&amp;tcy;&amp;ocy;&amp;rcy;&amp;icy;&amp;yacy;, &amp;kcy;&amp;ucy;&amp;lcy;&amp;softcy;&amp;tcy;&amp;ucy;&amp;rcy;&amp;acy; &amp;icy; &amp;tcy;&amp;rcy;&amp;acy;&amp;dcy;&amp;icy;&amp;tscy;&amp;icy;&amp;icy; &amp;Rcy;&amp;yacy;&amp;zcy;&amp;acy;&amp;ncy;&amp;scy;&amp;kcy;&amp;ocy;&amp;gcy;&amp;ocy; &amp;kcy;&amp;rcy;&amp;acy;&amp;y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61" y="738431"/>
            <a:ext cx="7875126" cy="5782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03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597"/>
            <a:ext cx="9144000" cy="713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3041" y="0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Агафья Ивановна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76871" y="141277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6" name="Picture 2" descr="https://ds04.infourok.ru/uploads/ex/10f0/000d7e6f-3b0d1443/img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" t="5114" r="54307" b="13723"/>
          <a:stretch/>
        </p:blipFill>
        <p:spPr bwMode="auto">
          <a:xfrm>
            <a:off x="2935401" y="908720"/>
            <a:ext cx="3686628" cy="556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91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&amp;Fcy;&amp;ocy;&amp;ncy;&amp;ycy; &amp;tcy;&amp;iecy;&amp;acy;&amp;tcy;&amp;rcy;&amp;acy;&amp;lcy;&amp;softcy;&amp;ncy;&amp;ycy;&amp;iecy; &amp;dcy;&amp;lcy;&amp;yacy; &amp;vcy;&amp;acy;&amp;shcy;&amp;icy;&amp;khcy; &amp;rcy;&amp;acy;&amp;bcy;&amp;ocy;&amp;tcy;(png)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09183"/>
            <a:ext cx="9295818" cy="696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66024" y="-94975"/>
            <a:ext cx="65467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«Колумб </a:t>
            </a:r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Замоскворечья»</a:t>
            </a:r>
          </a:p>
          <a:p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&amp;Mcy;&amp;ocy;&amp;scy;&amp;kcy;&amp;vcy;&amp;acy; &amp;kcy;&amp;rcy;&amp;icy;&amp;mcy;&amp;icy;&amp;ncy;&amp;acy;&amp;lcy;&amp;softcy;&amp;ncy;&amp;acy;&amp;yacy;: &amp;vcy;&amp;ocy;&amp;rcy;&amp;ycy; &amp;vcy; &amp;zcy;&amp;acy;&amp;kcy;&amp;ocy;&amp;ncy;&amp;iecy; &amp;zhcy;&amp;dcy;&amp;ucy;&amp;tcy; &amp;gcy;&amp;lcy;&amp;acy;&amp;vcy;&amp;acy;&amp;rcy;&amp;yacy; &amp;icy; &amp;gcy;&amp;ocy;&amp;tcy;&amp;ocy;&amp;vcy;&amp;yacy;&amp;tcy;&amp;scy;&amp;yacy; &amp;kcy; &amp;vcy;&amp;ocy;&amp;jcy;&amp;ncy;&amp;iecy; - &amp;Scy;&amp;icy;&amp;tcy;&amp;icy;&amp;bcy;&amp;ucy;&amp;mcy; - &amp;Jcy;&amp;ocy;&amp;pcy;&amp;ocy;&amp;lcy;&amp;icy;&amp;s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548" y="723005"/>
            <a:ext cx="3780315" cy="2783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&amp;Vcy; &amp;scy;&amp;tcy;&amp;acy;&amp;rcy;&amp;ocy;&amp;mcy; &amp;Scy;&amp;ucy;&amp;zcy;&amp;dcy;&amp;acy;&amp;lcy;&amp;iecy; * &amp;Kcy;&amp;Ucy;&amp;Scy;&amp;Tcy;&amp;Ocy;&amp;Dcy;&amp;Icy;&amp;IEcy;&amp;Vcy; &amp;Bcy;&amp;ocy;&amp;rcy;&amp;icy;&amp;scy; * &amp;Rcy;&amp;ucy;&amp;scy;&amp;scy;&amp;kcy;&amp;acy;&amp;yacy; &amp;zhcy;&amp;icy;&amp;vcy;&amp;ocy;&amp;pcy;&amp;icy;&amp;scy;&amp;softcy; : &amp;kcy;&amp;ucy;&amp;pcy;&amp;icy;&amp;tcy;&amp;softcy; &amp;rcy;&amp;iecy;&amp;pcy;&amp;rcy;&amp;ocy;&amp;dcy;&amp;ucy;&amp;kcy;&amp;tscy;&amp;icy;&amp;yucy;, &amp;kcy;&amp;ucy;&amp;pcy;&amp;icy;&amp;tcy;&amp;softcy; &amp;pcy;&amp;ocy;&amp;scy;&amp;tcy;&amp;iecy;&amp;rcy;, &amp;bcy;&amp;acy;&amp;gcy;&amp;iecy;&amp;tcy;&amp;ncy;&amp;acy;&amp;yacy; &amp;mcy;&amp;acy;&amp;scy;&amp;tcy;&amp;iecy;&amp;rcy;&amp;scy;&amp;kcy;&amp;acy;&amp;yacy;, &amp;kcy;&amp;acy;&amp;rcy;&amp;tcy;&amp;icy;&amp;ncy;&amp;ycy; - www.p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13" y="652352"/>
            <a:ext cx="4752528" cy="351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art-auction.ru/files/services_pictures/png/65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315" y="3052782"/>
            <a:ext cx="2867071" cy="2232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kimrymuseum.ru/files/2012/07/0000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006" y="4869160"/>
            <a:ext cx="4207400" cy="1830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&amp;Vcy; XIX &amp;vcy; &amp;shcy;&amp;acy;&amp;lcy;&amp;softcy; &amp;pcy;&amp;rcy;&amp;ocy;&amp;chcy;&amp;ncy;&amp;ocy; &amp;vcy;&amp;ocy;&amp;shcy;&amp;lcy;&amp;acy; &amp;vcy; &amp;bcy;&amp;ycy;&amp;tcy; &amp;rcy;&amp;acy;&amp;zcy;&amp;lcy;&amp;icy;&amp;chcy;&amp;ncy;&amp;ycy;&amp;khcy; &amp;scy;&amp;lcy;&amp;ocy;&amp;iecy;&amp;vcy; &amp;rcy;&amp;ucy;&amp;scy;&amp;scy;&amp;kcy;&amp;ocy;&amp;gcy;&amp;ocy; &amp;ocy;&amp;bcy;&amp;shchcy;&amp;iecy;&amp;scy;&amp;tcy;&amp;vcy;&amp;acy;, &amp;scy;&amp;tcy;&amp;acy;&amp;vcy; &amp;khcy;&amp;acy;&amp;rcy;&amp;acy;&amp;kcy;&amp;tcy;&amp;iecy;&amp;rcy;&amp;ncy;&amp;ycy;&amp;mcy; &amp;ecy;&amp;lcy;&amp;iecy;&amp;mcy;&amp;iecy;&amp;ncy;&amp;tcy;&amp;ocy;&amp;mcy; &amp;rcy;&amp;ucy;&amp;scy;&amp;scy;&amp;kcy;&amp;ocy;&amp;gcy;&amp;ocy; &amp;kcy;&amp;ocy;&amp;scy;&amp;tcy;&amp;yucy;&amp;mcy;&amp;acy; &amp;dcy;&amp;vcy;&amp;ocy;&amp;rcy;&amp;yacy;&amp;ncy;&amp;scy;&amp;kcy;&amp;ocy;&amp;gcy;&amp;ocy;, &amp;acy; &amp;pcy;&amp;ocy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33191"/>
            <a:ext cx="2940897" cy="2959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51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8235</TotalTime>
  <Words>931</Words>
  <Application>Microsoft Office PowerPoint</Application>
  <PresentationFormat>Экран (4:3)</PresentationFormat>
  <Paragraphs>110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Пользователь Windows</cp:lastModifiedBy>
  <cp:revision>83</cp:revision>
  <dcterms:created xsi:type="dcterms:W3CDTF">2014-08-14T09:46:42Z</dcterms:created>
  <dcterms:modified xsi:type="dcterms:W3CDTF">2023-02-04T20:05:55Z</dcterms:modified>
</cp:coreProperties>
</file>