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1" r:id="rId3"/>
    <p:sldId id="262" r:id="rId4"/>
    <p:sldId id="257" r:id="rId5"/>
    <p:sldId id="263" r:id="rId6"/>
    <p:sldId id="264" r:id="rId7"/>
    <p:sldId id="286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65" r:id="rId19"/>
    <p:sldId id="259" r:id="rId20"/>
    <p:sldId id="282" r:id="rId21"/>
    <p:sldId id="279" r:id="rId22"/>
    <p:sldId id="281" r:id="rId23"/>
    <p:sldId id="280" r:id="rId24"/>
    <p:sldId id="283" r:id="rId25"/>
    <p:sldId id="285" r:id="rId26"/>
    <p:sldId id="284" r:id="rId27"/>
    <p:sldId id="288" r:id="rId28"/>
    <p:sldId id="289" r:id="rId29"/>
    <p:sldId id="290" r:id="rId30"/>
    <p:sldId id="291" r:id="rId31"/>
    <p:sldId id="292" r:id="rId32"/>
    <p:sldId id="260" r:id="rId33"/>
    <p:sldId id="294" r:id="rId34"/>
    <p:sldId id="295" r:id="rId35"/>
    <p:sldId id="287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5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sz="3600" b="1" dirty="0" smtClean="0">
                <a:solidFill>
                  <a:srgbClr val="C00000"/>
                </a:solidFill>
                <a:latin typeface="Century Schoolbook" pitchFamily="18" charset="0"/>
              </a:rPr>
              <a:t>ЗНАТОКИ РОДНОГО СЛОВА</a:t>
            </a:r>
            <a:endParaRPr lang="ru-RU" sz="3600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B0F0"/>
                </a:solidFill>
              </a:rPr>
              <a:t>БРЕЙН-РИНГ</a:t>
            </a:r>
            <a:endParaRPr lang="ru-RU" sz="2000" b="1" dirty="0">
              <a:solidFill>
                <a:srgbClr val="00B0F0"/>
              </a:solidFill>
            </a:endParaRPr>
          </a:p>
        </p:txBody>
      </p:sp>
      <p:pic>
        <p:nvPicPr>
          <p:cNvPr id="4" name="Рисунок 3" descr="H:\Documents and Settings\Евгений\Local Settings\Temporary Internet Files\Content.IE5\VO02OGDZ\MC900233954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3284984"/>
            <a:ext cx="295232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66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8051" y="5445224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дочка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6517778" cy="3339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3108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589240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восток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5612" y="1399381"/>
            <a:ext cx="57150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1525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373216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корова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8112" y="1620044"/>
            <a:ext cx="635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909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373216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сапоги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1862" y="1937544"/>
            <a:ext cx="476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648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517232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рабочий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8112" y="1620044"/>
            <a:ext cx="635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4659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517232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весна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1862" y="1937544"/>
            <a:ext cx="47625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7970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525" y="5445224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история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669674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324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3558" y="5445224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скворец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Картинки по запросу ребусы по русскому языку с ответам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20890"/>
            <a:ext cx="6696744" cy="302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82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Century Schoolbook" pitchFamily="18" charset="0"/>
              </a:rPr>
              <a:t>Узнай фразеологизм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НЕДЕЛЯ РУС ЯЗ И ЛИТ\рус яз4 узнай фразеологизм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4664"/>
            <a:ext cx="7200800" cy="622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916832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1881903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2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1097" y="3810582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4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3789040"/>
            <a:ext cx="432048" cy="5255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5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0016" y="58052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9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80016" y="3789040"/>
            <a:ext cx="436200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6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084168" y="1869976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3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58052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8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0537" y="5805264"/>
            <a:ext cx="432048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7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60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НЕДЕЛЯ РУС ЯЗ И ЛИТ\s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486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r"/>
            <a:r>
              <a:rPr lang="ru-RU" i="1" dirty="0" err="1" smtClean="0">
                <a:solidFill>
                  <a:schemeClr val="bg1"/>
                </a:solidFill>
                <a:latin typeface="Century Schoolbook" pitchFamily="18" charset="0"/>
              </a:rPr>
              <a:t>А.Н.Толстой</a:t>
            </a:r>
            <a:endParaRPr lang="ru-RU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3014954"/>
            <a:ext cx="7520940" cy="2304256"/>
          </a:xfrm>
        </p:spPr>
        <p:txBody>
          <a:bodyPr>
            <a:normAutofit/>
          </a:bodyPr>
          <a:lstStyle/>
          <a:p>
            <a:pPr algn="r"/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Русский народ создал русский язык, яркий </a:t>
            </a:r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как</a:t>
            </a:r>
          </a:p>
          <a:p>
            <a:pPr algn="r"/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 </a:t>
            </a:r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радуга после весеннего ливня, меткий, </a:t>
            </a:r>
            <a:endParaRPr lang="ru-RU" sz="2800" i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r"/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как </a:t>
            </a:r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стрелы, </a:t>
            </a:r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певучий </a:t>
            </a:r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и богатый, </a:t>
            </a:r>
            <a:endParaRPr lang="ru-RU" sz="2800" i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 algn="r"/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задушевный</a:t>
            </a:r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, </a:t>
            </a:r>
            <a:r>
              <a:rPr lang="ru-RU" sz="2800" i="1" dirty="0" smtClean="0">
                <a:solidFill>
                  <a:schemeClr val="bg1"/>
                </a:solidFill>
                <a:latin typeface="Century Schoolbook" pitchFamily="18" charset="0"/>
              </a:rPr>
              <a:t> как </a:t>
            </a:r>
            <a:r>
              <a:rPr lang="ru-RU" sz="2800" i="1" dirty="0">
                <a:solidFill>
                  <a:schemeClr val="bg1"/>
                </a:solidFill>
                <a:latin typeface="Century Schoolbook" pitchFamily="18" charset="0"/>
              </a:rPr>
              <a:t>песня над колыбелью...</a:t>
            </a:r>
            <a:endParaRPr lang="ru-RU" sz="2800" dirty="0">
              <a:solidFill>
                <a:schemeClr val="bg1"/>
              </a:solidFill>
              <a:latin typeface="Century Schoolbook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530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Century Schoolbook" pitchFamily="18" charset="0"/>
              </a:rPr>
              <a:t>объясни </a:t>
            </a:r>
            <a:r>
              <a:rPr lang="ru-RU" sz="3600" dirty="0">
                <a:solidFill>
                  <a:schemeClr val="bg1"/>
                </a:solidFill>
                <a:latin typeface="Century Schoolbook" pitchFamily="18" charset="0"/>
              </a:rPr>
              <a:t>фразеологизм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5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692696"/>
            <a:ext cx="7520940" cy="5688632"/>
          </a:xfrm>
        </p:spPr>
        <p:txBody>
          <a:bodyPr>
            <a:noAutofit/>
          </a:bodyPr>
          <a:lstStyle/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Биться как рыба об лёд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Буря в стакане воды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Вилами по воде писано </a:t>
            </a:r>
            <a:endParaRPr lang="ru-RU" sz="2800" b="0" dirty="0" smtClean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 smtClean="0">
                <a:solidFill>
                  <a:srgbClr val="002060"/>
                </a:solidFill>
              </a:rPr>
              <a:t>Водой </a:t>
            </a:r>
            <a:r>
              <a:rPr lang="ru-RU" sz="2800" b="0" dirty="0">
                <a:solidFill>
                  <a:srgbClr val="002060"/>
                </a:solidFill>
              </a:rPr>
              <a:t>не разольёшь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 smtClean="0">
                <a:solidFill>
                  <a:srgbClr val="002060"/>
                </a:solidFill>
              </a:rPr>
              <a:t>Воды </a:t>
            </a:r>
            <a:r>
              <a:rPr lang="ru-RU" sz="2800" b="0" dirty="0">
                <a:solidFill>
                  <a:srgbClr val="002060"/>
                </a:solidFill>
              </a:rPr>
              <a:t>в рот набрал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 smtClean="0">
                <a:solidFill>
                  <a:srgbClr val="002060"/>
                </a:solidFill>
              </a:rPr>
              <a:t>Из </a:t>
            </a:r>
            <a:r>
              <a:rPr lang="ru-RU" sz="2800" b="0" dirty="0">
                <a:solidFill>
                  <a:srgbClr val="002060"/>
                </a:solidFill>
              </a:rPr>
              <a:t>пустого в порожнее (переливать)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Как две капли воды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Как в воду глядел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 lvl="0" fontAlgn="base"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Как в воду канул </a:t>
            </a:r>
            <a:r>
              <a:rPr lang="ru-RU" sz="2800" b="0" dirty="0" smtClean="0">
                <a:solidFill>
                  <a:srgbClr val="002060"/>
                </a:solidFill>
              </a:rPr>
              <a:t> </a:t>
            </a:r>
            <a:endParaRPr lang="ru-RU" sz="2800" b="0" dirty="0">
              <a:solidFill>
                <a:srgbClr val="002060"/>
              </a:solidFill>
            </a:endParaRPr>
          </a:p>
          <a:p>
            <a:pPr>
              <a:buFont typeface="+mj-lt"/>
              <a:buAutoNum type="arabicPeriod"/>
            </a:pPr>
            <a:r>
              <a:rPr lang="ru-RU" sz="2800" b="0" dirty="0">
                <a:solidFill>
                  <a:srgbClr val="002060"/>
                </a:solidFill>
              </a:rPr>
              <a:t>Как в воду опущенный</a:t>
            </a:r>
            <a:r>
              <a:rPr lang="ru-RU" sz="2800" b="0" dirty="0">
                <a:solidFill>
                  <a:srgbClr val="00B05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37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Century Schoolbook" pitchFamily="18" charset="0"/>
              </a:rPr>
              <a:t>артисты</a:t>
            </a:r>
            <a:endParaRPr lang="ru-RU" sz="36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6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1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620688"/>
            <a:ext cx="7520940" cy="56886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- Эх ,- вздыхали </a:t>
            </a:r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рыбаки</a:t>
            </a:r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, -</a:t>
            </a:r>
            <a:endParaRPr lang="ru-RU" sz="2800" dirty="0">
              <a:solidFill>
                <a:srgbClr val="00B050"/>
              </a:solidFill>
              <a:latin typeface="Century Schoolbook" pitchFamily="18" charset="0"/>
            </a:endParaRPr>
          </a:p>
          <a:p>
            <a:pPr algn="ctr"/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- Это </a:t>
            </a:r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разве судаки?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Раньше вытащишь, бывало,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Хвост, </a:t>
            </a:r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бывало, </a:t>
            </a:r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в полруки.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- Эх </a:t>
            </a:r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, </a:t>
            </a:r>
            <a:r>
              <a:rPr lang="ru-RU" sz="2800" dirty="0" smtClean="0">
                <a:solidFill>
                  <a:srgbClr val="00B050"/>
                </a:solidFill>
                <a:latin typeface="Century Schoolbook" pitchFamily="18" charset="0"/>
              </a:rPr>
              <a:t>- вздыхали </a:t>
            </a:r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судаки,-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Раньше были червяки…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Червяком одним, бывало,</a:t>
            </a:r>
          </a:p>
          <a:p>
            <a:pPr algn="ctr"/>
            <a:r>
              <a:rPr lang="ru-RU" sz="2800" dirty="0">
                <a:solidFill>
                  <a:srgbClr val="00B050"/>
                </a:solidFill>
                <a:latin typeface="Century Schoolbook" pitchFamily="18" charset="0"/>
              </a:rPr>
              <a:t>Наедалось полреки.</a:t>
            </a:r>
          </a:p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Раньше врали рыбаки!..</a:t>
            </a:r>
          </a:p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Мы, послушав их, бывало,</a:t>
            </a:r>
          </a:p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Сами лезли на крючки.</a:t>
            </a:r>
          </a:p>
          <a:p>
            <a:pPr algn="ctr"/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59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Century Schoolbook" pitchFamily="18" charset="0"/>
              </a:rPr>
              <a:t>тавтограмма</a:t>
            </a:r>
            <a:endParaRPr lang="ru-RU" sz="36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7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92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пример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ttp://www.eduneo.ru/wp-content/uploads/2017/10/%D0%B7%D0%B0%D0%B4%D0%B0%D0%BD%D0%B8%D0%B5-%D1%81%D1%82%D0%B8%D1%85-1024x283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72" r="48758" b="2393"/>
          <a:stretch/>
        </p:blipFill>
        <p:spPr bwMode="auto">
          <a:xfrm>
            <a:off x="1799692" y="1479104"/>
            <a:ext cx="5904656" cy="396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www.eduneo.ru/wp-content/uploads/2017/10/%D0%B7%D0%B0%D0%B4%D0%B0%D0%BD%D0%B8%D0%B5-%D1%81%D1%82%D0%B8%D1%85-1024x28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1" t="7424" b="2893"/>
          <a:stretch/>
        </p:blipFill>
        <p:spPr bwMode="auto">
          <a:xfrm>
            <a:off x="1907704" y="944724"/>
            <a:ext cx="5688632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918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700808"/>
            <a:ext cx="7520940" cy="324036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>
                <a:solidFill>
                  <a:srgbClr val="00B050"/>
                </a:solidFill>
              </a:rPr>
              <a:t>Заяц зайцу заявил:</a:t>
            </a:r>
          </a:p>
          <a:p>
            <a:pPr algn="ctr"/>
            <a:r>
              <a:rPr lang="ru-RU" sz="4000" dirty="0">
                <a:solidFill>
                  <a:srgbClr val="00B050"/>
                </a:solidFill>
              </a:rPr>
              <a:t>« Злой  зверюга здесь завыл.</a:t>
            </a:r>
          </a:p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Заточи-ка </a:t>
            </a:r>
            <a:r>
              <a:rPr lang="ru-RU" sz="4000" dirty="0">
                <a:solidFill>
                  <a:srgbClr val="00B050"/>
                </a:solidFill>
              </a:rPr>
              <a:t>зубы, </a:t>
            </a:r>
            <a:r>
              <a:rPr lang="ru-RU" sz="4000" dirty="0" err="1" smtClean="0">
                <a:solidFill>
                  <a:srgbClr val="00B050"/>
                </a:solidFill>
              </a:rPr>
              <a:t>зая</a:t>
            </a:r>
            <a:r>
              <a:rPr lang="ru-RU" sz="4000" dirty="0" smtClean="0">
                <a:solidFill>
                  <a:srgbClr val="00B050"/>
                </a:solidFill>
              </a:rPr>
              <a:t>!</a:t>
            </a:r>
          </a:p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……………………………..</a:t>
            </a:r>
            <a:endParaRPr lang="ru-RU" sz="4000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975360" y="5181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mtClean="0">
                <a:solidFill>
                  <a:schemeClr val="accent2">
                    <a:lumMod val="75000"/>
                  </a:schemeClr>
                </a:solidFill>
              </a:rPr>
              <a:t>Продолжите стихотворение: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360" y="4509120"/>
            <a:ext cx="7520940" cy="54864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Завтра зверя закусаем!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3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Century Schoolbook" pitchFamily="18" charset="0"/>
              </a:rPr>
              <a:t>Окончи стихотворение</a:t>
            </a:r>
            <a:endParaRPr lang="ru-RU" sz="36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8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48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501008"/>
            <a:ext cx="8352928" cy="1152128"/>
          </a:xfrm>
        </p:spPr>
        <p:txBody>
          <a:bodyPr/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…свет </a:t>
            </a: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лампады,</a:t>
            </a:r>
            <a:br>
              <a:rPr lang="ru-RU" sz="32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Буря плачет у окна</a:t>
            </a:r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9"/>
            <a:ext cx="7520940" cy="225636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Помню — долгий зимний вечер,</a:t>
            </a:r>
            <a:br>
              <a:rPr lang="ru-RU" sz="4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4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Полумрак и тишина;</a:t>
            </a:r>
            <a:br>
              <a:rPr lang="ru-RU" sz="4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4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Тускло льется </a:t>
            </a:r>
            <a:r>
              <a:rPr lang="ru-RU" sz="4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…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3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085184"/>
            <a:ext cx="8064896" cy="54864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…в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 полушубке овчинном,</a:t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В больших рукавицах… а сам с ноготок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568952" cy="3096344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Однажды, в студеную зимнюю пору,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Я из лесу вышел; был сильный мороз.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Гляжу, поднимается медленно в гору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Лошадка, везущая хворосту воз.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И, шествуя важно, в спокойствии </a:t>
            </a:r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                                                чинном</a:t>
            </a: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Лошадку ведет под уздцы мужичок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В больших сапогах, </a:t>
            </a:r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…</a:t>
            </a:r>
            <a:endParaRPr lang="ru-RU" sz="3000" b="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4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03000"/>
          </a:xfrm>
        </p:spPr>
        <p:txBody>
          <a:bodyPr/>
          <a:lstStyle/>
          <a:p>
            <a:pPr algn="ctr"/>
            <a:r>
              <a:rPr lang="ru-RU" sz="4400" b="1" spc="300" dirty="0" smtClean="0">
                <a:solidFill>
                  <a:srgbClr val="0070C0"/>
                </a:solidFill>
                <a:latin typeface="Bookman Old Style" panose="02050604050505020204" pitchFamily="18" charset="0"/>
                <a:ea typeface="Arial Unicode MS" pitchFamily="34" charset="-128"/>
                <a:cs typeface="Arial Unicode MS" pitchFamily="34" charset="-128"/>
              </a:rPr>
              <a:t>Девиз игры</a:t>
            </a:r>
            <a:endParaRPr lang="ru-RU" sz="4400" b="1" spc="300" dirty="0">
              <a:solidFill>
                <a:srgbClr val="0070C0"/>
              </a:solidFill>
              <a:latin typeface="Bookman Old Style" panose="02050604050505020204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17625"/>
            <a:ext cx="7520940" cy="960220"/>
          </a:xfrm>
        </p:spPr>
        <p:txBody>
          <a:bodyPr>
            <a:noAutofit/>
          </a:bodyPr>
          <a:lstStyle/>
          <a:p>
            <a:r>
              <a:rPr lang="ru-RU" sz="4400" b="0" dirty="0" smtClean="0">
                <a:solidFill>
                  <a:schemeClr val="bg1">
                    <a:lumMod val="50000"/>
                  </a:schemeClr>
                </a:solidFill>
                <a:latin typeface="Comic Sans MS" pitchFamily="66" charset="0"/>
              </a:rPr>
              <a:t>Хочешь выделиться из серой толпы…</a:t>
            </a:r>
            <a:endParaRPr lang="ru-RU" sz="4400" b="0" dirty="0">
              <a:solidFill>
                <a:schemeClr val="bg1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83568" y="3573016"/>
            <a:ext cx="7993672" cy="21602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8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37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023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30936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59536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" indent="-173736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533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81912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92224" indent="-164592" algn="l" defTabSz="914400" rtl="0" eaLnBrk="1" latinLnBrk="0" hangingPunct="1">
              <a:spcBef>
                <a:spcPts val="300"/>
              </a:spcBef>
              <a:buClr>
                <a:schemeClr val="accent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/>
            <a:r>
              <a:rPr lang="ru-RU" sz="4000" i="1" spc="6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ПИШИ НА РУССКОМ</a:t>
            </a:r>
          </a:p>
          <a:p>
            <a:pPr marL="0" indent="0" algn="ctr"/>
            <a:r>
              <a:rPr lang="ru-RU" sz="4000" i="1" spc="600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БЕЗ ОШИБОК!</a:t>
            </a:r>
            <a:endParaRPr lang="ru-RU" sz="4000" i="1" spc="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78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509120"/>
            <a:ext cx="7520940" cy="1728192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…ученые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труды,</a:t>
            </a:r>
            <a:b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Не чувствуя, что он вкушает их плоды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558" y="476672"/>
            <a:ext cx="8640960" cy="3456383"/>
          </a:xfrm>
        </p:spPr>
        <p:txBody>
          <a:bodyPr>
            <a:noAutofit/>
          </a:bodyPr>
          <a:lstStyle/>
          <a:p>
            <a:pPr algn="ctr"/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«Неблагодарная!» примолвил Дуб ей тут: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«Когда бы вверх могла поднять ты рыло,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Тебе бы видно было,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Что эти жёлуди на мне растут».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Невежда также в ослепленье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Бранит науки и ученье,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И все </a:t>
            </a:r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…</a:t>
            </a:r>
            <a:endParaRPr lang="ru-RU" sz="3000" b="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773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252" y="3933056"/>
            <a:ext cx="7952988" cy="1296144"/>
          </a:xfrm>
        </p:spPr>
        <p:txBody>
          <a:bodyPr/>
          <a:lstStyle/>
          <a:p>
            <a:pPr algn="ctr"/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…молодой </a:t>
            </a:r>
            <a:r>
              <a:rPr lang="ru-RU" sz="30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весны гонцы,</a:t>
            </a:r>
            <a:br>
              <a:rPr lang="ru-RU" sz="30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000" dirty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Она нас выслала вперед</a:t>
            </a:r>
            <a:r>
              <a:rPr lang="ru-RU" sz="3000" dirty="0" smtClean="0">
                <a:solidFill>
                  <a:schemeClr val="accent2">
                    <a:lumMod val="75000"/>
                  </a:schemeClr>
                </a:solidFill>
                <a:latin typeface="Bookman Old Style" panose="02050604050505020204" pitchFamily="18" charset="0"/>
              </a:rPr>
              <a:t>!</a:t>
            </a:r>
            <a:endParaRPr lang="ru-RU" sz="3000" dirty="0">
              <a:solidFill>
                <a:schemeClr val="accent2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5252" y="548680"/>
            <a:ext cx="7876356" cy="2088232"/>
          </a:xfrm>
        </p:spPr>
        <p:txBody>
          <a:bodyPr>
            <a:noAutofit/>
          </a:bodyPr>
          <a:lstStyle/>
          <a:p>
            <a:pPr algn="ctr"/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Еще в полях белеет снег,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А воды уж весной шумят —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Бегут и будят сонный брег,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Бегут, и блещут, и гласят… </a:t>
            </a:r>
            <a:endParaRPr lang="ru-RU" sz="3000" b="0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Они </a:t>
            </a: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гласят во все концы: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«Весна идет, весна идет,</a:t>
            </a:r>
            <a:b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3000" b="0" dirty="0">
                <a:solidFill>
                  <a:srgbClr val="002060"/>
                </a:solidFill>
                <a:latin typeface="Bookman Old Style" panose="02050604050505020204" pitchFamily="18" charset="0"/>
              </a:rPr>
              <a:t>Мы </a:t>
            </a:r>
            <a:r>
              <a:rPr lang="ru-RU" sz="3000" b="0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…</a:t>
            </a:r>
            <a:endParaRPr lang="ru-RU" sz="3000" b="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24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pc="300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latin typeface="Century Schoolbook" pitchFamily="18" charset="0"/>
              </a:rPr>
              <a:t>Подведение итогов</a:t>
            </a:r>
            <a:endParaRPr lang="ru-RU" spc="300" dirty="0">
              <a:latin typeface="Century Schoolbook" pitchFamily="18" charset="0"/>
            </a:endParaRPr>
          </a:p>
        </p:txBody>
      </p:sp>
      <p:pic>
        <p:nvPicPr>
          <p:cNvPr id="4" name="Picture 3" descr="C:\Оксана\Картинки\училки\rk8_teacher2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4362" y="1537494"/>
            <a:ext cx="2857500" cy="2705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229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520940" cy="3744416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>
                <a:solidFill>
                  <a:srgbClr val="0070C0"/>
                </a:solidFill>
                <a:latin typeface="Bookman Old Style" pitchFamily="18" charset="0"/>
              </a:rPr>
              <a:t>Расставьте знаки препинания в предложении, объясните их: </a:t>
            </a:r>
            <a:endParaRPr lang="ru-RU" sz="3600" b="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sz="4000" b="0" dirty="0" smtClean="0">
              <a:latin typeface="Bookman Old Style" pitchFamily="18" charset="0"/>
            </a:endParaRPr>
          </a:p>
          <a:p>
            <a:r>
              <a:rPr lang="ru-RU" sz="3200" b="0" dirty="0" smtClean="0">
                <a:solidFill>
                  <a:srgbClr val="FF0000"/>
                </a:solidFill>
                <a:latin typeface="Bookman Old Style" pitchFamily="18" charset="0"/>
              </a:rPr>
              <a:t>Отколе </a:t>
            </a:r>
            <a:r>
              <a:rPr lang="ru-RU" sz="3200" b="0" dirty="0">
                <a:solidFill>
                  <a:srgbClr val="FF0000"/>
                </a:solidFill>
                <a:latin typeface="Bookman Old Style" pitchFamily="18" charset="0"/>
              </a:rPr>
              <a:t>умная бредешь ты голова.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90672" y="476672"/>
            <a:ext cx="37387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Дополнительный вопрос 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67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0940" cy="54864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Объявление результатов</a:t>
            </a:r>
            <a:endParaRPr lang="ru-RU" sz="6000" b="1" dirty="0">
              <a:solidFill>
                <a:srgbClr val="C000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11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556792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  <a:latin typeface="Bookman Old Style" pitchFamily="18" charset="0"/>
              </a:rPr>
              <a:t>Спасибо</a:t>
            </a:r>
          </a:p>
          <a:p>
            <a:pPr algn="ctr"/>
            <a:r>
              <a:rPr lang="ru-RU" sz="8000" dirty="0" smtClean="0">
                <a:solidFill>
                  <a:srgbClr val="C00000"/>
                </a:solidFill>
                <a:latin typeface="Bookman Old Style" pitchFamily="18" charset="0"/>
              </a:rPr>
              <a:t>за участие!</a:t>
            </a:r>
            <a:endParaRPr lang="ru-RU" sz="80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4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chemeClr val="bg1"/>
                </a:solidFill>
                <a:latin typeface="Century Schoolbook" pitchFamily="18" charset="0"/>
              </a:rPr>
              <a:t>разминка</a:t>
            </a:r>
            <a:endParaRPr lang="ru-RU" spc="3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9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b="1" spc="300" dirty="0">
                <a:solidFill>
                  <a:schemeClr val="bg1"/>
                </a:solidFill>
                <a:latin typeface="Century Schoolbook" pitchFamily="18" charset="0"/>
              </a:rPr>
              <a:t>Продолжи пословицу</a:t>
            </a:r>
            <a:endParaRPr lang="ru-RU" sz="3600" spc="3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66402" y="1844824"/>
            <a:ext cx="576064" cy="71062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ЕДЕЛЯ РУС ЯЗ И ЛИТ\thumb_134113_news_xl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20515" cy="424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99592" y="5589240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chemeClr val="bg1"/>
                </a:solidFill>
                <a:latin typeface="Century Schoolbook" pitchFamily="18" charset="0"/>
              </a:rPr>
              <a:t>ребусы</a:t>
            </a:r>
            <a:endParaRPr lang="ru-RU" spc="300" dirty="0">
              <a:solidFill>
                <a:schemeClr val="bg1"/>
              </a:solidFill>
              <a:latin typeface="Century Schoolbook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1916832"/>
            <a:ext cx="576064" cy="64807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2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642" y="5517232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узор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1862" y="1504156"/>
            <a:ext cx="4762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845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700808"/>
            <a:ext cx="6731520" cy="28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64922" y="5373216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ЛОЖКА</a:t>
            </a:r>
            <a:endParaRPr lang="ru-RU" spc="3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993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418" y="5373216"/>
            <a:ext cx="7520940" cy="548640"/>
          </a:xfrm>
        </p:spPr>
        <p:txBody>
          <a:bodyPr/>
          <a:lstStyle/>
          <a:p>
            <a:pPr algn="ctr"/>
            <a:r>
              <a:rPr lang="ru-RU" sz="3600" spc="300" dirty="0" smtClean="0">
                <a:solidFill>
                  <a:srgbClr val="C00000"/>
                </a:solidFill>
              </a:rPr>
              <a:t>русский</a:t>
            </a:r>
            <a:endParaRPr lang="ru-RU" spc="3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Картинки по запросу ребусы по русскому языку с ответам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930528" cy="3323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876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320</TotalTime>
  <Words>236</Words>
  <Application>Microsoft Office PowerPoint</Application>
  <PresentationFormat>Экран (4:3)</PresentationFormat>
  <Paragraphs>92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7" baseType="lpstr">
      <vt:lpstr>Arial Unicode MS</vt:lpstr>
      <vt:lpstr>Arial</vt:lpstr>
      <vt:lpstr>Bookman Old Style</vt:lpstr>
      <vt:lpstr>Calibri</vt:lpstr>
      <vt:lpstr>Century Schoolbook</vt:lpstr>
      <vt:lpstr>Comic Sans MS</vt:lpstr>
      <vt:lpstr>Franklin Gothic Book</vt:lpstr>
      <vt:lpstr>Franklin Gothic Medium</vt:lpstr>
      <vt:lpstr>Times New Roman</vt:lpstr>
      <vt:lpstr>Tunga</vt:lpstr>
      <vt:lpstr>Wingdings</vt:lpstr>
      <vt:lpstr>Углы</vt:lpstr>
      <vt:lpstr>ЗНАТОКИ РОДНОГО СЛОВА</vt:lpstr>
      <vt:lpstr>А.Н.Толстой</vt:lpstr>
      <vt:lpstr>Девиз игры</vt:lpstr>
      <vt:lpstr>разминка</vt:lpstr>
      <vt:lpstr>Продолжи пословицу</vt:lpstr>
      <vt:lpstr>ребусы</vt:lpstr>
      <vt:lpstr>узор</vt:lpstr>
      <vt:lpstr>ЛОЖКА</vt:lpstr>
      <vt:lpstr>русский</vt:lpstr>
      <vt:lpstr>дочка</vt:lpstr>
      <vt:lpstr>восток</vt:lpstr>
      <vt:lpstr>корова</vt:lpstr>
      <vt:lpstr>сапоги</vt:lpstr>
      <vt:lpstr>рабочий</vt:lpstr>
      <vt:lpstr>весна</vt:lpstr>
      <vt:lpstr>история</vt:lpstr>
      <vt:lpstr>скворец</vt:lpstr>
      <vt:lpstr>Узнай фразеологизм</vt:lpstr>
      <vt:lpstr>Презентация PowerPoint</vt:lpstr>
      <vt:lpstr>объясни фразеологизм</vt:lpstr>
      <vt:lpstr>Презентация PowerPoint</vt:lpstr>
      <vt:lpstr>артисты</vt:lpstr>
      <vt:lpstr>Презентация PowerPoint</vt:lpstr>
      <vt:lpstr>тавтограмма</vt:lpstr>
      <vt:lpstr>пример</vt:lpstr>
      <vt:lpstr>Завтра зверя закусаем!</vt:lpstr>
      <vt:lpstr>Окончи стихотворение</vt:lpstr>
      <vt:lpstr>…свет лампады, Буря плачет у окна.</vt:lpstr>
      <vt:lpstr>…в полушубке овчинном, В больших рукавицах… а сам с ноготок!</vt:lpstr>
      <vt:lpstr>…ученые труды, Не чувствуя, что он вкушает их плоды.</vt:lpstr>
      <vt:lpstr>…молодой весны гонцы, Она нас выслала вперед!</vt:lpstr>
      <vt:lpstr>Подведение итогов</vt:lpstr>
      <vt:lpstr>Презентация PowerPoint</vt:lpstr>
      <vt:lpstr>Объявление результатов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ЗНАТОКИ РОДНОГО СЛОВА</dc:title>
  <dc:creator>admin</dc:creator>
  <cp:lastModifiedBy>Tatyana</cp:lastModifiedBy>
  <cp:revision>18</cp:revision>
  <dcterms:created xsi:type="dcterms:W3CDTF">2018-03-21T15:21:08Z</dcterms:created>
  <dcterms:modified xsi:type="dcterms:W3CDTF">2022-03-03T15:17:21Z</dcterms:modified>
</cp:coreProperties>
</file>