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3"/>
  </p:notesMasterIdLst>
  <p:sldIdLst>
    <p:sldId id="257" r:id="rId2"/>
    <p:sldId id="281" r:id="rId3"/>
    <p:sldId id="259" r:id="rId4"/>
    <p:sldId id="260" r:id="rId5"/>
    <p:sldId id="282" r:id="rId6"/>
    <p:sldId id="261" r:id="rId7"/>
    <p:sldId id="283" r:id="rId8"/>
    <p:sldId id="264" r:id="rId9"/>
    <p:sldId id="285" r:id="rId10"/>
    <p:sldId id="284" r:id="rId11"/>
    <p:sldId id="273" r:id="rId12"/>
    <p:sldId id="274" r:id="rId13"/>
    <p:sldId id="286" r:id="rId14"/>
    <p:sldId id="272" r:id="rId15"/>
    <p:sldId id="275" r:id="rId16"/>
    <p:sldId id="276" r:id="rId17"/>
    <p:sldId id="277" r:id="rId18"/>
    <p:sldId id="266" r:id="rId19"/>
    <p:sldId id="267" r:id="rId20"/>
    <p:sldId id="278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BD"/>
    <a:srgbClr val="F9F5BF"/>
    <a:srgbClr val="E68900"/>
    <a:srgbClr val="FF9900"/>
    <a:srgbClr val="ABC7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236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95EF7-0803-41D6-B509-63E21F83730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28D1B-DFE9-44A4-983F-D3AAF327CF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2320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01.02.2023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01.02.2023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01.02.2023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01.02.2023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01.02.2023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01.02.2023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01.02.2023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01.02.2023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01.02.2023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01.02.2023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6DF8-9AB1-4E79-B4F4-F25CB117F288}" type="datetimeFigureOut">
              <a:rPr lang="ru-RU" smtClean="0"/>
              <a:pPr/>
              <a:t>01.02.2023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1F6DF8-9AB1-4E79-B4F4-F25CB117F288}" type="datetimeFigureOut">
              <a:rPr lang="ru-RU" smtClean="0"/>
              <a:pPr/>
              <a:t>01.02.2023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4562AF-6EB7-466B-953C-C81B44AE8113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165360.html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miles.33b.ru/smile.165360.html" TargetMode="Externa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>
            <a:alphaModFix amt="49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1115616" y="1340768"/>
            <a:ext cx="7056784" cy="38164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2348880"/>
            <a:ext cx="6120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Расчет  сопротивления проводника. 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</a:rPr>
              <a:t>Удельное сопротивление.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1124744"/>
            <a:ext cx="2541805" cy="323040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83568" y="4437112"/>
            <a:ext cx="2520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</a:rPr>
              <a:t>Георг Ом</a:t>
            </a:r>
          </a:p>
          <a:p>
            <a:pPr algn="ctr"/>
            <a:r>
              <a:rPr lang="ru-RU" sz="2400" dirty="0" smtClean="0">
                <a:latin typeface="Times New Roman" pitchFamily="18" charset="0"/>
              </a:rPr>
              <a:t>1787—1854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47864" y="332656"/>
            <a:ext cx="5256584" cy="101566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Зависимость сопротивления проводника от его размеров и вещества впервые на опытах изучил Георг Ом.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3501008"/>
            <a:ext cx="4968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i="1" dirty="0" smtClean="0"/>
              <a:t>Сопротивление прямо пропорционально длине проводника, обратно пропорционально площади его поперечного сечения и зависит от вещества проводника</a:t>
            </a:r>
            <a:endParaRPr lang="ru-RU" sz="2400" b="1" i="1" dirty="0"/>
          </a:p>
        </p:txBody>
      </p:sp>
      <p:sp>
        <p:nvSpPr>
          <p:cNvPr id="7" name="Прямоугольник 6"/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444208" y="1700808"/>
            <a:ext cx="1224136" cy="1152128"/>
          </a:xfrm>
          <a:prstGeom prst="rect">
            <a:avLst/>
          </a:prstGeom>
          <a:blipFill rotWithShape="1">
            <a:blip r:embed="rId3" cstate="print"/>
            <a:stretch>
              <a:fillRect/>
            </a:stretch>
          </a:blipFill>
          <a:ln>
            <a:solidFill>
              <a:srgbClr val="FF0000"/>
            </a:solidFill>
          </a:ln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9"/>
            <a:ext cx="5112568" cy="432047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Удельное сопротивление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427984" y="987574"/>
                <a:ext cx="3672408" cy="100811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b="1" dirty="0" smtClean="0">
                    <a:latin typeface="Times New Roman" pitchFamily="18" charset="0"/>
                  </a:rPr>
                  <a:t>Удельное сопротивление </a:t>
                </a:r>
                <a:r>
                  <a:rPr lang="ru-RU" sz="2400" dirty="0" smtClean="0">
                    <a:latin typeface="Times New Roman" pitchFamily="18" charset="0"/>
                  </a:rPr>
                  <a:t>обозначается буквой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ru-RU" sz="2400" b="0" i="0" baseline="0" smtClean="0">
                        <a:latin typeface="Cambria Math"/>
                        <a:ea typeface="Cambria Math"/>
                      </a:rPr>
                      <m:t>ρ</m:t>
                    </m:r>
                  </m:oMath>
                </a14:m>
                <a:endParaRPr lang="ru-RU" sz="2400" dirty="0">
                  <a:latin typeface="Times New Roman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27984" y="1316765"/>
                <a:ext cx="3672408" cy="1344149"/>
              </a:xfrm>
              <a:blipFill rotWithShape="1">
                <a:blip r:embed="rId2" cstate="print"/>
                <a:stretch>
                  <a:fillRect l="-2488" t="-4848" r="-2653"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4" name="Объект 2"/>
              <p:cNvSpPr txBox="1">
                <a:spLocks/>
              </p:cNvSpPr>
              <p:nvPr/>
            </p:nvSpPr>
            <p:spPr>
              <a:xfrm>
                <a:off x="4427984" y="2067694"/>
                <a:ext cx="4464496" cy="273630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ru-RU" sz="2400" b="1" dirty="0" smtClean="0">
                    <a:latin typeface="Times New Roman" pitchFamily="18" charset="0"/>
                    <a:cs typeface="Times New Roman" pitchFamily="18" charset="0"/>
                  </a:rPr>
                  <a:t>Удельное сопротивление проводника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—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это сопротивление проводника из данного вещества с площадью поперечного сечения 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  <m:sup>
                        <m:r>
                          <a:rPr lang="ru-RU" sz="2400" b="0" i="1" smtClean="0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и длиной 1 м. </a:t>
                </a:r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4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2756926"/>
                <a:ext cx="4464496" cy="3648405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2046" t="-17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97590232"/>
              </p:ext>
            </p:extLst>
          </p:nvPr>
        </p:nvGraphicFramePr>
        <p:xfrm>
          <a:off x="179512" y="908720"/>
          <a:ext cx="3996952" cy="49537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3041"/>
                <a:gridCol w="1653911"/>
              </a:tblGrid>
              <a:tr h="1036374"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Вещество</a:t>
                      </a:r>
                      <a:endParaRPr lang="ru-RU" sz="3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T="60960" marB="60960">
                    <a:blipFill rotWithShape="1">
                      <a:blip r:embed="rId4"/>
                      <a:stretch>
                        <a:fillRect l="-100339" t="-7619" b="-521905"/>
                      </a:stretch>
                    </a:blipFill>
                  </a:tcPr>
                </a:tc>
              </a:tr>
              <a:tr h="40378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Серебро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0,016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Медь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0,017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Золото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0,024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30480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Алюминий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0,028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39545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Вольфрам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0,055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43126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Нихром (сплав)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60960" marB="60960">
                    <a:blipFill rotWithShape="1">
                      <a:blip r:embed="rId4"/>
                      <a:stretch>
                        <a:fillRect l="-100339" t="-650667" b="-130667"/>
                      </a:stretch>
                    </a:blipFill>
                  </a:tcPr>
                </a:tc>
              </a:tr>
              <a:tr h="29852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Фарфор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60960" marB="60960">
                    <a:blipFill rotWithShape="1">
                      <a:blip r:embed="rId4"/>
                      <a:stretch>
                        <a:fillRect l="-100339" t="-650667" b="-130667"/>
                      </a:stretch>
                    </a:blipFill>
                  </a:tcPr>
                </a:tc>
              </a:tr>
              <a:tr h="59704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Эбонит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60960" marB="60960">
                    <a:blipFill rotWithShape="1">
                      <a:blip r:embed="rId4"/>
                      <a:stretch>
                        <a:fillRect l="-100339" t="-750667" b="-30667"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987824" y="4941168"/>
            <a:ext cx="720080" cy="2880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10</a:t>
            </a:r>
            <a:r>
              <a:rPr lang="ru-RU" sz="2800" baseline="30000" dirty="0" smtClean="0">
                <a:solidFill>
                  <a:schemeClr val="tx1"/>
                </a:solidFill>
              </a:rPr>
              <a:t>19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827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144000" cy="504056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Расчет сопротивления и единицы измерения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Цилиндр 3"/>
          <p:cNvSpPr/>
          <p:nvPr/>
        </p:nvSpPr>
        <p:spPr>
          <a:xfrm rot="5400000">
            <a:off x="1323787" y="1911637"/>
            <a:ext cx="1887915" cy="3456384"/>
          </a:xfrm>
          <a:prstGeom prst="can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 rot="223522">
            <a:off x="2005113" y="2518924"/>
            <a:ext cx="403166" cy="2260616"/>
          </a:xfrm>
          <a:prstGeom prst="ellipse">
            <a:avLst/>
          </a:prstGeom>
          <a:scene3d>
            <a:camera prst="isometricLeftDown"/>
            <a:lightRig rig="threePt" dir="t"/>
          </a:scene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5" name="Прямая со стрелкой 84"/>
          <p:cNvCxnSpPr/>
          <p:nvPr/>
        </p:nvCxnSpPr>
        <p:spPr>
          <a:xfrm>
            <a:off x="539552" y="4965171"/>
            <a:ext cx="345638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1" name="Объект 2"/>
          <p:cNvSpPr txBox="1">
            <a:spLocks/>
          </p:cNvSpPr>
          <p:nvPr/>
        </p:nvSpPr>
        <p:spPr>
          <a:xfrm>
            <a:off x="1886870" y="5072074"/>
            <a:ext cx="576064" cy="3731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Объект 2"/>
          <p:cNvSpPr txBox="1">
            <a:spLocks/>
          </p:cNvSpPr>
          <p:nvPr/>
        </p:nvSpPr>
        <p:spPr>
          <a:xfrm>
            <a:off x="2987824" y="1927784"/>
            <a:ext cx="576064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4" name="Прямая со стрелкой 93"/>
          <p:cNvCxnSpPr/>
          <p:nvPr/>
        </p:nvCxnSpPr>
        <p:spPr>
          <a:xfrm flipH="1">
            <a:off x="2267744" y="2372883"/>
            <a:ext cx="864096" cy="96010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95" name="Прямоугольник 94"/>
              <p:cNvSpPr/>
              <p:nvPr/>
            </p:nvSpPr>
            <p:spPr>
              <a:xfrm>
                <a:off x="536866" y="2470125"/>
                <a:ext cx="43473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0" baseline="0" smtClean="0">
                          <a:latin typeface="Cambria Math"/>
                          <a:ea typeface="Cambria Math"/>
                        </a:rPr>
                        <m:t>𝛒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>
          <p:sp>
            <p:nvSpPr>
              <p:cNvPr id="95" name="Прямоугольник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866" y="3293501"/>
                <a:ext cx="434734" cy="615553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0" name="Прямоугольник 99"/>
              <p:cNvSpPr/>
              <p:nvPr/>
            </p:nvSpPr>
            <p:spPr>
              <a:xfrm>
                <a:off x="6444208" y="1275606"/>
                <a:ext cx="1224136" cy="86409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R</m:t>
                      </m:r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ρ</m:t>
                          </m:r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𝑙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</m:t>
                          </m:r>
                        </m:den>
                      </m:f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00" name="Прямоугольник 9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208" y="1700808"/>
                <a:ext cx="1224136" cy="1152128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41435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91" grpId="0"/>
      <p:bldP spid="92" grpId="0"/>
      <p:bldP spid="95" grpId="0" animBg="1"/>
      <p:bldP spid="10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"/>
            <a:ext cx="8496944" cy="980728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+mn-lt"/>
              </a:rPr>
              <a:t>Удельное  электрическое сопротивление некоторых веществ ( при </a:t>
            </a:r>
            <a:r>
              <a:rPr lang="en-US" sz="3600" b="1" dirty="0" smtClean="0">
                <a:solidFill>
                  <a:srgbClr val="C00000"/>
                </a:solidFill>
                <a:latin typeface="+mn-lt"/>
              </a:rPr>
              <a:t>t=20 C)</a:t>
            </a:r>
            <a:endParaRPr lang="ru-RU" sz="3600" b="1" dirty="0">
              <a:solidFill>
                <a:srgbClr val="C00000"/>
              </a:solidFill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97590232"/>
              </p:ext>
            </p:extLst>
          </p:nvPr>
        </p:nvGraphicFramePr>
        <p:xfrm>
          <a:off x="179512" y="1124742"/>
          <a:ext cx="8064896" cy="5256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7698"/>
                <a:gridCol w="3337198"/>
              </a:tblGrid>
              <a:tr h="1099736"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Вещество</a:t>
                      </a:r>
                      <a:endParaRPr lang="ru-RU" sz="3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T="60960" marB="60960">
                    <a:blipFill rotWithShape="1">
                      <a:blip r:embed="rId2"/>
                      <a:stretch>
                        <a:fillRect l="-100339" t="-7619" b="-521905"/>
                      </a:stretch>
                    </a:blipFill>
                  </a:tcPr>
                </a:tc>
              </a:tr>
              <a:tr h="42847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Серебро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0,016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4204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Медь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0,017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4204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Золото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0,024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4204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Алюминий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0,028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4204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Вольфрам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0,055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457631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</a:tr>
              <a:tr h="53487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Нихром (сплав)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60960" marB="60960">
                    <a:blipFill rotWithShape="1">
                      <a:blip r:embed="rId2"/>
                      <a:stretch>
                        <a:fillRect l="-100339" t="-650667" b="-130667"/>
                      </a:stretch>
                    </a:blipFill>
                  </a:tcPr>
                </a:tc>
              </a:tr>
              <a:tr h="42046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Фарфор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60960" marB="60960">
                    <a:blipFill rotWithShape="1">
                      <a:blip r:embed="rId2"/>
                      <a:stretch>
                        <a:fillRect l="-100339" t="-650667" b="-130667"/>
                      </a:stretch>
                    </a:blipFill>
                  </a:tcPr>
                </a:tc>
              </a:tr>
              <a:tr h="63354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Эбонит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60960" marB="60960">
                    <a:blipFill rotWithShape="1">
                      <a:blip r:embed="rId2"/>
                      <a:stretch>
                        <a:fillRect l="-100339" t="-750667" b="-30667"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156176" y="5229200"/>
            <a:ext cx="936104" cy="5040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tx1"/>
                </a:solidFill>
              </a:rPr>
              <a:t>10</a:t>
            </a:r>
            <a:r>
              <a:rPr lang="ru-RU" sz="2800" baseline="30000" dirty="0" smtClean="0">
                <a:solidFill>
                  <a:schemeClr val="tx1"/>
                </a:solidFill>
              </a:rPr>
              <a:t>19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827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Группа 37"/>
          <p:cNvGrpSpPr/>
          <p:nvPr/>
        </p:nvGrpSpPr>
        <p:grpSpPr>
          <a:xfrm>
            <a:off x="1373088" y="0"/>
            <a:ext cx="6223248" cy="1440160"/>
            <a:chOff x="323528" y="0"/>
            <a:chExt cx="6223248" cy="1440160"/>
          </a:xfrm>
        </p:grpSpPr>
        <p:sp>
          <p:nvSpPr>
            <p:cNvPr id="676868" name="AutoShape 4"/>
            <p:cNvSpPr>
              <a:spLocks noChangeArrowheads="1"/>
            </p:cNvSpPr>
            <p:nvPr/>
          </p:nvSpPr>
          <p:spPr bwMode="gray">
            <a:xfrm>
              <a:off x="323528" y="0"/>
              <a:ext cx="6223248" cy="1440160"/>
            </a:xfrm>
            <a:prstGeom prst="horizontalScroll">
              <a:avLst/>
            </a:prstGeom>
            <a:solidFill>
              <a:schemeClr val="bg2"/>
            </a:solidFill>
            <a:ln w="38100" algn="ctr">
              <a:solidFill>
                <a:srgbClr val="FFFFFF"/>
              </a:solidFill>
              <a:round/>
              <a:headEnd/>
              <a:tailEnd/>
            </a:ln>
            <a:effectLst>
              <a:outerShdw dist="63500" dir="3187806" algn="ctr" rotWithShape="0">
                <a:srgbClr val="B2B2B2"/>
              </a:outerShdw>
            </a:effectLst>
          </p:spPr>
          <p:txBody>
            <a:bodyPr wrap="none" anchor="ctr"/>
            <a:lstStyle/>
            <a:p>
              <a:endParaRPr lang="en-US" sz="2000" b="1" dirty="0">
                <a:solidFill>
                  <a:srgbClr val="336699"/>
                </a:solidFill>
                <a:latin typeface="Verdana" pitchFamily="34" charset="0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971600" y="332656"/>
              <a:ext cx="5328703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5400" b="1" dirty="0" smtClean="0">
                  <a:ln w="11430"/>
                  <a:solidFill>
                    <a:srgbClr val="C0000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Решение задач</a:t>
              </a:r>
              <a:endParaRPr lang="ru-RU" sz="5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pic>
        <p:nvPicPr>
          <p:cNvPr id="35842" name="Picture 2" descr="D:\Disc 0\Disc 1\Документы Анна\8 класс\Урок 8 класс\Тепловые явления\BolshakovaAA\AN_01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88840"/>
            <a:ext cx="4447551" cy="35283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251520" y="205979"/>
                <a:ext cx="8640960" cy="857250"/>
              </a:xfrm>
            </p:spPr>
            <p:txBody>
              <a:bodyPr>
                <a:noAutofit/>
              </a:bodyPr>
              <a:lstStyle/>
              <a:p>
                <a:pPr marL="0" indent="0" algn="l"/>
                <a:r>
                  <a:rPr lang="ru-RU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Железный провод длиной 250 м </a:t>
                </a:r>
                <a:r>
                  <a:rPr lang="ru-RU" sz="2000" b="1" dirty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имеет площадь поперечного </a:t>
                </a:r>
                <a:r>
                  <a:rPr lang="ru-RU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сечения</a:t>
                </a:r>
                <a:br>
                  <a:rPr lang="ru-RU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</a:br>
                <a:r>
                  <a:rPr lang="ru-RU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 2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мм</m:t>
                        </m:r>
                      </m:e>
                      <m:sup>
                        <m:r>
                          <a:rPr lang="ru-RU" sz="2000" b="1" i="1" smtClean="0">
                            <a:solidFill>
                              <a:schemeClr val="tx2">
                                <a:lumMod val="75000"/>
                              </a:schemeClr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2000" b="1" dirty="0" smtClean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. Найдите </a:t>
                </a:r>
                <a:r>
                  <a:rPr lang="ru-RU" sz="2000" b="1" dirty="0">
                    <a:solidFill>
                      <a:schemeClr val="tx2">
                        <a:lumMod val="75000"/>
                      </a:schemeClr>
                    </a:solidFill>
                    <a:latin typeface="Times New Roman" pitchFamily="18" charset="0"/>
                    <a:cs typeface="Times New Roman" pitchFamily="18" charset="0"/>
                  </a:rPr>
                  <a:t>сопротивление данного провода.</a:t>
                </a: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51520" y="274639"/>
                <a:ext cx="8640960" cy="1143000"/>
              </a:xfrm>
              <a:blipFill rotWithShape="1">
                <a:blip r:embed="rId2" cstate="print"/>
                <a:stretch>
                  <a:fillRect l="-705" b="-428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ямоугольник 21"/>
          <p:cNvSpPr/>
          <p:nvPr/>
        </p:nvSpPr>
        <p:spPr>
          <a:xfrm>
            <a:off x="425762" y="1508787"/>
            <a:ext cx="18419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</a:rPr>
              <a:t>Дано: </a:t>
            </a:r>
            <a:endParaRPr lang="en-CA" sz="2400" dirty="0" smtClean="0">
              <a:latin typeface="Cambria Math" panose="02040503050406030204" pitchFamily="18" charset="0"/>
            </a:endParaRPr>
          </a:p>
        </p:txBody>
      </p:sp>
      <p:cxnSp>
        <p:nvCxnSpPr>
          <p:cNvPr id="6" name="Straight Connector 22"/>
          <p:cNvCxnSpPr/>
          <p:nvPr/>
        </p:nvCxnSpPr>
        <p:spPr>
          <a:xfrm>
            <a:off x="2024110" y="1862969"/>
            <a:ext cx="0" cy="227759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42"/>
          <p:cNvCxnSpPr/>
          <p:nvPr/>
        </p:nvCxnSpPr>
        <p:spPr>
          <a:xfrm flipH="1">
            <a:off x="504022" y="3516539"/>
            <a:ext cx="15200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419058" y="1563638"/>
                <a:ext cx="154516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</a:rPr>
                        <m:t>𝑙</m:t>
                      </m:r>
                      <m:r>
                        <a:rPr lang="en-US" sz="2400" b="0" i="0" baseline="0" smtClean="0">
                          <a:latin typeface="Cambria Math"/>
                        </a:rPr>
                        <m:t>=250 </m:t>
                      </m:r>
                      <m:r>
                        <a:rPr lang="ru-RU" sz="2400" b="0" i="0" baseline="0" smtClean="0">
                          <a:latin typeface="Cambria Math"/>
                        </a:rPr>
                        <m:t>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59" y="2084852"/>
                <a:ext cx="1545167" cy="615553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609586" y="2643758"/>
                <a:ext cx="81727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i="0" smtClean="0">
                          <a:latin typeface="Cambria Math"/>
                        </a:rPr>
                        <m:t>R</m:t>
                      </m:r>
                      <m:r>
                        <a:rPr lang="en-US" sz="2400" b="0" i="0" smtClean="0">
                          <a:latin typeface="Cambria Math"/>
                        </a:rPr>
                        <m:t>−</m:t>
                      </m:r>
                      <m:r>
                        <a:rPr lang="en-US" sz="2400" b="0" i="0" baseline="0" smtClean="0">
                          <a:latin typeface="Cambria Math"/>
                        </a:rPr>
                        <m:t>?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87" y="3525012"/>
                <a:ext cx="817275" cy="615553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422873" y="2099721"/>
                <a:ext cx="159947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i="1" smtClean="0">
                          <a:latin typeface="Cambria Math"/>
                        </a:rPr>
                        <m:t>S</m:t>
                      </m:r>
                      <m:r>
                        <a:rPr lang="en-US" sz="2400" b="0" i="0" baseline="0" smtClean="0">
                          <a:latin typeface="Cambria Math"/>
                        </a:rPr>
                        <m:t>=2 </m:t>
                      </m:r>
                      <m:sSup>
                        <m:sSupPr>
                          <m:ctrlPr>
                            <a:rPr lang="en-US" sz="2400" b="0" i="1" baseline="0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ru-RU" sz="2400" b="0" i="1" baseline="0" smtClean="0">
                              <a:latin typeface="Cambria Math"/>
                            </a:rPr>
                            <m:t>мм</m:t>
                          </m:r>
                        </m:e>
                        <m:sup>
                          <m:r>
                            <a:rPr lang="ru-RU" sz="2400" b="0" i="1" baseline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874" y="2799629"/>
                <a:ext cx="1599477" cy="615553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14" name="Прямоугольник 13"/>
              <p:cNvSpPr/>
              <p:nvPr/>
            </p:nvSpPr>
            <p:spPr>
              <a:xfrm>
                <a:off x="2699792" y="1491630"/>
                <a:ext cx="1224136" cy="86409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R</m:t>
                      </m:r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ρ</m:t>
                          </m:r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𝑙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S</m:t>
                          </m:r>
                        </m:den>
                      </m:f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1988840"/>
                <a:ext cx="1224136" cy="1152128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71308419"/>
              </p:ext>
            </p:extLst>
          </p:nvPr>
        </p:nvGraphicFramePr>
        <p:xfrm>
          <a:off x="5220072" y="1604797"/>
          <a:ext cx="3384376" cy="44862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2258"/>
                <a:gridCol w="1532118"/>
              </a:tblGrid>
              <a:tr h="756440">
                <a:tc>
                  <a:txBody>
                    <a:bodyPr/>
                    <a:lstStyle/>
                    <a:p>
                      <a:pPr algn="ctr"/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Вещество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79587" marR="79587" marT="53057" marB="53057">
                    <a:blipFill rotWithShape="1">
                      <a:blip r:embed="rId7"/>
                      <a:stretch>
                        <a:fillRect l="-100361" t="-7527" r="-361" b="-516129"/>
                      </a:stretch>
                    </a:blipFill>
                  </a:tcPr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Серебро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0,016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Медь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0,017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Золото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0,024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Вольфрам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0,055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Железо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Фарфор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endParaRPr lang="ru-RU" sz="2400"/>
                    </a:p>
                  </a:txBody>
                  <a:tcPr marL="79587" marR="79587" marT="53057" marB="53057">
                    <a:blipFill rotWithShape="1">
                      <a:blip r:embed="rId7"/>
                      <a:stretch>
                        <a:fillRect l="-100361" t="-658462" r="-361" b="-133846"/>
                      </a:stretch>
                    </a:blipFill>
                  </a:tcPr>
                </a:tc>
              </a:tr>
              <a:tr h="53283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Эбонит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9587" marR="79587" marT="53057" marB="53057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79587" marR="79587" marT="53057" marB="53057">
                    <a:blipFill rotWithShape="1">
                      <a:blip r:embed="rId7"/>
                      <a:stretch>
                        <a:fillRect l="-100361" t="-746970" r="-361" b="-31818"/>
                      </a:stretch>
                    </a:blipFill>
                  </a:tcPr>
                </a:tc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5220072" y="4485117"/>
            <a:ext cx="3384376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19" name="Прямоугольник 18"/>
              <p:cNvSpPr/>
              <p:nvPr/>
            </p:nvSpPr>
            <p:spPr>
              <a:xfrm>
                <a:off x="2097969" y="2813210"/>
                <a:ext cx="2427781" cy="7913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R</m:t>
                      </m:r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baseline="0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0,1×250</m:t>
                          </m:r>
                        </m:num>
                        <m:den>
                          <m:r>
                            <a:rPr lang="en-US" sz="2400" b="0" i="0" baseline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US" sz="2400" b="0" i="1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19" name="Прямоугольник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7970" y="3750947"/>
                <a:ext cx="2427781" cy="1055076"/>
              </a:xfrm>
              <a:prstGeom prst="rect">
                <a:avLst/>
              </a:prstGeom>
              <a:blipFill rotWithShape="1">
                <a:blip r:embed="rId8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0" name="Прямоугольник 19"/>
              <p:cNvSpPr/>
              <p:nvPr/>
            </p:nvSpPr>
            <p:spPr>
              <a:xfrm>
                <a:off x="2380878" y="3766269"/>
                <a:ext cx="161505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0" baseline="0" smtClean="0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40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1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2,5 </m:t>
                      </m:r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Ом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0878" y="5021693"/>
                <a:ext cx="1615058" cy="615553"/>
              </a:xfrm>
              <a:prstGeom prst="rect">
                <a:avLst/>
              </a:prstGeom>
              <a:blipFill rotWithShape="1">
                <a:blip r:embed="rId9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Прямоугольник 20"/>
          <p:cNvSpPr/>
          <p:nvPr/>
        </p:nvSpPr>
        <p:spPr>
          <a:xfrm>
            <a:off x="2137940" y="5789778"/>
            <a:ext cx="22900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Arial" pitchFamily="34" charset="0"/>
              </a:rPr>
              <a:t>Ответ: 12,5 Ом</a:t>
            </a: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3203848" y="237877"/>
                <a:ext cx="103746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i="1" smtClean="0">
                          <a:latin typeface="Cambria Math"/>
                        </a:rPr>
                        <m:t>2</m:t>
                      </m:r>
                      <m:r>
                        <a:rPr lang="ru-RU" sz="2400" b="0" i="1" smtClean="0">
                          <a:latin typeface="Cambria Math"/>
                        </a:rPr>
                        <m:t>50</m:t>
                      </m:r>
                      <m:r>
                        <a:rPr lang="en-US" sz="2400" i="1">
                          <a:latin typeface="Cambria Math"/>
                        </a:rPr>
                        <m:t> </m:t>
                      </m:r>
                      <m:r>
                        <a:rPr lang="ru-RU" sz="2400" b="0" i="1" smtClean="0">
                          <a:latin typeface="Cambria Math"/>
                        </a:rPr>
                        <m:t>м</m:t>
                      </m:r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3849" y="317170"/>
                <a:ext cx="1037463" cy="615553"/>
              </a:xfrm>
              <a:prstGeom prst="rect">
                <a:avLst/>
              </a:prstGeom>
              <a:blipFill rotWithShape="1">
                <a:blip r:embed="rId10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179512" y="555526"/>
                <a:ext cx="1045414" cy="4700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m:t>2 </m:t>
                      </m:r>
                      <m:sSup>
                        <m:sSupPr>
                          <m:ctrlPr>
                            <a:rPr lang="ru-RU" sz="2400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</m:ctrlPr>
                        </m:sSupPr>
                        <m:e>
                          <m:r>
                            <a:rPr lang="ru-RU" sz="2400" b="0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мм</m:t>
                          </m:r>
                        </m:e>
                        <m:sup>
                          <m:r>
                            <a:rPr lang="ru-RU" sz="2400" b="0" i="1">
                              <a:solidFill>
                                <a:schemeClr val="tx1"/>
                              </a:solidFill>
                              <a:latin typeface="Cambria Math"/>
                              <a:cs typeface="Times New Roman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sz="2400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740701"/>
                <a:ext cx="1045414" cy="626667"/>
              </a:xfrm>
              <a:prstGeom prst="rect">
                <a:avLst/>
              </a:prstGeom>
              <a:blipFill rotWithShape="1">
                <a:blip r:embed="rId11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465484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6.17284E-7 L -0.28351 0.2549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84" y="127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7037E-6 L 0.06892 0.2904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8" y="145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  <p:bldP spid="9" grpId="0" animBg="1"/>
      <p:bldP spid="10" grpId="0" animBg="1"/>
      <p:bldP spid="14" grpId="0" animBg="1"/>
      <p:bldP spid="16" grpId="0" animBg="1"/>
      <p:bldP spid="19" grpId="0" animBg="1"/>
      <p:bldP spid="20" grpId="0" animBg="1"/>
      <p:bldP spid="21" grpId="0"/>
      <p:bldP spid="22" grpId="0" animBg="1"/>
      <p:bldP spid="22" grpId="1" animBg="1"/>
      <p:bldP spid="22" grpId="2" animBg="1"/>
      <p:bldP spid="23" grpId="0" animBg="1"/>
      <p:bldP spid="23" grpId="1" animBg="1"/>
      <p:bldP spid="23" grpId="2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07288" cy="1656185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Никеливая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 проволока длиной 120 м и площадью поперечного сечения 0,5 кв. мм включена в цепь с напряжением 127 В.Определите силу тока в проводнике.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cxnSp>
        <p:nvCxnSpPr>
          <p:cNvPr id="7" name="Straight Connector 22"/>
          <p:cNvCxnSpPr/>
          <p:nvPr/>
        </p:nvCxnSpPr>
        <p:spPr>
          <a:xfrm>
            <a:off x="2024110" y="2126924"/>
            <a:ext cx="0" cy="307431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>
          <a:xfrm flipH="1">
            <a:off x="504022" y="4358925"/>
            <a:ext cx="15200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203848" y="2126924"/>
            <a:ext cx="0" cy="307431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339752" y="1617498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12481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323528" y="164636"/>
            <a:ext cx="8507288" cy="3120347"/>
          </a:xfrm>
        </p:spPr>
        <p:txBody>
          <a:bodyPr>
            <a:noAutofit/>
          </a:bodyPr>
          <a:lstStyle/>
          <a:p>
            <a:endParaRPr lang="ru-RU" sz="2400" b="1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17" name="Объект 16"/>
          <p:cNvSpPr>
            <a:spLocks noGrp="1"/>
          </p:cNvSpPr>
          <p:nvPr>
            <p:ph idx="1"/>
          </p:nvPr>
        </p:nvSpPr>
        <p:spPr>
          <a:xfrm>
            <a:off x="467544" y="3933056"/>
            <a:ext cx="8147248" cy="23851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8532440" y="1354480"/>
            <a:ext cx="288032" cy="28426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32106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611560" y="775157"/>
            <a:ext cx="853244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 какого из медных проводников сопротивление больше и во сколько раз, если: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А). Площадь сечения проводов одинакова, а длина одного провода в 3 раза больше другого?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200" dirty="0" smtClean="0"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200" dirty="0" smtClean="0">
                <a:latin typeface="Arial" pitchFamily="34" charset="0"/>
                <a:ea typeface="Times New Roman" pitchFamily="18" charset="0"/>
              </a:rPr>
              <a:t>Б)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Длина проводов одинакова, а площадь сечения второго больше первого в 2,5 раза?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Сопротивление.gif"/>
          <p:cNvPicPr>
            <a:picLocks noChangeAspect="1"/>
          </p:cNvPicPr>
          <p:nvPr/>
        </p:nvPicPr>
        <p:blipFill>
          <a:blip r:embed="rId2" cstate="print"/>
          <a:srcRect t="37000" r="74107" b="59250"/>
          <a:stretch>
            <a:fillRect/>
          </a:stretch>
        </p:blipFill>
        <p:spPr>
          <a:xfrm>
            <a:off x="5076056" y="3429000"/>
            <a:ext cx="2071702" cy="2143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Сопротивление.gif"/>
          <p:cNvPicPr>
            <a:picLocks noChangeAspect="1"/>
          </p:cNvPicPr>
          <p:nvPr/>
        </p:nvPicPr>
        <p:blipFill>
          <a:blip r:embed="rId2" cstate="print"/>
          <a:srcRect t="49500" r="73782" b="38109"/>
          <a:stretch>
            <a:fillRect/>
          </a:stretch>
        </p:blipFill>
        <p:spPr>
          <a:xfrm>
            <a:off x="5148064" y="3789040"/>
            <a:ext cx="2071702" cy="428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Сопротивление.gif"/>
          <p:cNvPicPr>
            <a:picLocks noChangeAspect="1"/>
          </p:cNvPicPr>
          <p:nvPr/>
        </p:nvPicPr>
        <p:blipFill>
          <a:blip r:embed="rId2" cstate="print"/>
          <a:srcRect t="8290" r="74094" b="87565"/>
          <a:stretch>
            <a:fillRect/>
          </a:stretch>
        </p:blipFill>
        <p:spPr>
          <a:xfrm>
            <a:off x="3491880" y="2708920"/>
            <a:ext cx="1875248" cy="2143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Сопротивление.gif"/>
          <p:cNvPicPr>
            <a:picLocks noChangeAspect="1"/>
          </p:cNvPicPr>
          <p:nvPr/>
        </p:nvPicPr>
        <p:blipFill>
          <a:blip r:embed="rId2" cstate="print"/>
          <a:srcRect t="18652" r="58551" b="77203"/>
          <a:stretch>
            <a:fillRect/>
          </a:stretch>
        </p:blipFill>
        <p:spPr>
          <a:xfrm>
            <a:off x="3419872" y="2348880"/>
            <a:ext cx="4786346" cy="2353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Овал 11"/>
          <p:cNvSpPr/>
          <p:nvPr/>
        </p:nvSpPr>
        <p:spPr>
          <a:xfrm>
            <a:off x="179512" y="836712"/>
            <a:ext cx="432048" cy="43204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</a:t>
            </a:r>
            <a:endParaRPr lang="ru-RU" sz="2400" b="1" dirty="0"/>
          </a:p>
        </p:txBody>
      </p:sp>
      <p:pic>
        <p:nvPicPr>
          <p:cNvPr id="15" name="Picture 24" descr="http://s19.rimg.info/441777720e721538fff20fab7ed82c5a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093296"/>
            <a:ext cx="520189" cy="520190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835696" y="44624"/>
            <a:ext cx="53287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Решение задач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23528" y="4581128"/>
            <a:ext cx="432048" cy="43204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8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48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76672"/>
            <a:ext cx="64807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 Длина медного провода 200 м, площадь поперечного сечения 2 мм</a:t>
            </a:r>
            <a:r>
              <a:rPr lang="ru-RU" sz="2200" baseline="30000" dirty="0" smtClean="0"/>
              <a:t>2</a:t>
            </a:r>
            <a:r>
              <a:rPr lang="ru-RU" sz="2200" dirty="0" smtClean="0"/>
              <a:t>. Чему равно сопротивление такого проводника?</a:t>
            </a:r>
            <a:endParaRPr lang="ru-RU" sz="2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126466"/>
            <a:ext cx="810039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 Никелиновый провод длиной 50 м и площадью поперечного сечения 0,5 мм</a:t>
            </a:r>
            <a:r>
              <a:rPr lang="ru-RU" sz="2200" baseline="30000" dirty="0" smtClean="0"/>
              <a:t>2</a:t>
            </a:r>
            <a:r>
              <a:rPr lang="ru-RU" sz="2200" dirty="0" smtClean="0"/>
              <a:t> включён в электрическую цепь с напряжением 220 В. Определите силу тока в этой цепи?</a:t>
            </a:r>
            <a:endParaRPr lang="ru-RU" sz="2200" dirty="0"/>
          </a:p>
        </p:txBody>
      </p:sp>
      <p:pic>
        <p:nvPicPr>
          <p:cNvPr id="8" name="Рисунок 7" descr="AN_01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260648"/>
            <a:ext cx="1996861" cy="1584176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251520" y="476672"/>
            <a:ext cx="432048" cy="43204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10" name="Овал 9"/>
          <p:cNvSpPr/>
          <p:nvPr/>
        </p:nvSpPr>
        <p:spPr>
          <a:xfrm>
            <a:off x="323528" y="2132856"/>
            <a:ext cx="432048" cy="43204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</a:t>
            </a:r>
            <a:endParaRPr lang="ru-RU" sz="2400" b="1" dirty="0"/>
          </a:p>
        </p:txBody>
      </p:sp>
      <p:pic>
        <p:nvPicPr>
          <p:cNvPr id="12" name="Picture 24" descr="http://s19.rimg.info/441777720e721538fff20fab7ed82c5a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093296"/>
            <a:ext cx="520189" cy="52019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29322" y="5357826"/>
            <a:ext cx="785818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2000" b="1" dirty="0" smtClean="0">
                <a:solidFill>
                  <a:srgbClr val="C00000"/>
                </a:solidFill>
              </a:rPr>
              <a:t>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6" name="Прямая соединительная линия 5"/>
          <p:cNvCxnSpPr>
            <a:stCxn id="4" idx="1"/>
          </p:cNvCxnSpPr>
          <p:nvPr/>
        </p:nvCxnSpPr>
        <p:spPr>
          <a:xfrm rot="10800000">
            <a:off x="4929190" y="5572140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0800000">
            <a:off x="6715140" y="5572140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4714876" y="5357826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7572397" y="4572009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4715670" y="4642652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0800000">
            <a:off x="4929190" y="4429132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6357951" y="4429132"/>
            <a:ext cx="135732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 flipH="1" flipV="1">
            <a:off x="5892809" y="4464851"/>
            <a:ext cx="64294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6143636" y="4429132"/>
            <a:ext cx="429422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4679157" y="4822041"/>
            <a:ext cx="285752" cy="2143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7572396" y="5429264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7429520" y="471488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5036347" y="5964255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6964379" y="5964255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6143636" y="6143644"/>
            <a:ext cx="500066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10800000">
            <a:off x="5429256" y="6357958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0800000">
            <a:off x="6643703" y="6357958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40" name="Объект 39"/>
          <p:cNvGraphicFramePr>
            <a:graphicFrameLocks noChangeAspect="1"/>
          </p:cNvGraphicFramePr>
          <p:nvPr/>
        </p:nvGraphicFramePr>
        <p:xfrm>
          <a:off x="1071538" y="4572008"/>
          <a:ext cx="2754277" cy="1054106"/>
        </p:xfrm>
        <a:graphic>
          <a:graphicData uri="http://schemas.openxmlformats.org/presentationml/2006/ole">
            <p:oleObj spid="_x0000_s35842" name="Формула" r:id="rId3" imgW="1028254" imgH="393529" progId="Equation.3">
              <p:embed/>
            </p:oleObj>
          </a:graphicData>
        </a:graphic>
      </p:graphicFrame>
      <p:sp>
        <p:nvSpPr>
          <p:cNvPr id="42" name="Прямоугольник 41"/>
          <p:cNvSpPr/>
          <p:nvPr/>
        </p:nvSpPr>
        <p:spPr>
          <a:xfrm>
            <a:off x="2643174" y="4357694"/>
            <a:ext cx="1428760" cy="1428760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6" name="Прямоугольник 45"/>
          <p:cNvSpPr/>
          <p:nvPr/>
        </p:nvSpPr>
        <p:spPr>
          <a:xfrm>
            <a:off x="2643174" y="500042"/>
            <a:ext cx="5500726" cy="7858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2643174" y="4286256"/>
            <a:ext cx="1500198" cy="150019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11560" y="98072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Причиной сопротивления проводника является взаимодействие электронов с ионами кристаллической решетки металла.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691680" y="1700808"/>
            <a:ext cx="55446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Можно предположить, что сопротивление проводника зависит от :</a:t>
            </a:r>
          </a:p>
          <a:p>
            <a:r>
              <a:rPr lang="ru-RU" dirty="0" smtClean="0"/>
              <a:t>1  длины проводника</a:t>
            </a:r>
          </a:p>
          <a:p>
            <a:r>
              <a:rPr lang="ru-RU" dirty="0" smtClean="0"/>
              <a:t>2 площади  поперечного сечения проводника</a:t>
            </a:r>
          </a:p>
          <a:p>
            <a:r>
              <a:rPr lang="ru-RU" dirty="0" smtClean="0"/>
              <a:t>3 вещества из которого он изготовлен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vertical)">
                                      <p:cBhvr>
                                        <p:cTn id="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2" grpId="0" animBg="1"/>
      <p:bldP spid="36" grpId="0" animBg="1"/>
      <p:bldP spid="46" grpId="0" animBg="1"/>
      <p:bldP spid="4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7"/>
            <a:ext cx="5400600" cy="576064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</a:rPr>
              <a:t>Основные выводы</a:t>
            </a:r>
            <a:endParaRPr lang="ru-RU" sz="3600" b="1" dirty="0">
              <a:solidFill>
                <a:srgbClr val="C00000"/>
              </a:solidFill>
              <a:latin typeface="Arial" pitchFamily="34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5566"/>
                <a:ext cx="8229600" cy="3888432"/>
              </a:xfrm>
            </p:spPr>
            <p:txBody>
              <a:bodyPr>
                <a:noAutofit/>
              </a:bodyPr>
              <a:lstStyle/>
              <a:p>
                <a:pPr>
                  <a:buFont typeface="Wingdings" pitchFamily="2" charset="2"/>
                  <a:buChar char="Ø"/>
                </a:pPr>
                <a:r>
                  <a:rPr lang="ru-RU" sz="2200" b="1" dirty="0">
                    <a:latin typeface="Times New Roman" pitchFamily="18" charset="0"/>
                    <a:cs typeface="Times New Roman" pitchFamily="18" charset="0"/>
                  </a:rPr>
                  <a:t>Сопротивление проводника прямо пропорционально длине проводника, обратно пропорционально площади поперечного сечения и зависит от вещества.</a:t>
                </a:r>
              </a:p>
              <a:p>
                <a:pPr>
                  <a:buFont typeface="Wingdings" pitchFamily="2" charset="2"/>
                  <a:buChar char="Ø"/>
                </a:pPr>
                <a:r>
                  <a:rPr lang="ru-RU" sz="2200" b="1" dirty="0">
                    <a:latin typeface="Times New Roman" pitchFamily="18" charset="0"/>
                    <a:cs typeface="Times New Roman" pitchFamily="18" charset="0"/>
                  </a:rPr>
                  <a:t>Удельное сопротивление проводника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—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это сопротивление проводника из данного вещества с площадью поперечного сечения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000" dirty="0">
                    <a:latin typeface="Times New Roman" pitchFamily="18" charset="0"/>
                    <a:cs typeface="Times New Roman" pitchFamily="18" charset="0"/>
                  </a:rPr>
                  <a:t>1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000" i="1"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2000" i="1">
                            <a:latin typeface="Cambria Math"/>
                            <a:cs typeface="Times New Roman" pitchFamily="18" charset="0"/>
                          </a:rPr>
                          <m:t>м</m:t>
                        </m:r>
                      </m:e>
                      <m:sup>
                        <m:r>
                          <a:rPr lang="ru-RU" sz="2000" i="1">
                            <a:latin typeface="Cambria Math"/>
                            <a:cs typeface="Times New Roman" pitchFamily="18" charset="0"/>
                          </a:rPr>
                          <m:t>2</m:t>
                        </m:r>
                      </m:sup>
                    </m:sSup>
                    <m:r>
                      <a:rPr lang="ru-RU" sz="2000" i="1">
                        <a:latin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и длиной 1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м.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Font typeface="Wingdings" pitchFamily="2" charset="2"/>
                  <a:buChar char="Ø"/>
                </a:pP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Площадь поперечного сечения проводника 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для удобства измеряют 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в </a:t>
                </a:r>
                <a:r>
                  <a:rPr lang="ru-RU" sz="2200" u="sng" dirty="0">
                    <a:latin typeface="Times New Roman" pitchFamily="18" charset="0"/>
                    <a:cs typeface="Times New Roman" pitchFamily="18" charset="0"/>
                  </a:rPr>
                  <a:t>квадратных миллиметрах</a:t>
                </a:r>
                <a:r>
                  <a:rPr lang="ru-RU" sz="2200" dirty="0">
                    <a:latin typeface="Times New Roman" pitchFamily="18" charset="0"/>
                    <a:cs typeface="Times New Roman" pitchFamily="18" charset="0"/>
                  </a:rPr>
                  <a:t>, поэтому удельное сопротивление проводника имеет соответствующие единицы измерения</a:t>
                </a:r>
                <a:r>
                  <a:rPr lang="ru-RU" sz="2200" dirty="0" smtClean="0">
                    <a:latin typeface="Times New Roman" pitchFamily="18" charset="0"/>
                    <a:cs typeface="Times New Roman" pitchFamily="18" charset="0"/>
                  </a:rPr>
                  <a:t>.</a:t>
                </a:r>
                <a:endParaRPr lang="ru-RU" sz="2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20755"/>
                <a:ext cx="8229600" cy="5184576"/>
              </a:xfrm>
              <a:blipFill rotWithShape="1">
                <a:blip r:embed="rId2" cstate="print"/>
                <a:stretch>
                  <a:fillRect l="-741" t="-9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260325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433968"/>
            <a:ext cx="7429552" cy="923330"/>
          </a:xfrm>
          <a:prstGeom prst="rect">
            <a:avLst/>
          </a:prstGeom>
          <a:solidFill>
            <a:schemeClr val="bg2"/>
          </a:solidFill>
          <a:ln>
            <a:solidFill>
              <a:schemeClr val="accent2"/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>
            <a:bevelB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задание:</a:t>
            </a:r>
            <a:endParaRPr lang="ru-RU" sz="5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2505670"/>
            <a:ext cx="8643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§ </a:t>
            </a:r>
            <a:r>
              <a:rPr lang="ru-RU" sz="4800" b="1" dirty="0" smtClean="0"/>
              <a:t>44, 45 упр.29 (1-3)</a:t>
            </a:r>
            <a:endParaRPr lang="ru-RU" sz="5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опротивление.gif"/>
          <p:cNvPicPr>
            <a:picLocks noChangeAspect="1"/>
          </p:cNvPicPr>
          <p:nvPr/>
        </p:nvPicPr>
        <p:blipFill>
          <a:blip r:embed="rId2" cstate="print"/>
          <a:srcRect r="48929" b="69500"/>
          <a:stretch>
            <a:fillRect/>
          </a:stretch>
        </p:blipFill>
        <p:spPr>
          <a:xfrm>
            <a:off x="1907704" y="2132856"/>
            <a:ext cx="4929222" cy="2102665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467544" y="836712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 на опыте проверить зависимость сопротивления проводника от его длины?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556793"/>
            <a:ext cx="785818" cy="4320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1200" b="1" dirty="0" smtClean="0">
                <a:solidFill>
                  <a:srgbClr val="C00000"/>
                </a:solidFill>
              </a:rPr>
              <a:t>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683568" y="2924944"/>
            <a:ext cx="2088232" cy="195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 flipH="1">
            <a:off x="2987824" y="2924944"/>
            <a:ext cx="172819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5400000">
            <a:off x="500034" y="2730203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4571999" y="1944386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500828" y="2015029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2" idx="1"/>
          </p:cNvCxnSpPr>
          <p:nvPr/>
        </p:nvCxnSpPr>
        <p:spPr>
          <a:xfrm flipH="1" flipV="1">
            <a:off x="683568" y="1772816"/>
            <a:ext cx="1030912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20" idx="3"/>
          </p:cNvCxnSpPr>
          <p:nvPr/>
        </p:nvCxnSpPr>
        <p:spPr>
          <a:xfrm flipH="1" flipV="1">
            <a:off x="3917658" y="1771106"/>
            <a:ext cx="797218" cy="171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 flipH="1" flipV="1">
            <a:off x="2523131" y="2885581"/>
            <a:ext cx="64294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2773510" y="2851226"/>
            <a:ext cx="429422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64315" y="2194418"/>
            <a:ext cx="285752" cy="2143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571998" y="2801641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429124" y="2087261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1331640" y="1268760"/>
            <a:ext cx="1588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4499992" y="1268760"/>
            <a:ext cx="0" cy="5040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2555776" y="1052736"/>
            <a:ext cx="500066" cy="432048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8" name="Прямая соединительная линия 17"/>
          <p:cNvCxnSpPr>
            <a:stCxn id="17" idx="2"/>
          </p:cNvCxnSpPr>
          <p:nvPr/>
        </p:nvCxnSpPr>
        <p:spPr>
          <a:xfrm flipH="1" flipV="1">
            <a:off x="1341330" y="1267052"/>
            <a:ext cx="1214446" cy="17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059832" y="1268760"/>
            <a:ext cx="1428760" cy="12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3131840" y="1556792"/>
            <a:ext cx="785818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1200" b="1" dirty="0" smtClean="0">
                <a:solidFill>
                  <a:srgbClr val="C00000"/>
                </a:solidFill>
              </a:rPr>
              <a:t>2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27" name="Прямая соединительная линия 26"/>
          <p:cNvCxnSpPr>
            <a:stCxn id="20" idx="1"/>
          </p:cNvCxnSpPr>
          <p:nvPr/>
        </p:nvCxnSpPr>
        <p:spPr>
          <a:xfrm flipH="1">
            <a:off x="2483768" y="1771106"/>
            <a:ext cx="648072" cy="171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6424613" y="1873761"/>
          <a:ext cx="1190625" cy="1054100"/>
        </p:xfrm>
        <a:graphic>
          <a:graphicData uri="http://schemas.openxmlformats.org/presentationml/2006/ole">
            <p:oleObj spid="_x0000_s2052" name="Формула" r:id="rId3" imgW="444307" imgH="393529" progId="Equation.3">
              <p:embed/>
            </p:oleObj>
          </a:graphicData>
        </a:graphic>
      </p:graphicFrame>
      <p:sp>
        <p:nvSpPr>
          <p:cNvPr id="34" name="Прямоугольник 33"/>
          <p:cNvSpPr/>
          <p:nvPr/>
        </p:nvSpPr>
        <p:spPr>
          <a:xfrm>
            <a:off x="6286512" y="1730865"/>
            <a:ext cx="1500198" cy="135732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142844" y="4374071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Вывод: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57422" y="4445509"/>
            <a:ext cx="65722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Длина проводника увеличилась в 2 раза и сопротивление проводника увеличилось в 2 раза.</a:t>
            </a:r>
            <a:endParaRPr lang="ru-RU" sz="2200" dirty="0"/>
          </a:p>
        </p:txBody>
      </p:sp>
      <p:sp>
        <p:nvSpPr>
          <p:cNvPr id="38" name="TextBox 37"/>
          <p:cNvSpPr txBox="1"/>
          <p:nvPr/>
        </p:nvSpPr>
        <p:spPr>
          <a:xfrm>
            <a:off x="4714876" y="5659955"/>
            <a:ext cx="1357322" cy="769441"/>
          </a:xfrm>
          <a:prstGeom prst="rect">
            <a:avLst/>
          </a:prstGeom>
          <a:solidFill>
            <a:srgbClr val="F9F5BF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R~ L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27584" y="260648"/>
            <a:ext cx="5976664" cy="584775"/>
          </a:xfrm>
          <a:prstGeom prst="rect">
            <a:avLst/>
          </a:prstGeom>
          <a:solidFill>
            <a:schemeClr val="bg2"/>
          </a:solidFill>
          <a:ln>
            <a:solidFill>
              <a:schemeClr val="accent2"/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>
            <a:bevelB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Проведем опыт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rot="5400000">
            <a:off x="1893075" y="4964917"/>
            <a:ext cx="92869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1" name="Picture 6" descr="C:\Documents and Settings\Борис\Мои документы\Мои рисунки\Рисунок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0"/>
            <a:ext cx="1351731" cy="162066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4" grpId="0" animBg="1"/>
      <p:bldP spid="17" grpId="0" animBg="1"/>
      <p:bldP spid="20" grpId="0" animBg="1"/>
      <p:bldP spid="34" grpId="0" animBg="1"/>
      <p:bldP spid="35" grpId="0"/>
      <p:bldP spid="36" grpId="0"/>
      <p:bldP spid="3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опротивление.gif"/>
          <p:cNvPicPr>
            <a:picLocks noChangeAspect="1"/>
          </p:cNvPicPr>
          <p:nvPr/>
        </p:nvPicPr>
        <p:blipFill>
          <a:blip r:embed="rId2" cstate="print"/>
          <a:srcRect t="30500" r="60714" b="30500"/>
          <a:stretch>
            <a:fillRect/>
          </a:stretch>
        </p:blipFill>
        <p:spPr>
          <a:xfrm>
            <a:off x="2699792" y="3573016"/>
            <a:ext cx="4104456" cy="22288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899592" y="1196752"/>
            <a:ext cx="777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Как на опыте проверить зависимость сопротивления проводника от его площади  поперечного сечения ? 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19655"/>
            <a:ext cx="5688632" cy="584775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>
            <a:bevelB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Проведем опыт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500166" y="2780928"/>
            <a:ext cx="785818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1200" b="1" dirty="0" smtClean="0">
                <a:solidFill>
                  <a:srgbClr val="C00000"/>
                </a:solidFill>
              </a:rPr>
              <a:t>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10800000">
            <a:off x="500034" y="3284536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2714612" y="3286124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107522" y="2892818"/>
            <a:ext cx="785818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3143241" y="1928009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286514" y="1998652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>
            <a:off x="500034" y="1785132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1928795" y="1785132"/>
            <a:ext cx="135732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 flipH="1" flipV="1">
            <a:off x="1463653" y="1820851"/>
            <a:ext cx="64294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1714480" y="1785132"/>
            <a:ext cx="429422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250001" y="2178041"/>
            <a:ext cx="285752" cy="2143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2964249" y="2964255"/>
            <a:ext cx="643736" cy="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3000364" y="207088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rot="5400000">
            <a:off x="284926" y="3856834"/>
            <a:ext cx="114300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2417114" y="3855694"/>
            <a:ext cx="114300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Овал 37"/>
          <p:cNvSpPr/>
          <p:nvPr/>
        </p:nvSpPr>
        <p:spPr>
          <a:xfrm>
            <a:off x="1571604" y="4143380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rot="10800000">
            <a:off x="857224" y="4429132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>
            <a:off x="2143109" y="4429132"/>
            <a:ext cx="857249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1500166" y="3501008"/>
            <a:ext cx="785818" cy="36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1200" b="1" dirty="0" smtClean="0">
                <a:solidFill>
                  <a:srgbClr val="C00000"/>
                </a:solidFill>
              </a:rPr>
              <a:t>3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5400000">
            <a:off x="679423" y="3321049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2320909" y="3321049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0800000">
            <a:off x="1071538" y="292893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0800000">
            <a:off x="2285984" y="292893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0800000">
            <a:off x="1071538" y="371316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0800000">
            <a:off x="2285985" y="3713163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68" name="Object 2"/>
          <p:cNvGraphicFramePr>
            <a:graphicFrameLocks noChangeAspect="1"/>
          </p:cNvGraphicFramePr>
          <p:nvPr/>
        </p:nvGraphicFramePr>
        <p:xfrm>
          <a:off x="5781671" y="1659447"/>
          <a:ext cx="1190625" cy="1054100"/>
        </p:xfrm>
        <a:graphic>
          <a:graphicData uri="http://schemas.openxmlformats.org/presentationml/2006/ole">
            <p:oleObj spid="_x0000_s3076" name="Формула" r:id="rId3" imgW="444307" imgH="393529" progId="Equation.3">
              <p:embed/>
            </p:oleObj>
          </a:graphicData>
        </a:graphic>
      </p:graphicFrame>
      <p:sp>
        <p:nvSpPr>
          <p:cNvPr id="69" name="Прямоугольник 68"/>
          <p:cNvSpPr/>
          <p:nvPr/>
        </p:nvSpPr>
        <p:spPr>
          <a:xfrm>
            <a:off x="5643570" y="1500174"/>
            <a:ext cx="1500198" cy="135732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69"/>
          <p:cNvSpPr txBox="1"/>
          <p:nvPr/>
        </p:nvSpPr>
        <p:spPr>
          <a:xfrm>
            <a:off x="5214942" y="3106430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Вывод: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786182" y="3855822"/>
            <a:ext cx="535781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Сопротивление проводника обратно пропорционально площади его поперечного сечения</a:t>
            </a:r>
            <a:endParaRPr lang="ru-RU" sz="2200" dirty="0"/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 rot="5400000">
            <a:off x="2946470" y="4483027"/>
            <a:ext cx="1394139" cy="46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786446" y="5286388"/>
            <a:ext cx="2071702" cy="769441"/>
          </a:xfrm>
          <a:prstGeom prst="rect">
            <a:avLst/>
          </a:prstGeom>
          <a:solidFill>
            <a:srgbClr val="F9F5BF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R~</a:t>
            </a:r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en-US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/S 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4" name="Picture 6" descr="C:\Documents and Settings\Борис\Мои документы\Мои рисунки\Рисунок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0"/>
            <a:ext cx="1351731" cy="162066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5" grpId="0" animBg="1"/>
      <p:bldP spid="38" grpId="0" animBg="1"/>
      <p:bldP spid="41" grpId="0" animBg="1"/>
      <p:bldP spid="69" grpId="0" animBg="1"/>
      <p:bldP spid="70" grpId="0"/>
      <p:bldP spid="71" grpId="0"/>
      <p:bldP spid="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опротивление.gif"/>
          <p:cNvPicPr>
            <a:picLocks noChangeAspect="1"/>
          </p:cNvPicPr>
          <p:nvPr/>
        </p:nvPicPr>
        <p:blipFill>
          <a:blip r:embed="rId2" cstate="print"/>
          <a:srcRect t="69509" r="63929" b="3811"/>
          <a:stretch>
            <a:fillRect/>
          </a:stretch>
        </p:blipFill>
        <p:spPr>
          <a:xfrm>
            <a:off x="2699792" y="2780928"/>
            <a:ext cx="3786214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55576" y="908720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Как вы думаете, одинаково ли сопротивление проводников одинаковой толщины и длины, но сделанных из разного материала?</a:t>
            </a:r>
            <a:endParaRPr lang="ru-RU" sz="2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88640"/>
            <a:ext cx="4176464" cy="584775"/>
          </a:xfrm>
          <a:prstGeom prst="rect">
            <a:avLst/>
          </a:prstGeom>
          <a:solidFill>
            <a:schemeClr val="bg2"/>
          </a:solidFill>
          <a:ln>
            <a:solidFill>
              <a:schemeClr val="accent2"/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>
            <a:bevelB prst="angle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Проведем опыт</a:t>
            </a:r>
            <a:endParaRPr lang="ru-RU" sz="32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3142454"/>
            <a:ext cx="785818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1200" b="1" dirty="0" smtClean="0">
                <a:solidFill>
                  <a:srgbClr val="C00000"/>
                </a:solidFill>
              </a:rPr>
              <a:t>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4" name="Прямая соединительная линия 3"/>
          <p:cNvCxnSpPr>
            <a:stCxn id="3" idx="1"/>
          </p:cNvCxnSpPr>
          <p:nvPr/>
        </p:nvCxnSpPr>
        <p:spPr>
          <a:xfrm rot="10800000">
            <a:off x="500034" y="3356768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rot="10800000">
            <a:off x="2285984" y="3356768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5400000">
            <a:off x="285720" y="314245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143241" y="2356637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86514" y="2427280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>
            <a:off x="500034" y="2213760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0800000">
            <a:off x="1928795" y="2213760"/>
            <a:ext cx="135732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 flipH="1" flipV="1">
            <a:off x="1463653" y="2249479"/>
            <a:ext cx="64294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1714480" y="2213760"/>
            <a:ext cx="429422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250001" y="2606669"/>
            <a:ext cx="285752" cy="2143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143240" y="3213892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3000364" y="2499512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607191" y="3748883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535223" y="3748883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1714480" y="3928272"/>
            <a:ext cx="500066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rot="10800000">
            <a:off x="1000100" y="4142586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10800000">
            <a:off x="2214547" y="4142586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6286512" y="3142454"/>
            <a:ext cx="785818" cy="4286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R</a:t>
            </a:r>
            <a:r>
              <a:rPr lang="ru-RU" sz="1200" b="1" dirty="0" smtClean="0">
                <a:solidFill>
                  <a:srgbClr val="C00000"/>
                </a:solidFill>
              </a:rPr>
              <a:t>4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22" name="Прямая соединительная линия 21"/>
          <p:cNvCxnSpPr>
            <a:stCxn id="21" idx="1"/>
          </p:cNvCxnSpPr>
          <p:nvPr/>
        </p:nvCxnSpPr>
        <p:spPr>
          <a:xfrm rot="10800000">
            <a:off x="5286380" y="3356768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>
            <a:off x="7072330" y="3356768"/>
            <a:ext cx="100013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5072066" y="3142454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7929587" y="2356637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5072860" y="2427280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>
            <a:off x="5286380" y="2213760"/>
            <a:ext cx="128588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0800000">
            <a:off x="6715141" y="2213760"/>
            <a:ext cx="1357327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6249999" y="2249479"/>
            <a:ext cx="64294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6500826" y="2213760"/>
            <a:ext cx="429422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5036347" y="2606669"/>
            <a:ext cx="285752" cy="2143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7929586" y="3213892"/>
            <a:ext cx="285753" cy="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7786710" y="2499512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А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rot="5400000">
            <a:off x="5393537" y="3748883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7321569" y="3748883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Овал 35"/>
          <p:cNvSpPr/>
          <p:nvPr/>
        </p:nvSpPr>
        <p:spPr>
          <a:xfrm>
            <a:off x="6500826" y="3928272"/>
            <a:ext cx="500066" cy="50006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</a:rPr>
              <a:t>V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rot="10800000">
            <a:off x="5786446" y="4142586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0800000">
            <a:off x="7000893" y="4142586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28662" y="1285860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Нихром</a:t>
            </a:r>
            <a:endParaRPr lang="ru-RU" sz="4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57818" y="1285860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Сталь</a:t>
            </a:r>
            <a:endParaRPr lang="ru-RU" sz="4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42976" y="5715016"/>
            <a:ext cx="221457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Вывод: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57522" y="5572140"/>
            <a:ext cx="57864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Сопротивление проводника зависит от материала, из которого изготовлен проводник.</a:t>
            </a:r>
            <a:endParaRPr lang="ru-RU" sz="2200" dirty="0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 rot="5400000">
            <a:off x="2893208" y="6107925"/>
            <a:ext cx="928693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55" name="Picture 6" descr="C:\Documents and Settings\Борис\Мои документы\Мои рисунки\Рисунок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0"/>
            <a:ext cx="1351731" cy="1620662"/>
          </a:xfrm>
          <a:prstGeom prst="rect">
            <a:avLst/>
          </a:prstGeom>
          <a:noFill/>
        </p:spPr>
      </p:pic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909638" y="4714875"/>
          <a:ext cx="2278062" cy="660400"/>
        </p:xfrm>
        <a:graphic>
          <a:graphicData uri="http://schemas.openxmlformats.org/presentationml/2006/ole">
            <p:oleObj spid="_x0000_s4104" name="Формула" r:id="rId4" imgW="1447800" imgH="419100" progId="Equation.3">
              <p:embed/>
            </p:oleObj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5357818" y="4643446"/>
          <a:ext cx="3039362" cy="857256"/>
        </p:xfrm>
        <a:graphic>
          <a:graphicData uri="http://schemas.openxmlformats.org/presentationml/2006/ole">
            <p:oleObj spid="_x0000_s4105" name="Формула" r:id="rId5" imgW="1485900" imgH="419100" progId="Equation.3">
              <p:embed/>
            </p:oleObj>
          </a:graphicData>
        </a:graphic>
      </p:graphicFrame>
      <p:sp>
        <p:nvSpPr>
          <p:cNvPr id="49" name="Прямоугольник 48"/>
          <p:cNvSpPr/>
          <p:nvPr/>
        </p:nvSpPr>
        <p:spPr>
          <a:xfrm>
            <a:off x="5580112" y="5085184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TextBox 49"/>
          <p:cNvSpPr txBox="1"/>
          <p:nvPr/>
        </p:nvSpPr>
        <p:spPr>
          <a:xfrm>
            <a:off x="5508104" y="4941169"/>
            <a:ext cx="2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4</a:t>
            </a:r>
            <a:endParaRPr lang="ru-RU" sz="12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"/>
                            </p:stCondLst>
                            <p:childTnLst>
                              <p:par>
                                <p:cTn id="1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5" grpId="0" animBg="1"/>
      <p:bldP spid="18" grpId="0" animBg="1"/>
      <p:bldP spid="21" grpId="0" animBg="1"/>
      <p:bldP spid="33" grpId="0" animBg="1"/>
      <p:bldP spid="36" grpId="0" animBg="1"/>
      <p:bldP spid="39" grpId="0"/>
      <p:bldP spid="40" grpId="0"/>
      <p:bldP spid="45" grpId="0"/>
      <p:bldP spid="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28459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Чем длиннее проводник, тем больше его сопротивление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Чем толще проводник, тем меньше его сопротивление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Сопротивления проводников одинаковой длины и толщины могут быть различны, в зависимости от вещества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915816" y="274639"/>
            <a:ext cx="3672408" cy="562074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" pitchFamily="34" charset="0"/>
              </a:rPr>
              <a:t>Выводы</a:t>
            </a:r>
            <a:endParaRPr lang="ru-RU" sz="40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309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1144</TotalTime>
  <Words>450</Words>
  <Application>Microsoft Office PowerPoint</Application>
  <PresentationFormat>Экран (4:3)</PresentationFormat>
  <Paragraphs>138</Paragraphs>
  <Slides>21</Slides>
  <Notes>0</Notes>
  <HiddenSlides>1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Поток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Выводы</vt:lpstr>
      <vt:lpstr>Слайд 10</vt:lpstr>
      <vt:lpstr>Удельное сопротивление</vt:lpstr>
      <vt:lpstr>Расчет сопротивления и единицы измерения</vt:lpstr>
      <vt:lpstr>Удельное  электрическое сопротивление некоторых веществ ( при t=20 C)</vt:lpstr>
      <vt:lpstr>Слайд 14</vt:lpstr>
      <vt:lpstr> </vt:lpstr>
      <vt:lpstr>Никеливая проволока длиной 120 м и площадью поперечного сечения 0,5 кв. мм включена в цепь с напряжением 127 В.Определите силу тока в проводнике.</vt:lpstr>
      <vt:lpstr>Слайд 17</vt:lpstr>
      <vt:lpstr>Слайд 18</vt:lpstr>
      <vt:lpstr>Слайд 19</vt:lpstr>
      <vt:lpstr>Основные выводы</vt:lpstr>
      <vt:lpstr>Слайд 21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71</cp:revision>
  <dcterms:created xsi:type="dcterms:W3CDTF">2010-09-18T11:53:10Z</dcterms:created>
  <dcterms:modified xsi:type="dcterms:W3CDTF">2023-02-01T17:44:51Z</dcterms:modified>
</cp:coreProperties>
</file>