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92" r:id="rId3"/>
    <p:sldId id="297" r:id="rId4"/>
    <p:sldId id="282" r:id="rId5"/>
    <p:sldId id="285" r:id="rId6"/>
    <p:sldId id="291" r:id="rId7"/>
    <p:sldId id="286" r:id="rId8"/>
    <p:sldId id="275" r:id="rId9"/>
    <p:sldId id="290" r:id="rId10"/>
    <p:sldId id="287" r:id="rId11"/>
    <p:sldId id="298" r:id="rId12"/>
    <p:sldId id="294" r:id="rId13"/>
    <p:sldId id="273" r:id="rId14"/>
    <p:sldId id="301" r:id="rId15"/>
    <p:sldId id="293" r:id="rId16"/>
    <p:sldId id="288" r:id="rId17"/>
    <p:sldId id="25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BCD3F2"/>
    <a:srgbClr val="84AEEC"/>
    <a:srgbClr val="438EC1"/>
    <a:srgbClr val="75C9F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3C12-8BDC-4933-934C-33DBC437CC39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1B17-8386-4015-B0B2-F4266131C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628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3C12-8BDC-4933-934C-33DBC437CC39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1B17-8386-4015-B0B2-F4266131C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0147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3C12-8BDC-4933-934C-33DBC437CC39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1B17-8386-4015-B0B2-F4266131C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4081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3C12-8BDC-4933-934C-33DBC437CC39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1B17-8386-4015-B0B2-F4266131C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0083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3C12-8BDC-4933-934C-33DBC437CC39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1B17-8386-4015-B0B2-F4266131C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543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3C12-8BDC-4933-934C-33DBC437CC39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1B17-8386-4015-B0B2-F4266131C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62897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3C12-8BDC-4933-934C-33DBC437CC39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1B17-8386-4015-B0B2-F4266131C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562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3C12-8BDC-4933-934C-33DBC437CC39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1B17-8386-4015-B0B2-F4266131C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2947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3C12-8BDC-4933-934C-33DBC437CC39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1B17-8386-4015-B0B2-F4266131C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5184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3C12-8BDC-4933-934C-33DBC437CC39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1B17-8386-4015-B0B2-F4266131C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0952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83C12-8BDC-4933-934C-33DBC437CC39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1B17-8386-4015-B0B2-F4266131C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3498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83C12-8BDC-4933-934C-33DBC437CC39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71B17-8386-4015-B0B2-F4266131CF1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763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615595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928670"/>
            <a:ext cx="7929618" cy="17145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entury Schoolbook" pitchFamily="18" charset="0"/>
              </a:rPr>
              <a:t>ВВЕДЕНИЕ В </a:t>
            </a:r>
            <a:br>
              <a:rPr lang="ru-RU" b="1" dirty="0" smtClean="0">
                <a:solidFill>
                  <a:srgbClr val="C00000"/>
                </a:solidFill>
                <a:latin typeface="Century Schoolbook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Century Schoolbook" pitchFamily="18" charset="0"/>
              </a:rPr>
              <a:t>ТВОРЧЕСКИЙ ПРОЕКТ</a:t>
            </a:r>
            <a:endParaRPr lang="ru-RU" b="1" dirty="0">
              <a:solidFill>
                <a:srgbClr val="C00000"/>
              </a:solidFill>
              <a:latin typeface="Century Schoolbook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780929"/>
            <a:ext cx="180022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220072" y="4725144"/>
            <a:ext cx="32403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составитель</a:t>
            </a:r>
          </a:p>
          <a:p>
            <a:r>
              <a:rPr lang="ru-RU" dirty="0" smtClean="0"/>
              <a:t>учитель изобразительного искусства  и технологии</a:t>
            </a:r>
          </a:p>
          <a:p>
            <a:r>
              <a:rPr lang="ru-RU" dirty="0" smtClean="0"/>
              <a:t>МБОУ «ЯСШК№1»</a:t>
            </a:r>
          </a:p>
          <a:p>
            <a:r>
              <a:rPr lang="ru-RU" dirty="0" smtClean="0"/>
              <a:t>Гладыш Надежда Васильевна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72560" cy="6286544"/>
          </a:xfrm>
          <a:prstGeom prst="rect">
            <a:avLst/>
          </a:prstGeom>
          <a:noFill/>
          <a:ln w="76200">
            <a:solidFill>
              <a:schemeClr val="accent6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Методы поиска новых идей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000240"/>
            <a:ext cx="7715304" cy="4157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66"/>
            <a:ext cx="8429684" cy="61436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dirty="0" smtClean="0"/>
              <a:t>              </a:t>
            </a:r>
            <a:br>
              <a:rPr lang="ru-RU" sz="3600" dirty="0" smtClean="0"/>
            </a:br>
            <a:r>
              <a:rPr lang="ru-RU" sz="3600" dirty="0" smtClean="0"/>
              <a:t>     </a:t>
            </a:r>
            <a:endParaRPr lang="ru-RU" sz="3600" b="1" dirty="0">
              <a:solidFill>
                <a:schemeClr val="accent6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71472" y="857232"/>
            <a:ext cx="8072494" cy="5429288"/>
          </a:xfrm>
        </p:spPr>
        <p:txBody>
          <a:bodyPr/>
          <a:lstStyle/>
          <a:p>
            <a:pPr algn="l"/>
            <a:r>
              <a:rPr lang="ru-RU" dirty="0" smtClean="0"/>
              <a:t>   </a:t>
            </a:r>
            <a:r>
              <a:rPr lang="ru-RU" sz="4000" b="1" dirty="0" smtClean="0">
                <a:solidFill>
                  <a:srgbClr val="C00000"/>
                </a:solidFill>
              </a:rPr>
              <a:t>Критерии оптимального выбора    </a:t>
            </a:r>
          </a:p>
          <a:p>
            <a:pPr algn="l"/>
            <a:r>
              <a:rPr lang="ru-RU" sz="4000" b="1" dirty="0" smtClean="0">
                <a:solidFill>
                  <a:srgbClr val="C00000"/>
                </a:solidFill>
              </a:rPr>
              <a:t>                  темы проекта</a:t>
            </a:r>
          </a:p>
          <a:p>
            <a:pPr algn="l"/>
            <a:r>
              <a:rPr lang="ru-RU" dirty="0" smtClean="0"/>
              <a:t>       </a:t>
            </a:r>
            <a:r>
              <a:rPr lang="ru-RU" b="1" dirty="0" smtClean="0">
                <a:solidFill>
                  <a:schemeClr val="accent6"/>
                </a:solidFill>
              </a:rPr>
              <a:t>Значимость                  Трудоёмкость</a:t>
            </a:r>
          </a:p>
          <a:p>
            <a:pPr algn="l"/>
            <a:r>
              <a:rPr lang="ru-RU" b="1" dirty="0" smtClean="0">
                <a:solidFill>
                  <a:schemeClr val="accent6"/>
                </a:solidFill>
              </a:rPr>
              <a:t>       Экономичность           Доступность</a:t>
            </a:r>
          </a:p>
          <a:p>
            <a:pPr algn="l"/>
            <a:r>
              <a:rPr lang="ru-RU" b="1" dirty="0" smtClean="0">
                <a:solidFill>
                  <a:schemeClr val="accent6"/>
                </a:solidFill>
              </a:rPr>
              <a:t>       Технологичность         Оригинальность</a:t>
            </a:r>
          </a:p>
          <a:p>
            <a:pPr algn="l"/>
            <a:r>
              <a:rPr lang="ru-RU" b="1" dirty="0" smtClean="0">
                <a:solidFill>
                  <a:schemeClr val="accent6"/>
                </a:solidFill>
              </a:rPr>
              <a:t>       Безопасность                Эстетичность</a:t>
            </a:r>
          </a:p>
          <a:p>
            <a:pPr algn="l"/>
            <a:r>
              <a:rPr lang="ru-RU" b="1" dirty="0" smtClean="0">
                <a:solidFill>
                  <a:schemeClr val="accent6"/>
                </a:solidFill>
              </a:rPr>
              <a:t>              Многофункциональность</a:t>
            </a:r>
            <a:endParaRPr lang="ru-RU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66"/>
            <a:ext cx="8429684" cy="61436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7163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                    </a:t>
            </a:r>
            <a:r>
              <a:rPr lang="ru-RU" sz="3600" b="1" dirty="0" smtClean="0">
                <a:solidFill>
                  <a:srgbClr val="C00000"/>
                </a:solidFill>
              </a:rPr>
              <a:t>СОТРУДНИЧЕСТВО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       </a:t>
            </a:r>
            <a:r>
              <a:rPr lang="ru-RU" sz="3200" b="1" dirty="0" smtClean="0">
                <a:solidFill>
                  <a:schemeClr val="accent6"/>
                </a:solidFill>
              </a:rPr>
              <a:t>Учитель</a:t>
            </a:r>
            <a:r>
              <a:rPr lang="ru-RU" sz="3200" dirty="0" smtClean="0"/>
              <a:t>                </a:t>
            </a:r>
            <a:r>
              <a:rPr lang="ru-RU" sz="3200" b="1" dirty="0" smtClean="0">
                <a:solidFill>
                  <a:schemeClr val="accent6"/>
                </a:solidFill>
              </a:rPr>
              <a:t>Ученик</a:t>
            </a:r>
            <a:endParaRPr lang="ru-RU" sz="3200" b="1" dirty="0">
              <a:solidFill>
                <a:schemeClr val="accent6"/>
              </a:solidFill>
            </a:endParaRP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785926"/>
            <a:ext cx="2214578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785926"/>
            <a:ext cx="2143140" cy="4724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285992"/>
            <a:ext cx="1643074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5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2285992"/>
            <a:ext cx="1514479" cy="349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66"/>
            <a:ext cx="8429684" cy="61436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500197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Правило структурирования текста проекта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571604" y="1857364"/>
            <a:ext cx="6200796" cy="4429156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b="1" dirty="0" smtClean="0">
                <a:solidFill>
                  <a:schemeClr val="accent6"/>
                </a:solidFill>
              </a:rPr>
              <a:t>Титульный лист</a:t>
            </a:r>
          </a:p>
          <a:p>
            <a:pPr marL="514350" indent="-514350" algn="l">
              <a:buAutoNum type="arabicPeriod" startAt="2"/>
            </a:pPr>
            <a:r>
              <a:rPr lang="ru-RU" b="1" dirty="0" smtClean="0">
                <a:solidFill>
                  <a:schemeClr val="accent6"/>
                </a:solidFill>
              </a:rPr>
              <a:t>Введение</a:t>
            </a:r>
          </a:p>
          <a:p>
            <a:pPr marL="514350" indent="-514350" algn="l">
              <a:buAutoNum type="arabicPeriod" startAt="3"/>
            </a:pPr>
            <a:r>
              <a:rPr lang="ru-RU" b="1" dirty="0" smtClean="0">
                <a:solidFill>
                  <a:schemeClr val="accent6"/>
                </a:solidFill>
              </a:rPr>
              <a:t>Теоретическая часть</a:t>
            </a:r>
          </a:p>
          <a:p>
            <a:pPr marL="514350" indent="-514350" algn="l">
              <a:buAutoNum type="arabicPeriod" startAt="4"/>
            </a:pPr>
            <a:r>
              <a:rPr lang="ru-RU" b="1" dirty="0" smtClean="0">
                <a:solidFill>
                  <a:schemeClr val="accent6"/>
                </a:solidFill>
              </a:rPr>
              <a:t>Практическая часть</a:t>
            </a:r>
          </a:p>
          <a:p>
            <a:pPr marL="514350" indent="-514350" algn="l">
              <a:buAutoNum type="arabicPeriod" startAt="5"/>
            </a:pPr>
            <a:r>
              <a:rPr lang="ru-RU" b="1" dirty="0" smtClean="0">
                <a:solidFill>
                  <a:schemeClr val="accent6"/>
                </a:solidFill>
              </a:rPr>
              <a:t>Заключение</a:t>
            </a:r>
          </a:p>
          <a:p>
            <a:pPr marL="514350" indent="-514350" algn="l">
              <a:buAutoNum type="arabicPeriod" startAt="6"/>
            </a:pPr>
            <a:r>
              <a:rPr lang="ru-RU" b="1" dirty="0" smtClean="0">
                <a:solidFill>
                  <a:schemeClr val="accent6"/>
                </a:solidFill>
              </a:rPr>
              <a:t>Библиографический список</a:t>
            </a:r>
          </a:p>
          <a:p>
            <a:pPr marL="514350" indent="-514350" algn="l"/>
            <a:r>
              <a:rPr lang="ru-RU" b="1" dirty="0" smtClean="0">
                <a:solidFill>
                  <a:schemeClr val="accent6"/>
                </a:solidFill>
              </a:rPr>
              <a:t>7.  Приложение</a:t>
            </a:r>
            <a:endParaRPr lang="ru-RU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715436" cy="616877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Bahnschrift" pitchFamily="34" charset="0"/>
              </a:rPr>
              <a:t>Содержание пояснительной записки</a:t>
            </a:r>
          </a:p>
          <a:p>
            <a:r>
              <a:rPr lang="ru-RU" sz="2400" dirty="0" smtClean="0"/>
              <a:t>             Инструменты и приспособления</a:t>
            </a:r>
          </a:p>
          <a:p>
            <a:r>
              <a:rPr lang="ru-RU" sz="2400" dirty="0" smtClean="0"/>
              <a:t>             Материалы</a:t>
            </a:r>
          </a:p>
          <a:p>
            <a:r>
              <a:rPr lang="ru-RU" sz="2400" dirty="0" smtClean="0"/>
              <a:t>             Правила безопасности во время работы</a:t>
            </a:r>
          </a:p>
          <a:p>
            <a:r>
              <a:rPr lang="ru-RU" sz="2400" dirty="0" smtClean="0"/>
              <a:t>             Санитарно-гигиенические требования</a:t>
            </a:r>
          </a:p>
          <a:p>
            <a:r>
              <a:rPr lang="ru-RU" sz="2400" dirty="0" smtClean="0"/>
              <a:t>             Экологическое обоснование</a:t>
            </a:r>
          </a:p>
          <a:p>
            <a:r>
              <a:rPr lang="ru-RU" sz="2400" dirty="0" smtClean="0"/>
              <a:t>             Технология изготовления</a:t>
            </a:r>
          </a:p>
          <a:p>
            <a:r>
              <a:rPr lang="ru-RU" sz="2400" dirty="0" smtClean="0"/>
              <a:t>             Экономическое обоснование</a:t>
            </a:r>
          </a:p>
          <a:p>
            <a:r>
              <a:rPr lang="ru-RU" sz="2400" dirty="0" smtClean="0"/>
              <a:t>             Контроль качества</a:t>
            </a:r>
          </a:p>
          <a:p>
            <a:r>
              <a:rPr lang="ru-RU" sz="2400" dirty="0" smtClean="0"/>
              <a:t>             Реклама</a:t>
            </a:r>
          </a:p>
          <a:p>
            <a:r>
              <a:rPr lang="ru-RU" sz="2400" dirty="0" smtClean="0"/>
              <a:t>             Самооценка</a:t>
            </a:r>
          </a:p>
          <a:p>
            <a:r>
              <a:rPr lang="ru-RU" sz="2400" dirty="0" smtClean="0"/>
              <a:t>             Словарь терминов</a:t>
            </a:r>
          </a:p>
          <a:p>
            <a:r>
              <a:rPr lang="ru-RU" sz="2400" dirty="0" smtClean="0"/>
              <a:t>             Литература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66"/>
            <a:ext cx="8429684" cy="61436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Результаты и выводы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14488"/>
            <a:ext cx="7500990" cy="4324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715436" cy="6429419"/>
          </a:xfrm>
          <a:prstGeom prst="rect">
            <a:avLst/>
          </a:prstGeom>
          <a:noFill/>
          <a:ln w="76200">
            <a:solidFill>
              <a:srgbClr val="84AEEC"/>
            </a:solidFill>
            <a:miter lim="800000"/>
            <a:headEnd/>
            <a:tailEnd/>
          </a:ln>
          <a:effectLst/>
        </p:spPr>
      </p:pic>
      <p:sp>
        <p:nvSpPr>
          <p:cNvPr id="4100" name="AutoShape 4" descr="https://myslide.ru/documents_7/7ff482405ba66ebd0abf81fbe76695c8/img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8640960" cy="6296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04253031"/>
              </p:ext>
            </p:extLst>
          </p:nvPr>
        </p:nvGraphicFramePr>
        <p:xfrm>
          <a:off x="251520" y="260648"/>
          <a:ext cx="8712968" cy="633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2968"/>
              </a:tblGrid>
              <a:tr h="63367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84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t="100000"/>
                      </a:path>
                    </a:gra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2452558"/>
              </p:ext>
            </p:extLst>
          </p:nvPr>
        </p:nvGraphicFramePr>
        <p:xfrm>
          <a:off x="683568" y="692696"/>
          <a:ext cx="7920880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0"/>
              </a:tblGrid>
              <a:tr h="5472608">
                <a:tc>
                  <a:txBody>
                    <a:bodyPr/>
                    <a:lstStyle/>
                    <a:p>
                      <a:r>
                        <a:rPr lang="ru-RU" sz="6000" b="1" cap="none" spc="30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</a:rPr>
                        <a:t>    </a:t>
                      </a:r>
                    </a:p>
                    <a:p>
                      <a:r>
                        <a:rPr lang="ru-RU" sz="6000" b="1" cap="none" spc="300" baseline="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8000" b="1" cap="none" spc="30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solidFill>
                            <a:srgbClr val="C00000"/>
                          </a:soli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СПАСИБО</a:t>
                      </a:r>
                    </a:p>
                    <a:p>
                      <a:r>
                        <a:rPr lang="ru-RU" sz="8000" b="1" cap="none" spc="30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solidFill>
                            <a:srgbClr val="C00000"/>
                          </a:soli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ЗА</a:t>
                      </a:r>
                    </a:p>
                    <a:p>
                      <a:r>
                        <a:rPr lang="ru-RU" sz="8000" b="1" cap="none" spc="300" baseline="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solidFill>
                            <a:srgbClr val="C00000"/>
                          </a:soli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ВНИМАНИЕ</a:t>
                      </a:r>
                      <a:endParaRPr lang="ru-RU" sz="8000" b="1" cap="none" spc="300" dirty="0" smtClean="0">
                        <a:ln w="11430" cmpd="sng">
                          <a:solidFill>
                            <a:schemeClr val="accent1">
                              <a:tint val="10000"/>
                            </a:schemeClr>
                          </a:solidFill>
                          <a:prstDash val="solid"/>
                          <a:miter lim="800000"/>
                        </a:ln>
                        <a:solidFill>
                          <a:srgbClr val="C00000"/>
                        </a:solidFill>
                        <a:effectLst>
                          <a:glow rad="45500">
                            <a:schemeClr val="accent1">
                              <a:satMod val="220000"/>
                              <a:alpha val="35000"/>
                            </a:schemeClr>
                          </a:glo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39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016699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66"/>
            <a:ext cx="8429684" cy="61436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</a:gsLst>
            <a:lin ang="11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14422"/>
            <a:ext cx="6715172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66"/>
            <a:ext cx="8429684" cy="61436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</a:gsLst>
            <a:lin ang="150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85794"/>
            <a:ext cx="7572428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66"/>
            <a:ext cx="8429684" cy="61436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643050"/>
            <a:ext cx="7572428" cy="4557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Основные требования к проекту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66"/>
            <a:ext cx="8429684" cy="61436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Методы научного познания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643050"/>
            <a:ext cx="7429552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04253031"/>
              </p:ext>
            </p:extLst>
          </p:nvPr>
        </p:nvGraphicFramePr>
        <p:xfrm>
          <a:off x="251520" y="260648"/>
          <a:ext cx="8712968" cy="6336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2968"/>
              </a:tblGrid>
              <a:tr h="633670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chemeClr val="accent5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84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t="100000"/>
                      </a:path>
                    </a:gra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2452558"/>
              </p:ext>
            </p:extLst>
          </p:nvPr>
        </p:nvGraphicFramePr>
        <p:xfrm>
          <a:off x="683568" y="692696"/>
          <a:ext cx="7920880" cy="5472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0"/>
              </a:tblGrid>
              <a:tr h="5472608">
                <a:tc>
                  <a:txBody>
                    <a:bodyPr/>
                    <a:lstStyle/>
                    <a:p>
                      <a:r>
                        <a:rPr lang="ru-RU" sz="6000" b="1" cap="none" spc="30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</a:rPr>
                        <a:t>    </a:t>
                      </a:r>
                    </a:p>
                    <a:p>
                      <a:r>
                        <a:rPr lang="ru-RU" sz="6000" b="1" cap="none" spc="300" baseline="0" dirty="0" smtClean="0">
                          <a:ln w="11430" cmpd="sng">
                            <a:solidFill>
                              <a:schemeClr val="accent1">
                                <a:tint val="10000"/>
                              </a:schemeClr>
                            </a:solidFill>
                            <a:prstDash val="solid"/>
                            <a:miter lim="800000"/>
                          </a:ln>
                          <a:gradFill>
                            <a:gsLst>
                              <a:gs pos="10000">
                                <a:schemeClr val="accent1">
                                  <a:tint val="83000"/>
                                  <a:shade val="100000"/>
                                  <a:satMod val="200000"/>
                                </a:schemeClr>
                              </a:gs>
                              <a:gs pos="75000">
                                <a:schemeClr val="accent1">
                                  <a:tint val="100000"/>
                                  <a:shade val="50000"/>
                                  <a:satMod val="150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glow rad="45500">
                              <a:schemeClr val="accent1">
                                <a:satMod val="220000"/>
                                <a:alpha val="35000"/>
                              </a:schemeClr>
                            </a:glo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RU" sz="8000" b="1" cap="none" spc="300" dirty="0" smtClean="0">
                        <a:ln w="11430" cmpd="sng">
                          <a:solidFill>
                            <a:schemeClr val="accent1">
                              <a:tint val="10000"/>
                            </a:schemeClr>
                          </a:solidFill>
                          <a:prstDash val="solid"/>
                          <a:miter lim="800000"/>
                        </a:ln>
                        <a:solidFill>
                          <a:srgbClr val="C00000"/>
                        </a:solidFill>
                        <a:effectLst>
                          <a:glow rad="45500">
                            <a:schemeClr val="accent1">
                              <a:satMod val="220000"/>
                              <a:alpha val="35000"/>
                            </a:schemeClr>
                          </a:glow>
                        </a:effectLst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chemeClr val="accent5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39000">
                          <a:schemeClr val="accent2">
                            <a:lumMod val="40000"/>
                            <a:lumOff val="60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path path="circle">
                        <a:fillToRect l="100000" t="100000"/>
                      </a:path>
                      <a:tileRect r="-100000" b="-100000"/>
                    </a:gradFill>
                  </a:tcPr>
                </a:tc>
              </a:tr>
            </a:tbl>
          </a:graphicData>
        </a:graphic>
      </p:graphicFrame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800105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5500702"/>
            <a:ext cx="2671759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0166995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404664"/>
            <a:ext cx="8429684" cy="61436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571612"/>
            <a:ext cx="7572428" cy="4510098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Список терминов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428604"/>
            <a:ext cx="8286808" cy="6000792"/>
          </a:xfrm>
          <a:prstGeom prst="rect">
            <a:avLst/>
          </a:prstGeom>
          <a:gradFill>
            <a:gsLst>
              <a:gs pos="14000">
                <a:srgbClr val="CCECFF">
                  <a:alpha val="95000"/>
                </a:srgb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0">
                <a:schemeClr val="accent1">
                  <a:tint val="23500"/>
                  <a:satMod val="160000"/>
                  <a:alpha val="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64294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57166"/>
            <a:ext cx="8429684" cy="6143668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40000"/>
                  <a:lumOff val="60000"/>
                  <a:alpha val="0"/>
                </a:schemeClr>
              </a:gs>
              <a:gs pos="0">
                <a:schemeClr val="accent1">
                  <a:tint val="44500"/>
                  <a:satMod val="160000"/>
                  <a:alpha val="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  <a:gs pos="81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500197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Как сформулировать цель и      задачи проекта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8596" y="1857364"/>
            <a:ext cx="8286808" cy="4572032"/>
          </a:xfrm>
        </p:spPr>
        <p:txBody>
          <a:bodyPr/>
          <a:lstStyle/>
          <a:p>
            <a:pPr algn="l"/>
            <a:r>
              <a:rPr lang="ru-RU" dirty="0" smtClean="0"/>
              <a:t>      </a:t>
            </a:r>
            <a:r>
              <a:rPr lang="ru-RU" sz="2800" b="1" dirty="0" smtClean="0">
                <a:solidFill>
                  <a:schemeClr val="accent2"/>
                </a:solidFill>
              </a:rPr>
              <a:t>С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формировать цель проекта – значит,    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      изложить проблему в одном предложении.                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      </a:t>
            </a:r>
            <a:r>
              <a:rPr lang="ru-RU" sz="2800" b="1" dirty="0" smtClean="0">
                <a:solidFill>
                  <a:schemeClr val="accent2"/>
                </a:solidFill>
              </a:rPr>
              <a:t>С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формулировать задачи – значит,   разбить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      цель на несколько подцелей (три-пять), 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      конкретизировать.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      </a:t>
            </a:r>
            <a:r>
              <a:rPr lang="ru-RU" sz="2800" b="1" dirty="0" smtClean="0">
                <a:solidFill>
                  <a:schemeClr val="accent2"/>
                </a:solidFill>
              </a:rPr>
              <a:t>С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ледует всячески сужать и ограничивать объект 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      исследования – тематически, хронологически, </a:t>
            </a:r>
          </a:p>
          <a:p>
            <a:pPr algn="l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      территориально.</a:t>
            </a: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177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ВВЕДЕНИЕ В  ТВОРЧЕСКИЙ ПРОЕКТ</vt:lpstr>
      <vt:lpstr>Слайд 2</vt:lpstr>
      <vt:lpstr>Слайд 3</vt:lpstr>
      <vt:lpstr>Основные требования к проекту</vt:lpstr>
      <vt:lpstr>Методы научного познания</vt:lpstr>
      <vt:lpstr>Слайд 6</vt:lpstr>
      <vt:lpstr>Список терминов</vt:lpstr>
      <vt:lpstr>Слайд 8</vt:lpstr>
      <vt:lpstr>Как сформулировать цель и      задачи проекта</vt:lpstr>
      <vt:lpstr>Методы поиска новых идей</vt:lpstr>
      <vt:lpstr>                    </vt:lpstr>
      <vt:lpstr>                    СОТРУДНИЧЕСТВО                  Учитель                Ученик</vt:lpstr>
      <vt:lpstr>Правило структурирования текста проекта</vt:lpstr>
      <vt:lpstr>Слайд 14</vt:lpstr>
      <vt:lpstr>Результаты и выводы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switch</dc:creator>
  <cp:lastModifiedBy>admin</cp:lastModifiedBy>
  <cp:revision>66</cp:revision>
  <dcterms:created xsi:type="dcterms:W3CDTF">2023-01-18T11:16:10Z</dcterms:created>
  <dcterms:modified xsi:type="dcterms:W3CDTF">2023-02-06T19:24:08Z</dcterms:modified>
</cp:coreProperties>
</file>