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7" r:id="rId3"/>
    <p:sldId id="259" r:id="rId4"/>
    <p:sldId id="261" r:id="rId5"/>
    <p:sldId id="262" r:id="rId6"/>
    <p:sldId id="265" r:id="rId7"/>
    <p:sldId id="266" r:id="rId8"/>
    <p:sldId id="267" r:id="rId9"/>
    <p:sldId id="268"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63" autoAdjust="0"/>
    <p:restoredTop sz="94660"/>
  </p:normalViewPr>
  <p:slideViewPr>
    <p:cSldViewPr>
      <p:cViewPr varScale="1">
        <p:scale>
          <a:sx n="68" d="100"/>
          <a:sy n="68" d="100"/>
        </p:scale>
        <p:origin x="-154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E63CD0-D64E-4849-B66D-B13AFE23F9A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ru-RU"/>
        </a:p>
      </dgm:t>
    </dgm:pt>
    <dgm:pt modelId="{4579C3CB-75A4-43A4-BED4-7BEBB09B8476}">
      <dgm:prSet phldrT="[Текст]"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2400" b="1" dirty="0" smtClean="0">
              <a:solidFill>
                <a:srgbClr val="002060"/>
              </a:solidFill>
              <a:latin typeface="Times New Roman" pitchFamily="18" charset="0"/>
              <a:cs typeface="Times New Roman" pitchFamily="18" charset="0"/>
            </a:rPr>
            <a:t>обертывание</a:t>
          </a:r>
          <a:r>
            <a:rPr lang="en-US" sz="2400" b="1" dirty="0" smtClean="0">
              <a:solidFill>
                <a:srgbClr val="002060"/>
              </a:solidFill>
              <a:latin typeface="Times New Roman" pitchFamily="18" charset="0"/>
              <a:cs typeface="Times New Roman" pitchFamily="18" charset="0"/>
            </a:rPr>
            <a:t> </a:t>
          </a:r>
          <a:r>
            <a:rPr lang="ru-RU" sz="2400" b="1" dirty="0" smtClean="0">
              <a:solidFill>
                <a:srgbClr val="002060"/>
              </a:solidFill>
              <a:latin typeface="Times New Roman" pitchFamily="18" charset="0"/>
              <a:cs typeface="Times New Roman" pitchFamily="18" charset="0"/>
            </a:rPr>
            <a:t>или скульптурная лепка</a:t>
          </a:r>
          <a:endParaRPr lang="ru-RU" sz="2400" b="1" dirty="0" smtClean="0">
            <a:solidFill>
              <a:srgbClr val="002060"/>
            </a:solidFill>
          </a:endParaRPr>
        </a:p>
        <a:p>
          <a:pPr algn="l" defTabSz="800100">
            <a:lnSpc>
              <a:spcPct val="90000"/>
            </a:lnSpc>
            <a:spcBef>
              <a:spcPct val="0"/>
            </a:spcBef>
            <a:spcAft>
              <a:spcPct val="35000"/>
            </a:spcAft>
          </a:pPr>
          <a:endParaRPr lang="ru-RU" dirty="0">
            <a:solidFill>
              <a:srgbClr val="002060"/>
            </a:solidFill>
          </a:endParaRPr>
        </a:p>
      </dgm:t>
    </dgm:pt>
    <dgm:pt modelId="{99747E27-A816-4224-A9DB-CD78CC7DF0A1}" type="parTrans" cxnId="{87A451A5-12BA-449F-A6C0-9CCE7C0CD44F}">
      <dgm:prSet/>
      <dgm:spPr/>
      <dgm:t>
        <a:bodyPr/>
        <a:lstStyle/>
        <a:p>
          <a:endParaRPr lang="ru-RU"/>
        </a:p>
      </dgm:t>
    </dgm:pt>
    <dgm:pt modelId="{B81B412D-C57F-424A-A965-9DB471D5C731}" type="sibTrans" cxnId="{87A451A5-12BA-449F-A6C0-9CCE7C0CD44F}">
      <dgm:prSet/>
      <dgm:spPr/>
      <dgm:t>
        <a:bodyPr/>
        <a:lstStyle/>
        <a:p>
          <a:endParaRPr lang="ru-RU"/>
        </a:p>
      </dgm:t>
    </dgm:pt>
    <dgm:pt modelId="{34BBC3BD-8C74-49D3-B108-A38BA1868A79}">
      <dgm:prSet phldrT="[Текст]" custT="1"/>
      <dgm:spPr/>
      <dgm:t>
        <a:bodyPr/>
        <a:lstStyle/>
        <a:p>
          <a:pPr algn="ctr"/>
          <a:r>
            <a:rPr lang="ru-RU" sz="2400" b="1" dirty="0" smtClean="0">
              <a:solidFill>
                <a:srgbClr val="002060"/>
              </a:solidFill>
              <a:latin typeface="Times New Roman" pitchFamily="18" charset="0"/>
              <a:cs typeface="Times New Roman" pitchFamily="18" charset="0"/>
            </a:rPr>
            <a:t>жгутиковое (ажурное) плетение</a:t>
          </a:r>
          <a:endParaRPr lang="ru-RU" sz="2400" b="1" dirty="0">
            <a:solidFill>
              <a:srgbClr val="002060"/>
            </a:solidFill>
          </a:endParaRPr>
        </a:p>
      </dgm:t>
    </dgm:pt>
    <dgm:pt modelId="{7621C6FB-E380-4A64-B94D-07EF5958B990}" type="parTrans" cxnId="{4582793B-AFCF-4BFF-9720-938CC8CB62DC}">
      <dgm:prSet/>
      <dgm:spPr/>
      <dgm:t>
        <a:bodyPr/>
        <a:lstStyle/>
        <a:p>
          <a:endParaRPr lang="ru-RU"/>
        </a:p>
      </dgm:t>
    </dgm:pt>
    <dgm:pt modelId="{4A3994E3-E767-4D00-9F3A-C03CC5DE33D4}" type="sibTrans" cxnId="{4582793B-AFCF-4BFF-9720-938CC8CB62DC}">
      <dgm:prSet/>
      <dgm:spPr/>
      <dgm:t>
        <a:bodyPr/>
        <a:lstStyle/>
        <a:p>
          <a:endParaRPr lang="ru-RU"/>
        </a:p>
      </dgm:t>
    </dgm:pt>
    <dgm:pt modelId="{32CBBAAF-C319-4B06-B6C8-38DB801DC836}">
      <dgm:prSet phldrT="[Текст]" custT="1"/>
      <dgm:spPr/>
      <dgm:t>
        <a:bodyPr/>
        <a:lstStyle/>
        <a:p>
          <a:endParaRPr lang="ru-RU" dirty="0"/>
        </a:p>
      </dgm:t>
    </dgm:pt>
    <dgm:pt modelId="{EF2F2CCE-CB56-4949-BC79-EF8056F6501C}" type="parTrans" cxnId="{F29DE6FC-3647-49EC-99C3-A206EB74A0A4}">
      <dgm:prSet/>
      <dgm:spPr/>
      <dgm:t>
        <a:bodyPr/>
        <a:lstStyle/>
        <a:p>
          <a:endParaRPr lang="ru-RU"/>
        </a:p>
      </dgm:t>
    </dgm:pt>
    <dgm:pt modelId="{5D144627-14D5-4E92-BB4B-F9F7DEB1ED38}" type="sibTrans" cxnId="{F29DE6FC-3647-49EC-99C3-A206EB74A0A4}">
      <dgm:prSet/>
      <dgm:spPr/>
      <dgm:t>
        <a:bodyPr/>
        <a:lstStyle/>
        <a:p>
          <a:endParaRPr lang="ru-RU"/>
        </a:p>
      </dgm:t>
    </dgm:pt>
    <dgm:pt modelId="{DC828D57-A77E-4FDC-8848-A9DEF42FE467}">
      <dgm:prSet phldrT="[Текст]" custT="1"/>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2800" b="1" dirty="0" smtClean="0">
              <a:solidFill>
                <a:srgbClr val="002060"/>
              </a:solidFill>
              <a:latin typeface="Times New Roman" pitchFamily="18" charset="0"/>
              <a:cs typeface="Times New Roman" pitchFamily="18" charset="0"/>
            </a:rPr>
            <a:t>чеканка или рисование на фольге методом</a:t>
          </a:r>
          <a:r>
            <a:rPr lang="ru-RU" sz="2800" b="1" dirty="0" smtClean="0">
              <a:latin typeface="Times New Roman" pitchFamily="18" charset="0"/>
              <a:cs typeface="Times New Roman" pitchFamily="18" charset="0"/>
            </a:rPr>
            <a:t> </a:t>
          </a:r>
          <a:r>
            <a:rPr lang="ru-RU" sz="2800" b="1" dirty="0" smtClean="0">
              <a:solidFill>
                <a:srgbClr val="002060"/>
              </a:solidFill>
              <a:latin typeface="Times New Roman" pitchFamily="18" charset="0"/>
              <a:cs typeface="Times New Roman" pitchFamily="18" charset="0"/>
            </a:rPr>
            <a:t>продавливания</a:t>
          </a:r>
          <a:endParaRPr lang="ru-RU" sz="2800" b="1" dirty="0" smtClean="0">
            <a:solidFill>
              <a:srgbClr val="002060"/>
            </a:solidFill>
          </a:endParaRPr>
        </a:p>
        <a:p>
          <a:pPr algn="l" defTabSz="1422400">
            <a:lnSpc>
              <a:spcPct val="90000"/>
            </a:lnSpc>
            <a:spcBef>
              <a:spcPct val="0"/>
            </a:spcBef>
            <a:spcAft>
              <a:spcPct val="35000"/>
            </a:spcAft>
          </a:pPr>
          <a:endParaRPr lang="ru-RU" dirty="0"/>
        </a:p>
      </dgm:t>
    </dgm:pt>
    <dgm:pt modelId="{936CAB12-E7E5-4484-A866-1772B9658CAA}" type="parTrans" cxnId="{E8B474F4-6C75-4394-9456-211A1B92A3D4}">
      <dgm:prSet/>
      <dgm:spPr/>
      <dgm:t>
        <a:bodyPr/>
        <a:lstStyle/>
        <a:p>
          <a:endParaRPr lang="ru-RU"/>
        </a:p>
      </dgm:t>
    </dgm:pt>
    <dgm:pt modelId="{C67BF83A-A8FE-4454-977D-94A79D208617}" type="sibTrans" cxnId="{E8B474F4-6C75-4394-9456-211A1B92A3D4}">
      <dgm:prSet/>
      <dgm:spPr/>
      <dgm:t>
        <a:bodyPr/>
        <a:lstStyle/>
        <a:p>
          <a:endParaRPr lang="ru-RU"/>
        </a:p>
      </dgm:t>
    </dgm:pt>
    <dgm:pt modelId="{5883547B-28DA-4F1D-9F3F-BB15FC70FCCF}" type="pres">
      <dgm:prSet presAssocID="{9FE63CD0-D64E-4849-B66D-B13AFE23F9A3}" presName="linear" presStyleCnt="0">
        <dgm:presLayoutVars>
          <dgm:animLvl val="lvl"/>
          <dgm:resizeHandles val="exact"/>
        </dgm:presLayoutVars>
      </dgm:prSet>
      <dgm:spPr/>
      <dgm:t>
        <a:bodyPr/>
        <a:lstStyle/>
        <a:p>
          <a:endParaRPr lang="ru-RU"/>
        </a:p>
      </dgm:t>
    </dgm:pt>
    <dgm:pt modelId="{294B1B4E-C148-450D-902A-D9991FF9DE92}" type="pres">
      <dgm:prSet presAssocID="{4579C3CB-75A4-43A4-BED4-7BEBB09B8476}" presName="parentText" presStyleLbl="node1" presStyleIdx="0" presStyleCnt="3" custScaleX="83334" custScaleY="64485" custLinFactNeighborX="1101" custLinFactNeighborY="40352">
        <dgm:presLayoutVars>
          <dgm:chMax val="0"/>
          <dgm:bulletEnabled val="1"/>
        </dgm:presLayoutVars>
      </dgm:prSet>
      <dgm:spPr/>
      <dgm:t>
        <a:bodyPr/>
        <a:lstStyle/>
        <a:p>
          <a:endParaRPr lang="ru-RU"/>
        </a:p>
      </dgm:t>
    </dgm:pt>
    <dgm:pt modelId="{65377F43-ED7C-4A4A-8ABD-7DBA19A87E6A}" type="pres">
      <dgm:prSet presAssocID="{B81B412D-C57F-424A-A965-9DB471D5C731}" presName="spacer" presStyleCnt="0"/>
      <dgm:spPr/>
    </dgm:pt>
    <dgm:pt modelId="{7CEB3BF4-3B91-4F16-80DF-6A84304E95B7}" type="pres">
      <dgm:prSet presAssocID="{34BBC3BD-8C74-49D3-B108-A38BA1868A79}" presName="parentText" presStyleLbl="node1" presStyleIdx="1" presStyleCnt="3" custScaleX="83313" custScaleY="45131" custLinFactNeighborX="1091" custLinFactNeighborY="4351">
        <dgm:presLayoutVars>
          <dgm:chMax val="0"/>
          <dgm:bulletEnabled val="1"/>
        </dgm:presLayoutVars>
      </dgm:prSet>
      <dgm:spPr/>
      <dgm:t>
        <a:bodyPr/>
        <a:lstStyle/>
        <a:p>
          <a:endParaRPr lang="ru-RU"/>
        </a:p>
      </dgm:t>
    </dgm:pt>
    <dgm:pt modelId="{B266BA51-E4B0-464A-A557-505F7F319522}" type="pres">
      <dgm:prSet presAssocID="{34BBC3BD-8C74-49D3-B108-A38BA1868A79}" presName="childText" presStyleLbl="revTx" presStyleIdx="0" presStyleCnt="1">
        <dgm:presLayoutVars>
          <dgm:bulletEnabled val="1"/>
        </dgm:presLayoutVars>
      </dgm:prSet>
      <dgm:spPr/>
      <dgm:t>
        <a:bodyPr/>
        <a:lstStyle/>
        <a:p>
          <a:endParaRPr lang="ru-RU"/>
        </a:p>
      </dgm:t>
    </dgm:pt>
    <dgm:pt modelId="{222F072C-68AE-4BB2-90FE-294DB1137D6E}" type="pres">
      <dgm:prSet presAssocID="{DC828D57-A77E-4FDC-8848-A9DEF42FE467}" presName="parentText" presStyleLbl="node1" presStyleIdx="2" presStyleCnt="3" custScaleX="82847" custScaleY="123303" custLinFactNeighborX="858" custLinFactNeighborY="-79128">
        <dgm:presLayoutVars>
          <dgm:chMax val="0"/>
          <dgm:bulletEnabled val="1"/>
        </dgm:presLayoutVars>
      </dgm:prSet>
      <dgm:spPr/>
      <dgm:t>
        <a:bodyPr/>
        <a:lstStyle/>
        <a:p>
          <a:endParaRPr lang="ru-RU"/>
        </a:p>
      </dgm:t>
    </dgm:pt>
  </dgm:ptLst>
  <dgm:cxnLst>
    <dgm:cxn modelId="{C12F697C-06C0-4A94-BC4C-475F614FA6B7}" type="presOf" srcId="{32CBBAAF-C319-4B06-B6C8-38DB801DC836}" destId="{B266BA51-E4B0-464A-A557-505F7F319522}" srcOrd="0" destOrd="0" presId="urn:microsoft.com/office/officeart/2005/8/layout/vList2"/>
    <dgm:cxn modelId="{7CAF71D6-52B0-423A-8C20-DD09A0F0DD59}" type="presOf" srcId="{4579C3CB-75A4-43A4-BED4-7BEBB09B8476}" destId="{294B1B4E-C148-450D-902A-D9991FF9DE92}" srcOrd="0" destOrd="0" presId="urn:microsoft.com/office/officeart/2005/8/layout/vList2"/>
    <dgm:cxn modelId="{4582793B-AFCF-4BFF-9720-938CC8CB62DC}" srcId="{9FE63CD0-D64E-4849-B66D-B13AFE23F9A3}" destId="{34BBC3BD-8C74-49D3-B108-A38BA1868A79}" srcOrd="1" destOrd="0" parTransId="{7621C6FB-E380-4A64-B94D-07EF5958B990}" sibTransId="{4A3994E3-E767-4D00-9F3A-C03CC5DE33D4}"/>
    <dgm:cxn modelId="{7F2B42E2-70A8-488C-B965-B7EE1BE298CB}" type="presOf" srcId="{9FE63CD0-D64E-4849-B66D-B13AFE23F9A3}" destId="{5883547B-28DA-4F1D-9F3F-BB15FC70FCCF}" srcOrd="0" destOrd="0" presId="urn:microsoft.com/office/officeart/2005/8/layout/vList2"/>
    <dgm:cxn modelId="{87A451A5-12BA-449F-A6C0-9CCE7C0CD44F}" srcId="{9FE63CD0-D64E-4849-B66D-B13AFE23F9A3}" destId="{4579C3CB-75A4-43A4-BED4-7BEBB09B8476}" srcOrd="0" destOrd="0" parTransId="{99747E27-A816-4224-A9DB-CD78CC7DF0A1}" sibTransId="{B81B412D-C57F-424A-A965-9DB471D5C731}"/>
    <dgm:cxn modelId="{69A60C3D-2530-4177-84A3-05A485D48D47}" type="presOf" srcId="{DC828D57-A77E-4FDC-8848-A9DEF42FE467}" destId="{222F072C-68AE-4BB2-90FE-294DB1137D6E}" srcOrd="0" destOrd="0" presId="urn:microsoft.com/office/officeart/2005/8/layout/vList2"/>
    <dgm:cxn modelId="{F29DE6FC-3647-49EC-99C3-A206EB74A0A4}" srcId="{34BBC3BD-8C74-49D3-B108-A38BA1868A79}" destId="{32CBBAAF-C319-4B06-B6C8-38DB801DC836}" srcOrd="0" destOrd="0" parTransId="{EF2F2CCE-CB56-4949-BC79-EF8056F6501C}" sibTransId="{5D144627-14D5-4E92-BB4B-F9F7DEB1ED38}"/>
    <dgm:cxn modelId="{E8B474F4-6C75-4394-9456-211A1B92A3D4}" srcId="{9FE63CD0-D64E-4849-B66D-B13AFE23F9A3}" destId="{DC828D57-A77E-4FDC-8848-A9DEF42FE467}" srcOrd="2" destOrd="0" parTransId="{936CAB12-E7E5-4484-A866-1772B9658CAA}" sibTransId="{C67BF83A-A8FE-4454-977D-94A79D208617}"/>
    <dgm:cxn modelId="{62109AEA-C36C-4CEB-93F7-61E00E808092}" type="presOf" srcId="{34BBC3BD-8C74-49D3-B108-A38BA1868A79}" destId="{7CEB3BF4-3B91-4F16-80DF-6A84304E95B7}" srcOrd="0" destOrd="0" presId="urn:microsoft.com/office/officeart/2005/8/layout/vList2"/>
    <dgm:cxn modelId="{5387E745-9A05-49CC-A6F8-9A8266ABD434}" type="presParOf" srcId="{5883547B-28DA-4F1D-9F3F-BB15FC70FCCF}" destId="{294B1B4E-C148-450D-902A-D9991FF9DE92}" srcOrd="0" destOrd="0" presId="urn:microsoft.com/office/officeart/2005/8/layout/vList2"/>
    <dgm:cxn modelId="{677A634F-EDA2-4A1B-BB77-BBDF43658ACF}" type="presParOf" srcId="{5883547B-28DA-4F1D-9F3F-BB15FC70FCCF}" destId="{65377F43-ED7C-4A4A-8ABD-7DBA19A87E6A}" srcOrd="1" destOrd="0" presId="urn:microsoft.com/office/officeart/2005/8/layout/vList2"/>
    <dgm:cxn modelId="{F13F366F-3C05-4AE2-A1CA-6B707C655B66}" type="presParOf" srcId="{5883547B-28DA-4F1D-9F3F-BB15FC70FCCF}" destId="{7CEB3BF4-3B91-4F16-80DF-6A84304E95B7}" srcOrd="2" destOrd="0" presId="urn:microsoft.com/office/officeart/2005/8/layout/vList2"/>
    <dgm:cxn modelId="{643A119A-5BC7-4932-A51B-5C5A292E6C5B}" type="presParOf" srcId="{5883547B-28DA-4F1D-9F3F-BB15FC70FCCF}" destId="{B266BA51-E4B0-464A-A557-505F7F319522}" srcOrd="3" destOrd="0" presId="urn:microsoft.com/office/officeart/2005/8/layout/vList2"/>
    <dgm:cxn modelId="{23DAD710-C7EE-4046-96A3-E43901CC9FAE}" type="presParOf" srcId="{5883547B-28DA-4F1D-9F3F-BB15FC70FCCF}" destId="{222F072C-68AE-4BB2-90FE-294DB1137D6E}"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4B1B4E-C148-450D-902A-D9991FF9DE92}">
      <dsp:nvSpPr>
        <dsp:cNvPr id="0" name=""/>
        <dsp:cNvSpPr/>
      </dsp:nvSpPr>
      <dsp:spPr>
        <a:xfrm>
          <a:off x="785818" y="101733"/>
          <a:ext cx="6941423" cy="905369"/>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2400" b="1" kern="1200" dirty="0" smtClean="0">
              <a:solidFill>
                <a:srgbClr val="002060"/>
              </a:solidFill>
              <a:latin typeface="Times New Roman" pitchFamily="18" charset="0"/>
              <a:cs typeface="Times New Roman" pitchFamily="18" charset="0"/>
            </a:rPr>
            <a:t>обертывание</a:t>
          </a:r>
          <a:r>
            <a:rPr lang="en-US" sz="2400" b="1" kern="1200" dirty="0" smtClean="0">
              <a:solidFill>
                <a:srgbClr val="002060"/>
              </a:solidFill>
              <a:latin typeface="Times New Roman" pitchFamily="18" charset="0"/>
              <a:cs typeface="Times New Roman" pitchFamily="18" charset="0"/>
            </a:rPr>
            <a:t> </a:t>
          </a:r>
          <a:r>
            <a:rPr lang="ru-RU" sz="2400" b="1" kern="1200" dirty="0" smtClean="0">
              <a:solidFill>
                <a:srgbClr val="002060"/>
              </a:solidFill>
              <a:latin typeface="Times New Roman" pitchFamily="18" charset="0"/>
              <a:cs typeface="Times New Roman" pitchFamily="18" charset="0"/>
            </a:rPr>
            <a:t>или скульптурная лепка</a:t>
          </a:r>
          <a:endParaRPr lang="ru-RU" sz="2400" b="1" kern="1200" dirty="0" smtClean="0">
            <a:solidFill>
              <a:srgbClr val="002060"/>
            </a:solidFill>
          </a:endParaRPr>
        </a:p>
        <a:p>
          <a:pPr lvl="0" algn="l" defTabSz="800100">
            <a:lnSpc>
              <a:spcPct val="90000"/>
            </a:lnSpc>
            <a:spcBef>
              <a:spcPct val="0"/>
            </a:spcBef>
            <a:spcAft>
              <a:spcPct val="35000"/>
            </a:spcAft>
          </a:pPr>
          <a:endParaRPr lang="ru-RU" kern="1200" dirty="0">
            <a:solidFill>
              <a:srgbClr val="002060"/>
            </a:solidFill>
          </a:endParaRPr>
        </a:p>
      </dsp:txBody>
      <dsp:txXfrm>
        <a:off x="785818" y="101733"/>
        <a:ext cx="6941423" cy="905369"/>
      </dsp:txXfrm>
    </dsp:sp>
    <dsp:sp modelId="{7CEB3BF4-3B91-4F16-80DF-6A84304E95B7}">
      <dsp:nvSpPr>
        <dsp:cNvPr id="0" name=""/>
        <dsp:cNvSpPr/>
      </dsp:nvSpPr>
      <dsp:spPr>
        <a:xfrm>
          <a:off x="785860" y="1153406"/>
          <a:ext cx="6939674" cy="633639"/>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rgbClr val="002060"/>
              </a:solidFill>
              <a:latin typeface="Times New Roman" pitchFamily="18" charset="0"/>
              <a:cs typeface="Times New Roman" pitchFamily="18" charset="0"/>
            </a:rPr>
            <a:t>жгутиковое (ажурное) плетение</a:t>
          </a:r>
          <a:endParaRPr lang="ru-RU" sz="2400" b="1" kern="1200" dirty="0">
            <a:solidFill>
              <a:srgbClr val="002060"/>
            </a:solidFill>
          </a:endParaRPr>
        </a:p>
      </dsp:txBody>
      <dsp:txXfrm>
        <a:off x="785860" y="1153406"/>
        <a:ext cx="6939674" cy="633639"/>
      </dsp:txXfrm>
    </dsp:sp>
    <dsp:sp modelId="{B266BA51-E4B0-464A-A557-505F7F319522}">
      <dsp:nvSpPr>
        <dsp:cNvPr id="0" name=""/>
        <dsp:cNvSpPr/>
      </dsp:nvSpPr>
      <dsp:spPr>
        <a:xfrm>
          <a:off x="0" y="1743813"/>
          <a:ext cx="8329642"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64466" tIns="45720" rIns="256032" bIns="45720" numCol="1" spcCol="1270" anchor="t" anchorCtr="0">
          <a:noAutofit/>
        </a:bodyPr>
        <a:lstStyle/>
        <a:p>
          <a:pPr marL="285750" lvl="1" indent="-285750" algn="l" defTabSz="1600200">
            <a:lnSpc>
              <a:spcPct val="90000"/>
            </a:lnSpc>
            <a:spcBef>
              <a:spcPct val="0"/>
            </a:spcBef>
            <a:spcAft>
              <a:spcPct val="20000"/>
            </a:spcAft>
            <a:buChar char="••"/>
          </a:pPr>
          <a:endParaRPr lang="ru-RU" sz="3600" kern="1200" dirty="0"/>
        </a:p>
      </dsp:txBody>
      <dsp:txXfrm>
        <a:off x="0" y="1743813"/>
        <a:ext cx="8329642" cy="993600"/>
      </dsp:txXfrm>
    </dsp:sp>
    <dsp:sp modelId="{222F072C-68AE-4BB2-90FE-294DB1137D6E}">
      <dsp:nvSpPr>
        <dsp:cNvPr id="0" name=""/>
        <dsp:cNvSpPr/>
      </dsp:nvSpPr>
      <dsp:spPr>
        <a:xfrm>
          <a:off x="785860" y="1951197"/>
          <a:ext cx="6900858" cy="1731174"/>
        </a:xfrm>
        <a:prstGeom prst="roundRect">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2800" b="1" kern="1200" dirty="0" smtClean="0">
              <a:solidFill>
                <a:srgbClr val="002060"/>
              </a:solidFill>
              <a:latin typeface="Times New Roman" pitchFamily="18" charset="0"/>
              <a:cs typeface="Times New Roman" pitchFamily="18" charset="0"/>
            </a:rPr>
            <a:t>чеканка или рисование на фольге методом</a:t>
          </a:r>
          <a:r>
            <a:rPr lang="ru-RU" sz="2800" b="1" kern="1200" dirty="0" smtClean="0">
              <a:latin typeface="Times New Roman" pitchFamily="18" charset="0"/>
              <a:cs typeface="Times New Roman" pitchFamily="18" charset="0"/>
            </a:rPr>
            <a:t> </a:t>
          </a:r>
          <a:r>
            <a:rPr lang="ru-RU" sz="2800" b="1" kern="1200" dirty="0" smtClean="0">
              <a:solidFill>
                <a:srgbClr val="002060"/>
              </a:solidFill>
              <a:latin typeface="Times New Roman" pitchFamily="18" charset="0"/>
              <a:cs typeface="Times New Roman" pitchFamily="18" charset="0"/>
            </a:rPr>
            <a:t>продавливания</a:t>
          </a:r>
          <a:endParaRPr lang="ru-RU" sz="2800" b="1" kern="1200" dirty="0" smtClean="0">
            <a:solidFill>
              <a:srgbClr val="002060"/>
            </a:solidFill>
          </a:endParaRPr>
        </a:p>
        <a:p>
          <a:pPr lvl="0" algn="l" defTabSz="1422400">
            <a:lnSpc>
              <a:spcPct val="90000"/>
            </a:lnSpc>
            <a:spcBef>
              <a:spcPct val="0"/>
            </a:spcBef>
            <a:spcAft>
              <a:spcPct val="35000"/>
            </a:spcAft>
          </a:pPr>
          <a:endParaRPr lang="ru-RU" kern="1200" dirty="0"/>
        </a:p>
      </dsp:txBody>
      <dsp:txXfrm>
        <a:off x="785860" y="1951197"/>
        <a:ext cx="6900858" cy="17311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31DEA2D-62C0-4CEE-B90B-DF5727D2E89A}"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1DEA2D-62C0-4CEE-B90B-DF5727D2E89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031DEA2D-62C0-4CEE-B90B-DF5727D2E89A}"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031DEA2D-62C0-4CEE-B90B-DF5727D2E89A}"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31DEA2D-62C0-4CEE-B90B-DF5727D2E89A}"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A0EC7070-5984-4FF9-89CB-FA0BEE004F3A}" type="datetimeFigureOut">
              <a:rPr lang="ru-RU" smtClean="0"/>
              <a:pPr/>
              <a:t>06.02.2023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1DEA2D-62C0-4CEE-B90B-DF5727D2E89A}"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031DEA2D-62C0-4CEE-B90B-DF5727D2E89A}"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031DEA2D-62C0-4CEE-B90B-DF5727D2E89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31DEA2D-62C0-4CEE-B90B-DF5727D2E89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31DEA2D-62C0-4CEE-B90B-DF5727D2E89A}"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A0EC7070-5984-4FF9-89CB-FA0BEE004F3A}" type="datetimeFigureOut">
              <a:rPr lang="ru-RU" smtClean="0"/>
              <a:pPr/>
              <a:t>06.02.2023</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031DEA2D-62C0-4CEE-B90B-DF5727D2E89A}"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A0EC7070-5984-4FF9-89CB-FA0BEE004F3A}" type="datetimeFigureOut">
              <a:rPr lang="ru-RU" smtClean="0"/>
              <a:pPr/>
              <a:t>06.02.2023</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0EC7070-5984-4FF9-89CB-FA0BEE004F3A}" type="datetimeFigureOut">
              <a:rPr lang="ru-RU" smtClean="0"/>
              <a:pPr/>
              <a:t>06.02.2023</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31DEA2D-62C0-4CEE-B90B-DF5727D2E89A}"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534400" cy="1785926"/>
          </a:xfrm>
        </p:spPr>
        <p:txBody>
          <a:bodyPr>
            <a:normAutofit fontScale="90000"/>
          </a:bodyPr>
          <a:lstStyle/>
          <a:p>
            <a:r>
              <a:rPr lang="ru-RU" sz="2700" dirty="0" smtClean="0">
                <a:solidFill>
                  <a:srgbClr val="C00000"/>
                </a:solidFill>
              </a:rPr>
              <a:t>Мастер-класс для воспитателей</a:t>
            </a:r>
            <a:br>
              <a:rPr lang="ru-RU" sz="2700" dirty="0" smtClean="0">
                <a:solidFill>
                  <a:srgbClr val="C00000"/>
                </a:solidFill>
              </a:rPr>
            </a:br>
            <a:r>
              <a:rPr lang="ru-RU" sz="2700" dirty="0" smtClean="0">
                <a:solidFill>
                  <a:srgbClr val="C00000"/>
                </a:solidFill>
              </a:rPr>
              <a:t>на тему: «Обучение детей старшего дошкольного возраста</a:t>
            </a:r>
            <a:br>
              <a:rPr lang="ru-RU" sz="2700" dirty="0" smtClean="0">
                <a:solidFill>
                  <a:srgbClr val="C00000"/>
                </a:solidFill>
              </a:rPr>
            </a:br>
            <a:r>
              <a:rPr lang="ru-RU" sz="2700" dirty="0" smtClean="0">
                <a:solidFill>
                  <a:srgbClr val="C00000"/>
                </a:solidFill>
              </a:rPr>
              <a:t> технике             Чеканка»</a:t>
            </a:r>
            <a:r>
              <a:rPr lang="ru-RU" sz="3600" dirty="0" smtClean="0"/>
              <a:t/>
            </a:r>
            <a:br>
              <a:rPr lang="ru-RU" sz="3600" dirty="0" smtClean="0"/>
            </a:br>
            <a:endParaRPr lang="ru-RU" dirty="0"/>
          </a:p>
        </p:txBody>
      </p:sp>
      <p:sp>
        <p:nvSpPr>
          <p:cNvPr id="3" name="Содержимое 2"/>
          <p:cNvSpPr>
            <a:spLocks noGrp="1"/>
          </p:cNvSpPr>
          <p:nvPr>
            <p:ph sz="quarter" idx="1"/>
          </p:nvPr>
        </p:nvSpPr>
        <p:spPr>
          <a:xfrm>
            <a:off x="214282" y="1857364"/>
            <a:ext cx="8503920" cy="4830910"/>
          </a:xfrm>
        </p:spPr>
        <p:txBody>
          <a:bodyPr>
            <a:normAutofit fontScale="92500" lnSpcReduction="10000"/>
          </a:bodyPr>
          <a:lstStyle/>
          <a:p>
            <a:pPr algn="r">
              <a:buNone/>
            </a:pPr>
            <a:endParaRPr lang="ru-RU" sz="1800" dirty="0" smtClean="0"/>
          </a:p>
          <a:p>
            <a:pPr algn="ctr">
              <a:buNone/>
            </a:pPr>
            <a:r>
              <a:rPr lang="ru-RU" sz="2600" dirty="0" smtClean="0">
                <a:solidFill>
                  <a:srgbClr val="002060"/>
                </a:solidFill>
                <a:latin typeface="Times New Roman" pitchFamily="18" charset="0"/>
                <a:cs typeface="Times New Roman" pitchFamily="18" charset="0"/>
              </a:rPr>
              <a:t>Выполнение поделки из фольги «Медаль для героя»</a:t>
            </a:r>
          </a:p>
          <a:p>
            <a:pPr algn="r">
              <a:buNone/>
            </a:pPr>
            <a:endParaRPr lang="ru-RU" sz="1800" dirty="0" smtClean="0"/>
          </a:p>
          <a:p>
            <a:pPr algn="r">
              <a:buNone/>
            </a:pPr>
            <a:endParaRPr lang="ru-RU" sz="1800" dirty="0" smtClean="0"/>
          </a:p>
          <a:p>
            <a:pPr algn="r">
              <a:buNone/>
            </a:pPr>
            <a:endParaRPr lang="ru-RU" sz="1800" dirty="0" smtClean="0"/>
          </a:p>
          <a:p>
            <a:pPr algn="r">
              <a:buNone/>
            </a:pPr>
            <a:endParaRPr lang="ru-RU" sz="1800" dirty="0" smtClean="0"/>
          </a:p>
          <a:p>
            <a:pPr algn="r">
              <a:buNone/>
            </a:pPr>
            <a:endParaRPr lang="ru-RU" sz="1800" dirty="0" smtClean="0"/>
          </a:p>
          <a:p>
            <a:pPr algn="r">
              <a:buNone/>
            </a:pPr>
            <a:endParaRPr lang="ru-RU" sz="1800" dirty="0" smtClean="0">
              <a:latin typeface="Times New Roman" pitchFamily="18" charset="0"/>
              <a:cs typeface="Times New Roman" pitchFamily="18" charset="0"/>
            </a:endParaRPr>
          </a:p>
          <a:p>
            <a:pPr algn="r">
              <a:buNone/>
            </a:pPr>
            <a:endParaRPr lang="ru-RU" sz="1800" dirty="0" smtClean="0">
              <a:latin typeface="Times New Roman" pitchFamily="18" charset="0"/>
              <a:cs typeface="Times New Roman" pitchFamily="18" charset="0"/>
            </a:endParaRPr>
          </a:p>
          <a:p>
            <a:pPr algn="r">
              <a:buNone/>
            </a:pPr>
            <a:r>
              <a:rPr lang="ru-RU" sz="1800" dirty="0" smtClean="0">
                <a:solidFill>
                  <a:srgbClr val="002060"/>
                </a:solidFill>
                <a:latin typeface="Times New Roman" pitchFamily="18" charset="0"/>
                <a:cs typeface="Times New Roman" pitchFamily="18" charset="0"/>
              </a:rPr>
              <a:t>Составили:</a:t>
            </a:r>
          </a:p>
          <a:p>
            <a:pPr algn="r">
              <a:buNone/>
            </a:pPr>
            <a:r>
              <a:rPr lang="ru-RU" sz="1800" dirty="0" smtClean="0">
                <a:solidFill>
                  <a:srgbClr val="002060"/>
                </a:solidFill>
                <a:latin typeface="Times New Roman" pitchFamily="18" charset="0"/>
                <a:cs typeface="Times New Roman" pitchFamily="18" charset="0"/>
              </a:rPr>
              <a:t>воспитатель</a:t>
            </a:r>
          </a:p>
          <a:p>
            <a:pPr algn="r">
              <a:buNone/>
            </a:pPr>
            <a:r>
              <a:rPr lang="ru-RU" sz="1800" dirty="0" smtClean="0">
                <a:solidFill>
                  <a:srgbClr val="002060"/>
                </a:solidFill>
                <a:latin typeface="Times New Roman" pitchFamily="18" charset="0"/>
                <a:cs typeface="Times New Roman" pitchFamily="18" charset="0"/>
              </a:rPr>
              <a:t>Крестникова М.В.</a:t>
            </a:r>
          </a:p>
          <a:p>
            <a:pPr algn="r">
              <a:buNone/>
            </a:pPr>
            <a:endParaRPr lang="ru-RU" sz="1800" dirty="0" smtClean="0">
              <a:solidFill>
                <a:srgbClr val="002060"/>
              </a:solidFill>
              <a:latin typeface="Times New Roman" pitchFamily="18" charset="0"/>
              <a:cs typeface="Times New Roman" pitchFamily="18" charset="0"/>
            </a:endParaRPr>
          </a:p>
          <a:p>
            <a:pPr algn="ctr">
              <a:buNone/>
            </a:pPr>
            <a:endParaRPr lang="ru-RU" sz="1800" dirty="0" smtClean="0">
              <a:solidFill>
                <a:srgbClr val="002060"/>
              </a:solidFill>
              <a:latin typeface="Times New Roman" pitchFamily="18" charset="0"/>
              <a:cs typeface="Times New Roman" pitchFamily="18" charset="0"/>
            </a:endParaRPr>
          </a:p>
          <a:p>
            <a:pPr algn="ctr">
              <a:buNone/>
            </a:pPr>
            <a:r>
              <a:rPr lang="ru-RU" sz="1800" dirty="0" smtClean="0">
                <a:solidFill>
                  <a:srgbClr val="002060"/>
                </a:solidFill>
                <a:latin typeface="Times New Roman" pitchFamily="18" charset="0"/>
                <a:cs typeface="Times New Roman" pitchFamily="18" charset="0"/>
              </a:rPr>
              <a:t>г. Видное</a:t>
            </a:r>
          </a:p>
          <a:p>
            <a:pPr algn="ctr">
              <a:buNone/>
            </a:pPr>
            <a:r>
              <a:rPr lang="ru-RU" sz="1800" dirty="0" smtClean="0">
                <a:solidFill>
                  <a:srgbClr val="002060"/>
                </a:solidFill>
                <a:latin typeface="Times New Roman" pitchFamily="18" charset="0"/>
                <a:cs typeface="Times New Roman" pitchFamily="18" charset="0"/>
              </a:rPr>
              <a:t>2023 г.</a:t>
            </a:r>
          </a:p>
          <a:p>
            <a:pPr algn="r">
              <a:buNone/>
            </a:pPr>
            <a:endParaRPr lang="ru-RU" sz="1800" dirty="0" smtClean="0"/>
          </a:p>
          <a:p>
            <a:pPr algn="r">
              <a:buNone/>
            </a:pPr>
            <a:endParaRPr lang="ru-RU" sz="1800" dirty="0" smtClean="0"/>
          </a:p>
          <a:p>
            <a:pPr algn="r">
              <a:buNone/>
            </a:pPr>
            <a:endParaRPr lang="ru-RU" sz="1800" dirty="0" smtClean="0"/>
          </a:p>
          <a:p>
            <a:pPr algn="r">
              <a:buNone/>
            </a:pPr>
            <a:endParaRPr lang="ru-RU" dirty="0"/>
          </a:p>
        </p:txBody>
      </p:sp>
      <p:pic>
        <p:nvPicPr>
          <p:cNvPr id="5" name="Рисунок 4" descr="DSC_0246.JPG"/>
          <p:cNvPicPr>
            <a:picLocks noChangeAspect="1"/>
          </p:cNvPicPr>
          <p:nvPr/>
        </p:nvPicPr>
        <p:blipFill>
          <a:blip r:embed="rId2" cstate="print"/>
          <a:srcRect t="15238" b="4761"/>
          <a:stretch>
            <a:fillRect/>
          </a:stretch>
        </p:blipFill>
        <p:spPr>
          <a:xfrm>
            <a:off x="1000100" y="2714620"/>
            <a:ext cx="5000628" cy="30003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1857364"/>
            <a:ext cx="8715436" cy="4572000"/>
          </a:xfrm>
        </p:spPr>
        <p:txBody>
          <a:bodyPr>
            <a:normAutofit/>
          </a:bodyPr>
          <a:lstStyle/>
          <a:p>
            <a:pPr algn="just"/>
            <a:r>
              <a:rPr lang="ru-RU" sz="2400" b="1" dirty="0" smtClean="0">
                <a:solidFill>
                  <a:srgbClr val="002060"/>
                </a:solidFill>
                <a:latin typeface="Times New Roman" pitchFamily="18" charset="0"/>
                <a:cs typeface="Times New Roman" pitchFamily="18" charset="0"/>
              </a:rPr>
              <a:t>Цель:</a:t>
            </a:r>
            <a:r>
              <a:rPr lang="ru-RU" sz="2400" dirty="0" smtClean="0">
                <a:solidFill>
                  <a:srgbClr val="002060"/>
                </a:solidFill>
                <a:latin typeface="Times New Roman" pitchFamily="18" charset="0"/>
                <a:cs typeface="Times New Roman" pitchFamily="18" charset="0"/>
              </a:rPr>
              <a:t> </a:t>
            </a:r>
            <a:r>
              <a:rPr lang="ru-RU" sz="2400" dirty="0" smtClean="0"/>
              <a:t> </a:t>
            </a:r>
            <a:r>
              <a:rPr lang="ru-RU" sz="2400" dirty="0" smtClean="0">
                <a:solidFill>
                  <a:srgbClr val="002060"/>
                </a:solidFill>
              </a:rPr>
              <a:t>передача коллегам личного профессионального опыта, авторских разработок в сфере творческой  деятельности.</a:t>
            </a:r>
            <a:endParaRPr lang="ru-RU" sz="2400" dirty="0" smtClean="0">
              <a:solidFill>
                <a:srgbClr val="002060"/>
              </a:solidFill>
              <a:latin typeface="Times New Roman" pitchFamily="18" charset="0"/>
              <a:cs typeface="Times New Roman" pitchFamily="18" charset="0"/>
            </a:endParaRPr>
          </a:p>
          <a:p>
            <a:pPr algn="just"/>
            <a:r>
              <a:rPr lang="ru-RU" b="1" dirty="0" smtClean="0">
                <a:solidFill>
                  <a:srgbClr val="002060"/>
                </a:solidFill>
                <a:latin typeface="Times New Roman" pitchFamily="18" charset="0"/>
                <a:cs typeface="Times New Roman" pitchFamily="18" charset="0"/>
              </a:rPr>
              <a:t>Задачи: </a:t>
            </a:r>
            <a:r>
              <a:rPr lang="ru-RU" dirty="0" smtClean="0">
                <a:solidFill>
                  <a:srgbClr val="002060"/>
                </a:solidFill>
                <a:latin typeface="Times New Roman" pitchFamily="18" charset="0"/>
                <a:cs typeface="Times New Roman" pitchFamily="18" charset="0"/>
              </a:rPr>
              <a:t>знакомство участников мастер-класса с техникой Чеканка; </a:t>
            </a:r>
          </a:p>
          <a:p>
            <a:pPr algn="just"/>
            <a:r>
              <a:rPr lang="ru-RU" dirty="0" smtClean="0">
                <a:solidFill>
                  <a:srgbClr val="002060"/>
                </a:solidFill>
                <a:latin typeface="Times New Roman" pitchFamily="18" charset="0"/>
                <a:cs typeface="Times New Roman" pitchFamily="18" charset="0"/>
              </a:rPr>
              <a:t>демонстрация создания модели в технике Чеканка перед участниками мастер-класса в режиме показа пошаговой презентации;</a:t>
            </a:r>
          </a:p>
          <a:p>
            <a:pPr algn="just"/>
            <a:r>
              <a:rPr lang="ru-RU" sz="2400" dirty="0" smtClean="0">
                <a:solidFill>
                  <a:srgbClr val="002060"/>
                </a:solidFill>
              </a:rPr>
              <a:t>развитие конструкторских и творческих способностей педагогов.</a:t>
            </a:r>
            <a:endParaRPr lang="ru-RU" sz="2400" dirty="0" smtClean="0">
              <a:solidFill>
                <a:srgbClr val="002060"/>
              </a:solidFill>
              <a:latin typeface="Times New Roman" pitchFamily="18" charset="0"/>
              <a:cs typeface="Times New Roman" pitchFamily="18" charset="0"/>
            </a:endParaRPr>
          </a:p>
        </p:txBody>
      </p:sp>
      <p:pic>
        <p:nvPicPr>
          <p:cNvPr id="16386" name="Picture 2" descr="https://101benzopila.ru/wp-content/uploads/b/3/0/b30df9bdafbcf581288a6f2e7ce1207e.jpeg"/>
          <p:cNvPicPr>
            <a:picLocks noChangeAspect="1" noChangeArrowheads="1"/>
          </p:cNvPicPr>
          <p:nvPr/>
        </p:nvPicPr>
        <p:blipFill>
          <a:blip r:embed="rId2" cstate="print"/>
          <a:srcRect l="9522" t="73337" r="50195" b="10039"/>
          <a:stretch>
            <a:fillRect/>
          </a:stretch>
        </p:blipFill>
        <p:spPr bwMode="auto">
          <a:xfrm>
            <a:off x="285720" y="214290"/>
            <a:ext cx="3929090" cy="1000132"/>
          </a:xfrm>
          <a:prstGeom prst="rect">
            <a:avLst/>
          </a:prstGeom>
          <a:noFill/>
        </p:spPr>
      </p:pic>
      <p:pic>
        <p:nvPicPr>
          <p:cNvPr id="5" name="Picture 2" descr="https://101benzopila.ru/wp-content/uploads/b/3/0/b30df9bdafbcf581288a6f2e7ce1207e.jpeg"/>
          <p:cNvPicPr>
            <a:picLocks noChangeAspect="1" noChangeArrowheads="1"/>
          </p:cNvPicPr>
          <p:nvPr/>
        </p:nvPicPr>
        <p:blipFill>
          <a:blip r:embed="rId2" cstate="print"/>
          <a:srcRect l="9522" t="73337" r="50195" b="10039"/>
          <a:stretch>
            <a:fillRect/>
          </a:stretch>
        </p:blipFill>
        <p:spPr bwMode="auto">
          <a:xfrm>
            <a:off x="4929190" y="214290"/>
            <a:ext cx="4000528" cy="100013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714356"/>
            <a:ext cx="8229600" cy="1500198"/>
          </a:xfrm>
        </p:spPr>
        <p:txBody>
          <a:bodyPr>
            <a:normAutofit fontScale="90000"/>
          </a:bodyPr>
          <a:lstStyle/>
          <a:p>
            <a:r>
              <a:rPr lang="ru-RU" sz="2700" b="1" dirty="0">
                <a:solidFill>
                  <a:srgbClr val="002060"/>
                </a:solidFill>
                <a:latin typeface="Times New Roman" pitchFamily="18" charset="0"/>
                <a:cs typeface="Times New Roman" pitchFamily="18" charset="0"/>
              </a:rPr>
              <a:t>Существуют различные техники изготовления </a:t>
            </a:r>
            <a:r>
              <a:rPr lang="ru-RU" sz="2700" b="1" dirty="0" smtClean="0">
                <a:solidFill>
                  <a:srgbClr val="002060"/>
                </a:solidFill>
                <a:latin typeface="Times New Roman" pitchFamily="18" charset="0"/>
                <a:cs typeface="Times New Roman" pitchFamily="18" charset="0"/>
              </a:rPr>
              <a:t>поделок</a:t>
            </a:r>
            <a:br>
              <a:rPr lang="ru-RU" sz="2700" b="1" dirty="0" smtClean="0">
                <a:solidFill>
                  <a:srgbClr val="002060"/>
                </a:solidFill>
                <a:latin typeface="Times New Roman" pitchFamily="18" charset="0"/>
                <a:cs typeface="Times New Roman" pitchFamily="18" charset="0"/>
              </a:rPr>
            </a:br>
            <a:r>
              <a:rPr lang="ru-RU" sz="2700" b="1" dirty="0" smtClean="0">
                <a:solidFill>
                  <a:srgbClr val="002060"/>
                </a:solidFill>
                <a:latin typeface="Times New Roman" pitchFamily="18" charset="0"/>
                <a:cs typeface="Times New Roman" pitchFamily="18" charset="0"/>
              </a:rPr>
              <a:t> </a:t>
            </a:r>
            <a:r>
              <a:rPr lang="ru-RU" sz="2700" b="1" dirty="0">
                <a:solidFill>
                  <a:srgbClr val="002060"/>
                </a:solidFill>
                <a:latin typeface="Times New Roman" pitchFamily="18" charset="0"/>
                <a:cs typeface="Times New Roman" pitchFamily="18" charset="0"/>
              </a:rPr>
              <a:t>из </a:t>
            </a:r>
            <a:r>
              <a:rPr lang="ru-RU" sz="2700" b="1" dirty="0" smtClean="0">
                <a:solidFill>
                  <a:srgbClr val="002060"/>
                </a:solidFill>
                <a:latin typeface="Times New Roman" pitchFamily="18" charset="0"/>
                <a:cs typeface="Times New Roman" pitchFamily="18" charset="0"/>
              </a:rPr>
              <a:t>фольги. Некоторые из них </a:t>
            </a:r>
            <a:r>
              <a:rPr lang="ru-RU" sz="2700" b="1" dirty="0">
                <a:solidFill>
                  <a:srgbClr val="002060"/>
                </a:solidFill>
                <a:latin typeface="Times New Roman" pitchFamily="18" charset="0"/>
                <a:cs typeface="Times New Roman" pitchFamily="18" charset="0"/>
              </a:rPr>
              <a:t>лучше всего </a:t>
            </a:r>
            <a:r>
              <a:rPr lang="ru-RU" sz="2700" b="1" dirty="0" smtClean="0">
                <a:solidFill>
                  <a:srgbClr val="002060"/>
                </a:solidFill>
                <a:latin typeface="Times New Roman" pitchFamily="18" charset="0"/>
                <a:cs typeface="Times New Roman" pitchFamily="18" charset="0"/>
              </a:rPr>
              <a:t/>
            </a:r>
            <a:br>
              <a:rPr lang="ru-RU" sz="2700" b="1" dirty="0" smtClean="0">
                <a:solidFill>
                  <a:srgbClr val="002060"/>
                </a:solidFill>
                <a:latin typeface="Times New Roman" pitchFamily="18" charset="0"/>
                <a:cs typeface="Times New Roman" pitchFamily="18" charset="0"/>
              </a:rPr>
            </a:br>
            <a:r>
              <a:rPr lang="ru-RU" sz="2700" b="1" dirty="0" smtClean="0">
                <a:solidFill>
                  <a:srgbClr val="002060"/>
                </a:solidFill>
                <a:latin typeface="Times New Roman" pitchFamily="18" charset="0"/>
                <a:cs typeface="Times New Roman" pitchFamily="18" charset="0"/>
              </a:rPr>
              <a:t>подходит </a:t>
            </a:r>
            <a:r>
              <a:rPr lang="ru-RU" sz="2700" b="1" dirty="0">
                <a:solidFill>
                  <a:srgbClr val="002060"/>
                </a:solidFill>
                <a:latin typeface="Times New Roman" pitchFamily="18" charset="0"/>
                <a:cs typeface="Times New Roman" pitchFamily="18" charset="0"/>
              </a:rPr>
              <a:t>для детей </a:t>
            </a:r>
            <a:r>
              <a:rPr lang="ru-RU" sz="2700" b="1" dirty="0" smtClean="0">
                <a:solidFill>
                  <a:srgbClr val="002060"/>
                </a:solidFill>
                <a:latin typeface="Times New Roman" pitchFamily="18" charset="0"/>
                <a:cs typeface="Times New Roman" pitchFamily="18" charset="0"/>
              </a:rPr>
              <a:t>             дошкольного возраста</a:t>
            </a:r>
            <a:r>
              <a:rPr lang="ru-RU" dirty="0"/>
              <a:t/>
            </a:r>
            <a:br>
              <a:rPr lang="ru-RU" dirty="0"/>
            </a:br>
            <a:r>
              <a:rPr lang="ru-RU" dirty="0"/>
              <a:t> </a:t>
            </a:r>
            <a:br>
              <a:rPr lang="ru-RU" dirty="0"/>
            </a:br>
            <a:endParaRPr lang="ru-RU" dirty="0"/>
          </a:p>
        </p:txBody>
      </p:sp>
      <p:graphicFrame>
        <p:nvGraphicFramePr>
          <p:cNvPr id="4" name="Содержимое 3"/>
          <p:cNvGraphicFramePr>
            <a:graphicFrameLocks noGrp="1"/>
          </p:cNvGraphicFramePr>
          <p:nvPr>
            <p:ph sz="quarter" idx="1"/>
          </p:nvPr>
        </p:nvGraphicFramePr>
        <p:xfrm>
          <a:off x="357158" y="1928802"/>
          <a:ext cx="8329642" cy="450059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914384"/>
          </a:xfrm>
        </p:spPr>
        <p:txBody>
          <a:bodyPr>
            <a:normAutofit fontScale="90000"/>
          </a:bodyPr>
          <a:lstStyle/>
          <a:p>
            <a:pPr algn="just"/>
            <a:r>
              <a:rPr lang="ru-RU" sz="2200" dirty="0" smtClean="0">
                <a:solidFill>
                  <a:srgbClr val="002060"/>
                </a:solidFill>
                <a:latin typeface="Times New Roman" pitchFamily="18" charset="0"/>
                <a:cs typeface="Times New Roman" pitchFamily="18" charset="0"/>
              </a:rPr>
              <a:t>Для работы понадобятся следующие материалы – листок фольги, 2 кружка из картона, шаблон, деревянные палочки разной толщины, кусок мягкой подложки, ленточка, клей.</a:t>
            </a:r>
            <a:endParaRPr lang="ru-RU"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pPr>
              <a:buNone/>
            </a:pPr>
            <a:r>
              <a:rPr lang="ru-RU" dirty="0" smtClean="0"/>
              <a:t>    </a:t>
            </a:r>
            <a:endParaRPr lang="ru-RU" dirty="0"/>
          </a:p>
        </p:txBody>
      </p:sp>
      <p:pic>
        <p:nvPicPr>
          <p:cNvPr id="4" name="Рисунок 3" descr="_20230130_221221.JPG"/>
          <p:cNvPicPr>
            <a:picLocks noChangeAspect="1"/>
          </p:cNvPicPr>
          <p:nvPr/>
        </p:nvPicPr>
        <p:blipFill>
          <a:blip r:embed="rId2" cstate="print"/>
          <a:stretch>
            <a:fillRect/>
          </a:stretch>
        </p:blipFill>
        <p:spPr>
          <a:xfrm>
            <a:off x="458590" y="1785926"/>
            <a:ext cx="8267688" cy="4315009"/>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72132" y="1571612"/>
            <a:ext cx="3319426" cy="4786346"/>
          </a:xfrm>
        </p:spPr>
        <p:txBody>
          <a:bodyPr>
            <a:noAutofit/>
          </a:bodyPr>
          <a:lstStyle/>
          <a:p>
            <a:pPr algn="just"/>
            <a:r>
              <a:rPr lang="ru-RU" sz="2000" dirty="0" smtClean="0">
                <a:solidFill>
                  <a:srgbClr val="002060"/>
                </a:solidFill>
                <a:latin typeface="Times New Roman" pitchFamily="18" charset="0"/>
                <a:cs typeface="Times New Roman" pitchFamily="18" charset="0"/>
              </a:rPr>
              <a:t>Начать следует с куска подложки, затем наложить на него фольгу, а сверху закрыть шаблоном. После того, как все слои наложены друг на друга, необходимо воспользоваться деревянными палочками. Каждый их размер подбирается для под определённую часть рисунка. Начинать обводить рисунок на шаблоне нужно самой толстой палочкой. Затем продолжить обводку палочками потоньше.  </a:t>
            </a:r>
            <a:endParaRPr lang="ru-RU" sz="2000" dirty="0">
              <a:solidFill>
                <a:srgbClr val="002060"/>
              </a:solidFill>
              <a:latin typeface="Times New Roman" pitchFamily="18" charset="0"/>
              <a:cs typeface="Times New Roman" pitchFamily="18" charset="0"/>
            </a:endParaRPr>
          </a:p>
        </p:txBody>
      </p:sp>
      <p:pic>
        <p:nvPicPr>
          <p:cNvPr id="4" name="Рисунок 3" descr="_20230130_221304.JPG"/>
          <p:cNvPicPr>
            <a:picLocks noChangeAspect="1"/>
          </p:cNvPicPr>
          <p:nvPr/>
        </p:nvPicPr>
        <p:blipFill>
          <a:blip r:embed="rId2" cstate="print"/>
          <a:stretch>
            <a:fillRect/>
          </a:stretch>
        </p:blipFill>
        <p:spPr>
          <a:xfrm>
            <a:off x="428596" y="1643050"/>
            <a:ext cx="4929222" cy="4523286"/>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534400" cy="914384"/>
          </a:xfrm>
        </p:spPr>
        <p:txBody>
          <a:bodyPr>
            <a:normAutofit/>
          </a:bodyPr>
          <a:lstStyle/>
          <a:p>
            <a:r>
              <a:rPr lang="ru-RU" sz="2200" dirty="0" smtClean="0">
                <a:solidFill>
                  <a:srgbClr val="002060"/>
                </a:solidFill>
                <a:latin typeface="Times New Roman" pitchFamily="18" charset="0"/>
                <a:cs typeface="Times New Roman" pitchFamily="18" charset="0"/>
              </a:rPr>
              <a:t>После того, как основной рисунок будет готов, можно проявить фантазию и дополнить его более мелкими деталями. </a:t>
            </a:r>
            <a:endParaRPr lang="ru-RU"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pPr>
              <a:buNone/>
            </a:pPr>
            <a:r>
              <a:rPr lang="ru-RU" dirty="0" smtClean="0"/>
              <a:t>    </a:t>
            </a:r>
            <a:endParaRPr lang="ru-RU" dirty="0"/>
          </a:p>
        </p:txBody>
      </p:sp>
      <p:pic>
        <p:nvPicPr>
          <p:cNvPr id="5" name="Рисунок 4" descr="DSC_0254.JPG"/>
          <p:cNvPicPr>
            <a:picLocks noChangeAspect="1"/>
          </p:cNvPicPr>
          <p:nvPr/>
        </p:nvPicPr>
        <p:blipFill>
          <a:blip r:embed="rId2" cstate="print"/>
          <a:srcRect l="23437" t="13541" r="21875"/>
          <a:stretch>
            <a:fillRect/>
          </a:stretch>
        </p:blipFill>
        <p:spPr>
          <a:xfrm rot="5400000">
            <a:off x="2213890" y="1215078"/>
            <a:ext cx="4609051" cy="546499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428604"/>
            <a:ext cx="8534400" cy="914384"/>
          </a:xfrm>
        </p:spPr>
        <p:txBody>
          <a:bodyPr>
            <a:noAutofit/>
          </a:bodyPr>
          <a:lstStyle/>
          <a:p>
            <a:pPr algn="just"/>
            <a:r>
              <a:rPr lang="ru-RU" sz="1800" dirty="0" smtClean="0">
                <a:solidFill>
                  <a:srgbClr val="002060"/>
                </a:solidFill>
                <a:latin typeface="Times New Roman" pitchFamily="18" charset="0"/>
                <a:cs typeface="Times New Roman" pitchFamily="18" charset="0"/>
              </a:rPr>
              <a:t>Готовая чеканка накладывается на один из картонных кружков, края разрезаются «лучиками» и заворачиваются на обратную сторону кружка. Сложенная вдвое лента, так же наклеивается на заднюю часть кружка и закрывается вторым картонным кружком.</a:t>
            </a:r>
            <a:endParaRPr lang="ru-RU" sz="2800" dirty="0">
              <a:solidFill>
                <a:srgbClr val="002060"/>
              </a:solidFill>
              <a:latin typeface="Times New Roman" pitchFamily="18" charset="0"/>
              <a:cs typeface="Times New Roman" pitchFamily="18" charset="0"/>
            </a:endParaRPr>
          </a:p>
        </p:txBody>
      </p:sp>
      <p:sp>
        <p:nvSpPr>
          <p:cNvPr id="3" name="Содержимое 2"/>
          <p:cNvSpPr>
            <a:spLocks noGrp="1"/>
          </p:cNvSpPr>
          <p:nvPr>
            <p:ph sz="quarter" idx="1"/>
          </p:nvPr>
        </p:nvSpPr>
        <p:spPr/>
        <p:txBody>
          <a:bodyPr/>
          <a:lstStyle/>
          <a:p>
            <a:pPr>
              <a:buNone/>
            </a:pPr>
            <a:r>
              <a:rPr lang="ru-RU" dirty="0" smtClean="0"/>
              <a:t>    </a:t>
            </a:r>
            <a:endParaRPr lang="ru-RU" dirty="0"/>
          </a:p>
        </p:txBody>
      </p:sp>
      <p:pic>
        <p:nvPicPr>
          <p:cNvPr id="4" name="Рисунок 3" descr="_20230130_221430.JPG"/>
          <p:cNvPicPr>
            <a:picLocks noChangeAspect="1"/>
          </p:cNvPicPr>
          <p:nvPr/>
        </p:nvPicPr>
        <p:blipFill>
          <a:blip r:embed="rId2" cstate="print"/>
          <a:stretch>
            <a:fillRect/>
          </a:stretch>
        </p:blipFill>
        <p:spPr>
          <a:xfrm>
            <a:off x="1285852" y="1643050"/>
            <a:ext cx="2928958" cy="4723793"/>
          </a:xfrm>
          <a:prstGeom prst="rect">
            <a:avLst/>
          </a:prstGeom>
          <a:ln>
            <a:noFill/>
          </a:ln>
          <a:effectLst>
            <a:outerShdw blurRad="292100" dist="139700" dir="2700000" algn="tl" rotWithShape="0">
              <a:srgbClr val="333333">
                <a:alpha val="65000"/>
              </a:srgbClr>
            </a:outerShdw>
          </a:effectLst>
        </p:spPr>
      </p:pic>
      <p:pic>
        <p:nvPicPr>
          <p:cNvPr id="5" name="Рисунок 4" descr="_20230130_221614.JPG"/>
          <p:cNvPicPr>
            <a:picLocks noChangeAspect="1"/>
          </p:cNvPicPr>
          <p:nvPr/>
        </p:nvPicPr>
        <p:blipFill>
          <a:blip r:embed="rId3" cstate="print"/>
          <a:stretch>
            <a:fillRect/>
          </a:stretch>
        </p:blipFill>
        <p:spPr>
          <a:xfrm>
            <a:off x="4929190" y="1643049"/>
            <a:ext cx="3214710" cy="476962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285720" y="214290"/>
            <a:ext cx="8503920" cy="1143008"/>
          </a:xfrm>
        </p:spPr>
        <p:txBody>
          <a:bodyPr>
            <a:normAutofit/>
          </a:bodyPr>
          <a:lstStyle/>
          <a:p>
            <a:pPr algn="ctr">
              <a:buNone/>
            </a:pPr>
            <a:r>
              <a:rPr lang="ru-RU" sz="2400" dirty="0" smtClean="0">
                <a:solidFill>
                  <a:srgbClr val="002060"/>
                </a:solidFill>
                <a:latin typeface="Times New Roman" pitchFamily="18" charset="0"/>
                <a:cs typeface="Times New Roman" pitchFamily="18" charset="0"/>
              </a:rPr>
              <a:t>Сложенная вдвое лента, так же наклеивается на заднюю часть кружка и закрывается вторым картонным кружком.</a:t>
            </a:r>
            <a:endParaRPr lang="ru-RU" sz="2400" dirty="0"/>
          </a:p>
        </p:txBody>
      </p:sp>
      <p:pic>
        <p:nvPicPr>
          <p:cNvPr id="6" name="Рисунок 5" descr="_20230130_221732.JPG"/>
          <p:cNvPicPr>
            <a:picLocks noChangeAspect="1"/>
          </p:cNvPicPr>
          <p:nvPr/>
        </p:nvPicPr>
        <p:blipFill>
          <a:blip r:embed="rId2" cstate="print"/>
          <a:stretch>
            <a:fillRect/>
          </a:stretch>
        </p:blipFill>
        <p:spPr>
          <a:xfrm>
            <a:off x="428596" y="1785926"/>
            <a:ext cx="3948854" cy="3214710"/>
          </a:xfrm>
          <a:prstGeom prst="rect">
            <a:avLst/>
          </a:prstGeom>
          <a:ln>
            <a:noFill/>
          </a:ln>
          <a:effectLst>
            <a:outerShdw blurRad="292100" dist="139700" dir="2700000" algn="tl" rotWithShape="0">
              <a:srgbClr val="333333">
                <a:alpha val="65000"/>
              </a:srgbClr>
            </a:outerShdw>
          </a:effectLst>
        </p:spPr>
      </p:pic>
      <p:pic>
        <p:nvPicPr>
          <p:cNvPr id="7" name="Рисунок 6" descr="_20230130_221806.JPG"/>
          <p:cNvPicPr>
            <a:picLocks noChangeAspect="1"/>
          </p:cNvPicPr>
          <p:nvPr/>
        </p:nvPicPr>
        <p:blipFill>
          <a:blip r:embed="rId3" cstate="print"/>
          <a:stretch>
            <a:fillRect/>
          </a:stretch>
        </p:blipFill>
        <p:spPr>
          <a:xfrm>
            <a:off x="4714876" y="2714620"/>
            <a:ext cx="3983930" cy="3171845"/>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sz="quarter" idx="1"/>
          </p:nvPr>
        </p:nvSpPr>
        <p:spPr>
          <a:xfrm>
            <a:off x="285720" y="214290"/>
            <a:ext cx="8503920" cy="1143008"/>
          </a:xfrm>
        </p:spPr>
        <p:txBody>
          <a:bodyPr>
            <a:normAutofit/>
          </a:bodyPr>
          <a:lstStyle/>
          <a:p>
            <a:pPr algn="ctr">
              <a:buNone/>
            </a:pPr>
            <a:r>
              <a:rPr lang="ru-RU" sz="2400" dirty="0" smtClean="0">
                <a:solidFill>
                  <a:srgbClr val="002060"/>
                </a:solidFill>
                <a:latin typeface="Times New Roman" pitchFamily="18" charset="0"/>
                <a:cs typeface="Times New Roman" pitchFamily="18" charset="0"/>
              </a:rPr>
              <a:t>Медаль готова! </a:t>
            </a:r>
          </a:p>
          <a:p>
            <a:pPr algn="ctr">
              <a:buNone/>
            </a:pPr>
            <a:r>
              <a:rPr lang="ru-RU" sz="2400" dirty="0" smtClean="0">
                <a:solidFill>
                  <a:srgbClr val="002060"/>
                </a:solidFill>
                <a:latin typeface="Times New Roman" pitchFamily="18" charset="0"/>
                <a:cs typeface="Times New Roman" pitchFamily="18" charset="0"/>
              </a:rPr>
              <a:t>Желаем всем творческих успехов!</a:t>
            </a:r>
            <a:endParaRPr lang="ru-RU" sz="2400" dirty="0"/>
          </a:p>
        </p:txBody>
      </p:sp>
      <p:pic>
        <p:nvPicPr>
          <p:cNvPr id="8" name="Рисунок 7" descr="_20230130_221852.JPG"/>
          <p:cNvPicPr>
            <a:picLocks noChangeAspect="1"/>
          </p:cNvPicPr>
          <p:nvPr/>
        </p:nvPicPr>
        <p:blipFill>
          <a:blip r:embed="rId2" cstate="print"/>
          <a:stretch>
            <a:fillRect/>
          </a:stretch>
        </p:blipFill>
        <p:spPr>
          <a:xfrm>
            <a:off x="5000628" y="1571612"/>
            <a:ext cx="3786214" cy="4666822"/>
          </a:xfrm>
          <a:prstGeom prst="rect">
            <a:avLst/>
          </a:prstGeom>
          <a:ln>
            <a:noFill/>
          </a:ln>
          <a:effectLst>
            <a:outerShdw blurRad="292100" dist="139700" dir="2700000" algn="tl" rotWithShape="0">
              <a:srgbClr val="333333">
                <a:alpha val="65000"/>
              </a:srgbClr>
            </a:outerShdw>
          </a:effectLst>
        </p:spPr>
      </p:pic>
      <p:pic>
        <p:nvPicPr>
          <p:cNvPr id="1026" name="Picture 2" descr="https://funforkids.ru/paint/23feb/23feb10.gif"/>
          <p:cNvPicPr>
            <a:picLocks noChangeAspect="1" noChangeArrowheads="1"/>
          </p:cNvPicPr>
          <p:nvPr/>
        </p:nvPicPr>
        <p:blipFill>
          <a:blip r:embed="rId3" cstate="print"/>
          <a:srcRect l="11295" r="12864"/>
          <a:stretch>
            <a:fillRect/>
          </a:stretch>
        </p:blipFill>
        <p:spPr bwMode="auto">
          <a:xfrm>
            <a:off x="571472" y="2071678"/>
            <a:ext cx="3891747" cy="3643338"/>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11524</TotalTime>
  <Words>220</Words>
  <Application>Microsoft Office PowerPoint</Application>
  <PresentationFormat>Экран (4:3)</PresentationFormat>
  <Paragraphs>37</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Официальная</vt:lpstr>
      <vt:lpstr>Мастер-класс для воспитателей на тему: «Обучение детей старшего дошкольного возраста  технике             Чеканка» </vt:lpstr>
      <vt:lpstr>Слайд 2</vt:lpstr>
      <vt:lpstr>Существуют различные техники изготовления поделок  из фольги. Некоторые из них лучше всего  подходит для детей              дошкольного возраста   </vt:lpstr>
      <vt:lpstr>Для работы понадобятся следующие материалы – листок фольги, 2 кружка из картона, шаблон, деревянные палочки разной толщины, кусок мягкой подложки, ленточка, клей.</vt:lpstr>
      <vt:lpstr>Начать следует с куска подложки, затем наложить на него фольгу, а сверху закрыть шаблоном. После того, как все слои наложены друг на друга, необходимо воспользоваться деревянными палочками. Каждый их размер подбирается для под определённую часть рисунка. Начинать обводить рисунок на шаблоне нужно самой толстой палочкой. Затем продолжить обводку палочками потоньше.  </vt:lpstr>
      <vt:lpstr>После того, как основной рисунок будет готов, можно проявить фантазию и дополнить его более мелкими деталями. </vt:lpstr>
      <vt:lpstr>Готовая чеканка накладывается на один из картонных кружков, края разрезаются «лучиками» и заворачиваются на обратную сторону кружка. Сложенная вдвое лента, так же наклеивается на заднюю часть кружка и закрывается вторым картонным кружком.</vt:lpstr>
      <vt:lpstr>Слайд 8</vt:lpstr>
      <vt:lpstr>Слайд 9</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Марина Крестникова</dc:creator>
  <cp:lastModifiedBy>Марина Крестникова</cp:lastModifiedBy>
  <cp:revision>6</cp:revision>
  <dcterms:created xsi:type="dcterms:W3CDTF">2023-01-24T14:15:44Z</dcterms:created>
  <dcterms:modified xsi:type="dcterms:W3CDTF">2023-02-06T14:29:03Z</dcterms:modified>
</cp:coreProperties>
</file>