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11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</p:sldMasterIdLst>
  <p:notesMasterIdLst>
    <p:notesMasterId r:id="rId19"/>
  </p:notesMasterIdLst>
  <p:sldIdLst>
    <p:sldId id="271" r:id="rId2"/>
    <p:sldId id="278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</p:sldIdLst>
  <p:sldSz cx="9144000" cy="6858000" type="screen4x3"/>
  <p:notesSz cx="6858000" cy="91440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52" autoAdjust="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670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en-US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86200" y="0"/>
            <a:ext cx="29670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en-US" altLang="ru-RU"/>
          </a:p>
        </p:txBody>
      </p:sp>
      <p:sp>
        <p:nvSpPr>
          <p:cNvPr id="3078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9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4438" cy="411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smtClean="0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8686800"/>
            <a:ext cx="29670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eaLnBrk="1" hangingPunct="1"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endParaRPr lang="en-US" alt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6200" y="8686800"/>
            <a:ext cx="2967038" cy="452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SzPct val="10000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Lucida Sans Unicode" panose="020B0602030504020204" pitchFamily="34" charset="0"/>
              </a:defRPr>
            </a:lvl1pPr>
          </a:lstStyle>
          <a:p>
            <a:fld id="{5D5EF7FE-FDEB-4C26-B14E-0D1A7C55C083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742950" indent="-28575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11430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6002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2057400" indent="-228600" algn="l" defTabSz="449263" rtl="0" fontAlgn="base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524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02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69075" y="388938"/>
            <a:ext cx="1897063" cy="55499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76300" y="388938"/>
            <a:ext cx="5540375" cy="55499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8796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76300" y="388938"/>
            <a:ext cx="7589838" cy="5549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69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766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49110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76300" y="1352550"/>
            <a:ext cx="3689350" cy="4586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8050" y="1352550"/>
            <a:ext cx="3690938" cy="4586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225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219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23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2650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7258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90171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72200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897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98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6300" y="1352550"/>
            <a:ext cx="7532688" cy="458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889000" y="388938"/>
            <a:ext cx="7577138" cy="852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0" y="6172200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41991" name="Picture 7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6226175"/>
            <a:ext cx="947738" cy="119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</p:sldLayoutIdLst>
  <p:txStyles>
    <p:titleStyle>
      <a:lvl1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 kern="1200">
          <a:solidFill>
            <a:srgbClr val="000000"/>
          </a:solidFill>
          <a:latin typeface="+mj-lt"/>
          <a:ea typeface="+mj-ea"/>
          <a:cs typeface="+mj-cs"/>
        </a:defRPr>
      </a:lvl1pPr>
      <a:lvl2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>
          <a:solidFill>
            <a:srgbClr val="000000"/>
          </a:solidFill>
          <a:latin typeface="Arial" panose="020B0604020202020204" pitchFamily="34" charset="0"/>
          <a:ea typeface="Arial Unicode MS" pitchFamily="34" charset="-128"/>
        </a:defRPr>
      </a:lvl2pPr>
      <a:lvl3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>
          <a:solidFill>
            <a:srgbClr val="000000"/>
          </a:solidFill>
          <a:latin typeface="Arial" panose="020B0604020202020204" pitchFamily="34" charset="0"/>
          <a:ea typeface="Arial Unicode MS" pitchFamily="34" charset="-128"/>
        </a:defRPr>
      </a:lvl3pPr>
      <a:lvl4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>
          <a:solidFill>
            <a:srgbClr val="000000"/>
          </a:solidFill>
          <a:latin typeface="Arial" panose="020B0604020202020204" pitchFamily="34" charset="0"/>
          <a:ea typeface="Arial Unicode MS" pitchFamily="34" charset="-128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>
          <a:solidFill>
            <a:srgbClr val="000000"/>
          </a:solidFill>
          <a:latin typeface="Arial" panose="020B0604020202020204" pitchFamily="34" charset="0"/>
          <a:ea typeface="Arial Unicode MS" pitchFamily="34" charset="-128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>
          <a:solidFill>
            <a:srgbClr val="000000"/>
          </a:solidFill>
          <a:latin typeface="Arial" panose="020B0604020202020204" pitchFamily="34" charset="0"/>
          <a:ea typeface="Arial Unicode MS" pitchFamily="34" charset="-128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>
          <a:solidFill>
            <a:srgbClr val="000000"/>
          </a:solidFill>
          <a:latin typeface="Arial" panose="020B0604020202020204" pitchFamily="34" charset="0"/>
          <a:ea typeface="Arial Unicode MS" pitchFamily="34" charset="-128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>
          <a:solidFill>
            <a:srgbClr val="000000"/>
          </a:solidFill>
          <a:latin typeface="Arial" panose="020B0604020202020204" pitchFamily="34" charset="0"/>
          <a:ea typeface="Arial Unicode MS" pitchFamily="34" charset="-128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 b="1">
          <a:solidFill>
            <a:srgbClr val="000000"/>
          </a:solidFill>
          <a:latin typeface="Arial" panose="020B0604020202020204" pitchFamily="34" charset="0"/>
          <a:ea typeface="Arial Unicode MS" pitchFamily="34" charset="-128"/>
        </a:defRPr>
      </a:lvl9pPr>
    </p:titleStyle>
    <p:bodyStyle>
      <a:lvl1pPr marL="342900" indent="-342900" algn="l" defTabSz="449263" rtl="0" fontAlgn="base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-473075" y="4292600"/>
            <a:ext cx="7205663" cy="1081088"/>
          </a:xfrm>
        </p:spPr>
        <p:txBody>
          <a:bodyPr lIns="91440" tIns="45720" rIns="91440" bIns="45720" anchor="b"/>
          <a:lstStyle/>
          <a:p>
            <a:pPr marL="1828800" indent="0">
              <a:lnSpc>
                <a:spcPct val="110000"/>
              </a:lnSpc>
            </a:pPr>
            <a:r>
              <a:rPr lang="en-US" altLang="ru-RU" sz="4400" dirty="0">
                <a:solidFill>
                  <a:schemeClr val="tx1"/>
                </a:solidFill>
              </a:rPr>
              <a:t>Java</a:t>
            </a:r>
            <a:r>
              <a:rPr lang="ru-RU" altLang="ru-RU" sz="4400" dirty="0">
                <a:solidFill>
                  <a:schemeClr val="tx1"/>
                </a:solidFill>
              </a:rPr>
              <a:t> S</a:t>
            </a:r>
            <a:r>
              <a:rPr lang="en-US" altLang="ru-RU" sz="4400" dirty="0" smtClean="0">
                <a:solidFill>
                  <a:schemeClr val="tx1"/>
                </a:solidFill>
              </a:rPr>
              <a:t>E</a:t>
            </a:r>
            <a:r>
              <a:rPr lang="en-US" altLang="ru-RU" sz="4400" dirty="0">
                <a:solidFill>
                  <a:schemeClr val="tx1"/>
                </a:solidFill>
              </a:rPr>
              <a:t> </a:t>
            </a:r>
            <a:endParaRPr lang="ru-RU" altLang="ru-RU" sz="4100" dirty="0">
              <a:solidFill>
                <a:schemeClr val="tx1"/>
              </a:solidFill>
            </a:endParaRPr>
          </a:p>
        </p:txBody>
      </p:sp>
      <p:sp>
        <p:nvSpPr>
          <p:cNvPr id="43011" name="Подзаголовок 2"/>
          <p:cNvSpPr>
            <a:spLocks noGrp="1"/>
          </p:cNvSpPr>
          <p:nvPr>
            <p:ph type="subTitle" idx="4294967295"/>
          </p:nvPr>
        </p:nvSpPr>
        <p:spPr bwMode="gray">
          <a:xfrm>
            <a:off x="1331913" y="5229225"/>
            <a:ext cx="6480175" cy="800100"/>
          </a:xfrm>
        </p:spPr>
        <p:txBody>
          <a:bodyPr lIns="91440" tIns="45720" rIns="91440" bIns="45720"/>
          <a:lstStyle/>
          <a:p>
            <a:pPr marL="0" indent="0" defTabSz="914400">
              <a:lnSpc>
                <a:spcPct val="90000"/>
              </a:lnSpc>
              <a:spcBef>
                <a:spcPct val="0"/>
              </a:spcBef>
            </a:pPr>
            <a:r>
              <a:rPr lang="ru-RU" altLang="ru-RU" b="1" dirty="0"/>
              <a:t>Основы программирования. </a:t>
            </a:r>
            <a:endParaRPr lang="en-US" altLang="ru-RU" b="1" dirty="0"/>
          </a:p>
          <a:p>
            <a:pPr marL="0" indent="0" defTabSz="914400">
              <a:lnSpc>
                <a:spcPct val="90000"/>
              </a:lnSpc>
              <a:spcBef>
                <a:spcPct val="0"/>
              </a:spcBef>
            </a:pPr>
            <a:endParaRPr lang="ru-RU" alt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37856"/>
            <a:ext cx="2038350" cy="22479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799" y="0"/>
            <a:ext cx="5743575" cy="5743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big-data-1320x880.jpg (1320×88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6550"/>
            <a:ext cx="9144000" cy="541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0"/>
            <a:ext cx="831641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+mj-lt"/>
              </a:rPr>
              <a:t>Работа с </a:t>
            </a:r>
            <a:r>
              <a:rPr lang="ru-RU" sz="4400" dirty="0" err="1" smtClean="0">
                <a:latin typeface="+mj-lt"/>
              </a:rPr>
              <a:t>Big</a:t>
            </a:r>
            <a:r>
              <a:rPr lang="ru-RU" sz="4400" dirty="0" smtClean="0">
                <a:latin typeface="+mj-lt"/>
              </a:rPr>
              <a:t> </a:t>
            </a:r>
            <a:r>
              <a:rPr lang="ru-RU" sz="4400" dirty="0" err="1" smtClean="0">
                <a:latin typeface="+mj-lt"/>
              </a:rPr>
              <a:t>Data</a:t>
            </a:r>
            <a:r>
              <a:rPr lang="ru-RU" sz="4400" dirty="0" smtClean="0">
                <a:latin typeface="+mj-lt"/>
              </a:rPr>
              <a:t> - большие </a:t>
            </a:r>
            <a:r>
              <a:rPr lang="ru-RU" sz="4400" dirty="0">
                <a:latin typeface="+mj-lt"/>
              </a:rPr>
              <a:t>данных и методы их обработки</a:t>
            </a:r>
            <a:endParaRPr lang="ru-RU" sz="4400" b="0" i="0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4263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-15253"/>
            <a:ext cx="82809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Разработка игр</a:t>
            </a:r>
            <a:endParaRPr lang="ru-RU" sz="4400" dirty="0"/>
          </a:p>
        </p:txBody>
      </p:sp>
      <p:pic>
        <p:nvPicPr>
          <p:cNvPr id="72706" name="Picture 2" descr="social-share-fb.jpg (1200×63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617211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8" name="Picture 4" descr="Games_Subnav_Minecraft-300x465.jpg (300×465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14" y="620688"/>
            <a:ext cx="2971886" cy="460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147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-1452"/>
            <a:ext cx="7272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Космические разработки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0" y="1556792"/>
            <a:ext cx="9144000" cy="2917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3959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0"/>
            <a:ext cx="7776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err="1" smtClean="0"/>
              <a:t>Робомедицина</a:t>
            </a:r>
            <a:endParaRPr lang="ru-RU" sz="4400" dirty="0"/>
          </a:p>
        </p:txBody>
      </p:sp>
      <p:pic>
        <p:nvPicPr>
          <p:cNvPr id="73730" name="Picture 2" descr="f4f27ff5-0cf8-446b-ba4e-ba2fcf216bac (1077×563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488832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130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-19036"/>
            <a:ext cx="84604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Спецэффекты в киноиндустрии</a:t>
            </a:r>
            <a:endParaRPr lang="ru-RU" sz="4400" dirty="0"/>
          </a:p>
        </p:txBody>
      </p:sp>
      <p:pic>
        <p:nvPicPr>
          <p:cNvPr id="74754" name="Picture 2" descr="speceffecty.jpg (615×34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24744"/>
            <a:ext cx="682296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70588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8654" y="0"/>
            <a:ext cx="8028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Беспилотные автомобили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96752"/>
            <a:ext cx="6591305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525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8709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VR/AR</a:t>
            </a:r>
            <a:endParaRPr lang="ru-RU" sz="4400" dirty="0"/>
          </a:p>
        </p:txBody>
      </p:sp>
      <p:pic>
        <p:nvPicPr>
          <p:cNvPr id="75778" name="Picture 2" descr="ar_vr-pic905-895x505-29474.jpg (895×504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8524875" cy="480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2709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0"/>
            <a:ext cx="84604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Сделаем небольшую программу, которая поможет с выбором клички домашнему животному.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4994"/>
            <a:ext cx="9144000" cy="420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/>
          </p:cNvSpPr>
          <p:nvPr>
            <p:ph type="title" idx="4294967295"/>
          </p:nvPr>
        </p:nvSpPr>
        <p:spPr>
          <a:xfrm>
            <a:off x="923131" y="-25563"/>
            <a:ext cx="7577138" cy="852487"/>
          </a:xfrm>
        </p:spPr>
        <p:txBody>
          <a:bodyPr lIns="91440" tIns="45720" rIns="91440" bIns="45720" anchor="ctr"/>
          <a:lstStyle/>
          <a:p>
            <a:r>
              <a:rPr lang="ru-RU" altLang="ru-RU" dirty="0"/>
              <a:t>История </a:t>
            </a:r>
            <a:r>
              <a:rPr lang="en-US" altLang="ru-RU" dirty="0"/>
              <a:t>Java</a:t>
            </a:r>
            <a:endParaRPr lang="ru-RU" altLang="ru-RU" dirty="0"/>
          </a:p>
        </p:txBody>
      </p:sp>
      <p:sp>
        <p:nvSpPr>
          <p:cNvPr id="51203" name="Rectangle 3"/>
          <p:cNvSpPr>
            <a:spLocks noGrp="1"/>
          </p:cNvSpPr>
          <p:nvPr>
            <p:ph type="body" sz="half" idx="4294967295"/>
          </p:nvPr>
        </p:nvSpPr>
        <p:spPr>
          <a:xfrm>
            <a:off x="755576" y="826924"/>
            <a:ext cx="3697288" cy="4586288"/>
          </a:xfrm>
        </p:spPr>
        <p:txBody>
          <a:bodyPr lIns="91440" tIns="45720" rIns="91440" bIns="45720"/>
          <a:lstStyle/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ru-RU" altLang="ru-RU" sz="2400" b="1" dirty="0">
                <a:latin typeface="Times New Roman" panose="02020603050405020304" pitchFamily="18" charset="0"/>
              </a:rPr>
              <a:t>1991</a:t>
            </a:r>
            <a:r>
              <a:rPr lang="ru-RU" altLang="ru-RU" sz="2400" dirty="0">
                <a:latin typeface="Times New Roman" panose="02020603050405020304" pitchFamily="18" charset="0"/>
              </a:rPr>
              <a:t> – начало работы над проектом </a:t>
            </a:r>
            <a:r>
              <a:rPr lang="en-US" altLang="ru-RU" sz="2400" dirty="0">
                <a:latin typeface="Times New Roman" panose="02020603050405020304" pitchFamily="18" charset="0"/>
              </a:rPr>
              <a:t>Java</a:t>
            </a: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1995</a:t>
            </a:r>
            <a:r>
              <a:rPr lang="en-US" altLang="ru-RU" sz="2400" dirty="0">
                <a:latin typeface="Times New Roman" panose="02020603050405020304" pitchFamily="18" charset="0"/>
              </a:rPr>
              <a:t> – </a:t>
            </a:r>
            <a:r>
              <a:rPr lang="ru-RU" altLang="ru-RU" sz="2400" dirty="0">
                <a:latin typeface="Times New Roman" panose="02020603050405020304" pitchFamily="18" charset="0"/>
              </a:rPr>
              <a:t>официальный релиз технологии </a:t>
            </a:r>
            <a:r>
              <a:rPr lang="en-US" altLang="ru-RU" sz="2400" dirty="0">
                <a:latin typeface="Times New Roman" panose="02020603050405020304" pitchFamily="18" charset="0"/>
              </a:rPr>
              <a:t>Java </a:t>
            </a:r>
            <a:r>
              <a:rPr lang="ru-RU" altLang="ru-RU" sz="2400" dirty="0">
                <a:latin typeface="Times New Roman" panose="02020603050405020304" pitchFamily="18" charset="0"/>
              </a:rPr>
              <a:t>компанией </a:t>
            </a:r>
            <a:r>
              <a:rPr lang="en-US" altLang="ru-RU" sz="2400" dirty="0">
                <a:latin typeface="Times New Roman" panose="02020603050405020304" pitchFamily="18" charset="0"/>
              </a:rPr>
              <a:t>Sun Microsystems</a:t>
            </a: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1996</a:t>
            </a:r>
            <a:r>
              <a:rPr lang="en-US" altLang="ru-RU" sz="2400" dirty="0">
                <a:latin typeface="Times New Roman" panose="02020603050405020304" pitchFamily="18" charset="0"/>
              </a:rPr>
              <a:t> – </a:t>
            </a:r>
            <a:r>
              <a:rPr lang="ru-RU" altLang="ru-RU" sz="2400" dirty="0">
                <a:latin typeface="Times New Roman" panose="02020603050405020304" pitchFamily="18" charset="0"/>
              </a:rPr>
              <a:t>выпуск </a:t>
            </a:r>
            <a:r>
              <a:rPr lang="en-US" altLang="ru-RU" sz="2400" dirty="0">
                <a:latin typeface="Times New Roman" panose="02020603050405020304" pitchFamily="18" charset="0"/>
              </a:rPr>
              <a:t>JDK 1.0</a:t>
            </a: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1997 </a:t>
            </a:r>
            <a:r>
              <a:rPr lang="en-US" altLang="ru-RU" sz="2400" dirty="0">
                <a:latin typeface="Times New Roman" panose="02020603050405020304" pitchFamily="18" charset="0"/>
              </a:rPr>
              <a:t>– </a:t>
            </a:r>
            <a:r>
              <a:rPr lang="ru-RU" altLang="ru-RU" sz="2400" dirty="0">
                <a:latin typeface="Times New Roman" panose="02020603050405020304" pitchFamily="18" charset="0"/>
              </a:rPr>
              <a:t>выпуск </a:t>
            </a:r>
            <a:r>
              <a:rPr lang="en-US" altLang="ru-RU" sz="2400" dirty="0">
                <a:latin typeface="Times New Roman" panose="02020603050405020304" pitchFamily="18" charset="0"/>
              </a:rPr>
              <a:t>JDK 1.1</a:t>
            </a: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1998</a:t>
            </a:r>
            <a:r>
              <a:rPr lang="en-US" altLang="ru-RU" sz="2400" dirty="0">
                <a:latin typeface="Times New Roman" panose="02020603050405020304" pitchFamily="18" charset="0"/>
              </a:rPr>
              <a:t> </a:t>
            </a:r>
            <a:r>
              <a:rPr lang="ru-RU" altLang="ru-RU" sz="2400" dirty="0">
                <a:latin typeface="Times New Roman" panose="02020603050405020304" pitchFamily="18" charset="0"/>
              </a:rPr>
              <a:t>– выпуск </a:t>
            </a:r>
            <a:r>
              <a:rPr lang="en-US" altLang="ru-RU" sz="2400" dirty="0">
                <a:latin typeface="Times New Roman" panose="02020603050405020304" pitchFamily="18" charset="0"/>
              </a:rPr>
              <a:t>J2SE 1.2</a:t>
            </a: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2000</a:t>
            </a:r>
            <a:r>
              <a:rPr lang="en-US" altLang="ru-RU" sz="2400" dirty="0">
                <a:latin typeface="Times New Roman" panose="02020603050405020304" pitchFamily="18" charset="0"/>
              </a:rPr>
              <a:t> – </a:t>
            </a:r>
            <a:r>
              <a:rPr lang="ru-RU" altLang="ru-RU" sz="2400" dirty="0">
                <a:latin typeface="Times New Roman" panose="02020603050405020304" pitchFamily="18" charset="0"/>
              </a:rPr>
              <a:t>выпуск </a:t>
            </a:r>
            <a:r>
              <a:rPr lang="en-US" altLang="ru-RU" sz="2400" dirty="0">
                <a:latin typeface="Times New Roman" panose="02020603050405020304" pitchFamily="18" charset="0"/>
              </a:rPr>
              <a:t>J2SE 1.</a:t>
            </a:r>
            <a:r>
              <a:rPr lang="ru-RU" altLang="ru-RU" sz="2400" dirty="0">
                <a:latin typeface="Times New Roman" panose="02020603050405020304" pitchFamily="18" charset="0"/>
              </a:rPr>
              <a:t>3</a:t>
            </a:r>
          </a:p>
        </p:txBody>
      </p:sp>
      <p:sp>
        <p:nvSpPr>
          <p:cNvPr id="51204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681279" y="838513"/>
            <a:ext cx="4181475" cy="4586288"/>
          </a:xfrm>
        </p:spPr>
        <p:txBody>
          <a:bodyPr lIns="91440" tIns="45720" rIns="91440" bIns="45720"/>
          <a:lstStyle/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ru-RU" altLang="ru-RU" sz="2400" b="1" dirty="0">
                <a:latin typeface="Times New Roman" panose="02020603050405020304" pitchFamily="18" charset="0"/>
              </a:rPr>
              <a:t>2002</a:t>
            </a:r>
            <a:r>
              <a:rPr lang="ru-RU" altLang="ru-RU" sz="2400" dirty="0">
                <a:latin typeface="Times New Roman" panose="02020603050405020304" pitchFamily="18" charset="0"/>
              </a:rPr>
              <a:t> – выпуск </a:t>
            </a:r>
            <a:r>
              <a:rPr lang="en-US" altLang="ru-RU" sz="2400" dirty="0">
                <a:latin typeface="Times New Roman" panose="02020603050405020304" pitchFamily="18" charset="0"/>
              </a:rPr>
              <a:t>J2SE 1.4</a:t>
            </a:r>
            <a:endParaRPr lang="ru-RU" altLang="ru-RU" sz="2400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2004</a:t>
            </a:r>
            <a:r>
              <a:rPr lang="en-US" altLang="ru-RU" sz="2400" dirty="0">
                <a:latin typeface="Times New Roman" panose="02020603050405020304" pitchFamily="18" charset="0"/>
              </a:rPr>
              <a:t> – </a:t>
            </a:r>
            <a:r>
              <a:rPr lang="ru-RU" altLang="ru-RU" sz="2400" dirty="0">
                <a:latin typeface="Times New Roman" panose="02020603050405020304" pitchFamily="18" charset="0"/>
              </a:rPr>
              <a:t>выпуск </a:t>
            </a:r>
            <a:r>
              <a:rPr lang="en-US" altLang="ru-RU" sz="2400" dirty="0">
                <a:latin typeface="Times New Roman" panose="02020603050405020304" pitchFamily="18" charset="0"/>
              </a:rPr>
              <a:t>J2SE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5</a:t>
            </a:r>
            <a:endParaRPr lang="en-US" altLang="ru-RU" sz="2400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2006</a:t>
            </a:r>
            <a:r>
              <a:rPr lang="en-US" altLang="ru-RU" sz="2400" dirty="0">
                <a:latin typeface="Times New Roman" panose="02020603050405020304" pitchFamily="18" charset="0"/>
              </a:rPr>
              <a:t> – </a:t>
            </a:r>
            <a:r>
              <a:rPr lang="ru-RU" altLang="ru-RU" sz="2400" dirty="0">
                <a:latin typeface="Times New Roman" panose="02020603050405020304" pitchFamily="18" charset="0"/>
              </a:rPr>
              <a:t>выпуск </a:t>
            </a:r>
            <a:r>
              <a:rPr lang="en-US" altLang="ru-RU" sz="2400" dirty="0">
                <a:latin typeface="Times New Roman" panose="02020603050405020304" pitchFamily="18" charset="0"/>
              </a:rPr>
              <a:t>Java SE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6</a:t>
            </a:r>
            <a:endParaRPr lang="en-US" altLang="ru-RU" sz="2400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2010</a:t>
            </a:r>
            <a:r>
              <a:rPr lang="en-US" altLang="ru-RU" sz="2400" dirty="0">
                <a:latin typeface="Times New Roman" panose="02020603050405020304" pitchFamily="18" charset="0"/>
              </a:rPr>
              <a:t> – </a:t>
            </a:r>
            <a:r>
              <a:rPr lang="ru-RU" altLang="ru-RU" sz="2400" dirty="0">
                <a:latin typeface="Times New Roman" panose="02020603050405020304" pitchFamily="18" charset="0"/>
              </a:rPr>
              <a:t>компания </a:t>
            </a:r>
            <a:r>
              <a:rPr lang="en-US" altLang="ru-RU" sz="2400" dirty="0">
                <a:latin typeface="Times New Roman" panose="02020603050405020304" pitchFamily="18" charset="0"/>
              </a:rPr>
              <a:t>Sun </a:t>
            </a:r>
            <a:r>
              <a:rPr lang="ru-RU" altLang="ru-RU" sz="2400" dirty="0">
                <a:latin typeface="Times New Roman" panose="02020603050405020304" pitchFamily="18" charset="0"/>
              </a:rPr>
              <a:t>вошла в состав корпорации </a:t>
            </a:r>
            <a:r>
              <a:rPr lang="en-US" altLang="ru-RU" sz="2400" dirty="0">
                <a:latin typeface="Times New Roman" panose="02020603050405020304" pitchFamily="18" charset="0"/>
              </a:rPr>
              <a:t>Oracle</a:t>
            </a: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2011</a:t>
            </a:r>
            <a:r>
              <a:rPr lang="en-US" altLang="ru-RU" sz="2400" dirty="0">
                <a:latin typeface="Times New Roman" panose="02020603050405020304" pitchFamily="18" charset="0"/>
              </a:rPr>
              <a:t> –</a:t>
            </a:r>
            <a:r>
              <a:rPr lang="ru-RU" altLang="ru-RU" sz="2400" dirty="0">
                <a:latin typeface="Times New Roman" panose="02020603050405020304" pitchFamily="18" charset="0"/>
              </a:rPr>
              <a:t> выпуск </a:t>
            </a:r>
            <a:r>
              <a:rPr lang="en-US" altLang="ru-RU" sz="2400" dirty="0">
                <a:latin typeface="Times New Roman" panose="02020603050405020304" pitchFamily="18" charset="0"/>
              </a:rPr>
              <a:t>Java SE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7</a:t>
            </a:r>
            <a:endParaRPr lang="en-US" altLang="ru-RU" sz="2400" dirty="0">
              <a:latin typeface="Times New Roman" panose="02020603050405020304" pitchFamily="18" charset="0"/>
            </a:endParaRP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2014</a:t>
            </a:r>
            <a:r>
              <a:rPr lang="en-US" altLang="ru-RU" sz="2400" dirty="0">
                <a:latin typeface="Times New Roman" panose="02020603050405020304" pitchFamily="18" charset="0"/>
              </a:rPr>
              <a:t> –</a:t>
            </a:r>
            <a:r>
              <a:rPr lang="ru-RU" altLang="ru-RU" sz="2400" dirty="0">
                <a:latin typeface="Times New Roman" panose="02020603050405020304" pitchFamily="18" charset="0"/>
              </a:rPr>
              <a:t> выпуск </a:t>
            </a:r>
            <a:r>
              <a:rPr lang="en-US" altLang="ru-RU" sz="2400" dirty="0">
                <a:latin typeface="Times New Roman" panose="02020603050405020304" pitchFamily="18" charset="0"/>
              </a:rPr>
              <a:t>Java SE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8</a:t>
            </a: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 smtClean="0">
                <a:latin typeface="Times New Roman" panose="02020603050405020304" pitchFamily="18" charset="0"/>
              </a:rPr>
              <a:t>2017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 –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выпуск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Java SE 9</a:t>
            </a: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 smtClean="0">
                <a:latin typeface="Times New Roman" panose="02020603050405020304" pitchFamily="18" charset="0"/>
              </a:rPr>
              <a:t>2018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 –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выпуск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Java SE 10</a:t>
            </a:r>
          </a:p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en-US" altLang="ru-RU" sz="2400" b="1" dirty="0">
                <a:latin typeface="Times New Roman" panose="02020603050405020304" pitchFamily="18" charset="0"/>
              </a:rPr>
              <a:t>2018</a:t>
            </a:r>
            <a:r>
              <a:rPr lang="en-US" altLang="ru-RU" sz="2400" dirty="0">
                <a:latin typeface="Times New Roman" panose="02020603050405020304" pitchFamily="18" charset="0"/>
              </a:rPr>
              <a:t>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–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выпуск </a:t>
            </a:r>
            <a:r>
              <a:rPr lang="en-US" altLang="ru-RU" sz="2400" dirty="0" smtClean="0">
                <a:latin typeface="Times New Roman" panose="02020603050405020304" pitchFamily="18" charset="0"/>
              </a:rPr>
              <a:t>Java SE 11</a:t>
            </a:r>
          </a:p>
          <a:p>
            <a:pPr marL="0" indent="0">
              <a:spcBef>
                <a:spcPct val="20000"/>
              </a:spcBef>
            </a:pPr>
            <a:endParaRPr lang="ru-RU" altLang="ru-RU" sz="24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/>
          </p:cNvSpPr>
          <p:nvPr>
            <p:ph type="title" idx="4294967295"/>
          </p:nvPr>
        </p:nvSpPr>
        <p:spPr>
          <a:xfrm>
            <a:off x="34925" y="388938"/>
            <a:ext cx="7577138" cy="852487"/>
          </a:xfrm>
        </p:spPr>
        <p:txBody>
          <a:bodyPr lIns="91440" tIns="45720" rIns="91440" bIns="45720" anchor="ctr"/>
          <a:lstStyle/>
          <a:p>
            <a:r>
              <a:rPr lang="ru-RU" altLang="ru-RU"/>
              <a:t>Этапы создания приложения </a:t>
            </a:r>
            <a:r>
              <a:rPr lang="en-US" altLang="ru-RU"/>
              <a:t>Java</a:t>
            </a:r>
            <a:endParaRPr lang="ru-RU" altLang="ru-RU"/>
          </a:p>
        </p:txBody>
      </p:sp>
      <p:sp>
        <p:nvSpPr>
          <p:cNvPr id="55299" name="Rectangle 4"/>
          <p:cNvSpPr>
            <a:spLocks noGrp="1"/>
          </p:cNvSpPr>
          <p:nvPr>
            <p:ph type="body" sz="half" idx="4294967295"/>
          </p:nvPr>
        </p:nvSpPr>
        <p:spPr>
          <a:xfrm>
            <a:off x="876300" y="1352550"/>
            <a:ext cx="3697288" cy="4586288"/>
          </a:xfrm>
        </p:spPr>
        <p:txBody>
          <a:bodyPr lIns="91440" tIns="45720" rIns="91440" bIns="45720"/>
          <a:lstStyle/>
          <a:p>
            <a:pPr defTabSz="914400">
              <a:spcBef>
                <a:spcPct val="20000"/>
              </a:spcBef>
              <a:buFont typeface="Wingdings" panose="05000000000000000000" pitchFamily="2" charset="2"/>
              <a:buAutoNum type="arabicPeriod"/>
            </a:pPr>
            <a:r>
              <a:rPr lang="ru-RU" altLang="ru-RU" sz="2000">
                <a:latin typeface="Times New Roman" panose="02020603050405020304" pitchFamily="18" charset="0"/>
              </a:rPr>
              <a:t>Разработка программного кода </a:t>
            </a:r>
          </a:p>
          <a:p>
            <a:pPr defTabSz="914400">
              <a:spcBef>
                <a:spcPct val="20000"/>
              </a:spcBef>
              <a:buFont typeface="Wingdings" panose="05000000000000000000" pitchFamily="2" charset="2"/>
              <a:buAutoNum type="arabicPeriod"/>
            </a:pPr>
            <a:r>
              <a:rPr lang="ru-RU" altLang="ru-RU" sz="2000">
                <a:latin typeface="Times New Roman" panose="02020603050405020304" pitchFamily="18" charset="0"/>
              </a:rPr>
              <a:t>Компиляция исходного кода в байт-код</a:t>
            </a:r>
          </a:p>
          <a:p>
            <a:pPr defTabSz="914400">
              <a:spcBef>
                <a:spcPct val="20000"/>
              </a:spcBef>
              <a:buFont typeface="Wingdings" panose="05000000000000000000" pitchFamily="2" charset="2"/>
              <a:buAutoNum type="arabicPeriod"/>
            </a:pPr>
            <a:r>
              <a:rPr lang="ru-RU" altLang="ru-RU" sz="2000">
                <a:latin typeface="Times New Roman" panose="02020603050405020304" pitchFamily="18" charset="0"/>
              </a:rPr>
              <a:t>Выполнение программы в </a:t>
            </a:r>
            <a:r>
              <a:rPr lang="en-US" altLang="ru-RU" sz="2000">
                <a:latin typeface="Times New Roman" panose="02020603050405020304" pitchFamily="18" charset="0"/>
              </a:rPr>
              <a:t>JVM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5530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84411"/>
              </p:ext>
            </p:extLst>
          </p:nvPr>
        </p:nvGraphicFramePr>
        <p:xfrm>
          <a:off x="430213" y="3501008"/>
          <a:ext cx="8362052" cy="15345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0" name="Visio" r:id="rId3" imgW="8261429" imgH="1516806" progId="Visio.Drawing.11">
                  <p:embed/>
                </p:oleObj>
              </mc:Choice>
              <mc:Fallback>
                <p:oleObj name="Visio" r:id="rId3" imgW="8261429" imgH="1516806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213" y="3501008"/>
                        <a:ext cx="8362052" cy="15345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1" name="AutoShape 7"/>
          <p:cNvSpPr>
            <a:spLocks/>
          </p:cNvSpPr>
          <p:nvPr/>
        </p:nvSpPr>
        <p:spPr bwMode="auto">
          <a:xfrm rot="-5400000">
            <a:off x="1485900" y="4067176"/>
            <a:ext cx="390525" cy="2324100"/>
          </a:xfrm>
          <a:prstGeom prst="leftBrace">
            <a:avLst>
              <a:gd name="adj1" fmla="val 4959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defTabSz="914400" eaLnBrk="1" hangingPunct="1">
              <a:buClrTx/>
              <a:buFontTx/>
              <a:buNone/>
            </a:pPr>
            <a:endParaRPr lang="ru-RU" altLang="ru-RU" sz="1800"/>
          </a:p>
        </p:txBody>
      </p:sp>
      <p:sp>
        <p:nvSpPr>
          <p:cNvPr id="55302" name="AutoShape 8"/>
          <p:cNvSpPr>
            <a:spLocks/>
          </p:cNvSpPr>
          <p:nvPr/>
        </p:nvSpPr>
        <p:spPr bwMode="auto">
          <a:xfrm rot="-5400000">
            <a:off x="3638550" y="3654426"/>
            <a:ext cx="390525" cy="3797300"/>
          </a:xfrm>
          <a:prstGeom prst="leftBrace">
            <a:avLst>
              <a:gd name="adj1" fmla="val 8103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defTabSz="914400" eaLnBrk="1" hangingPunct="1">
              <a:buClrTx/>
              <a:buFontTx/>
              <a:buNone/>
            </a:pPr>
            <a:endParaRPr lang="ru-RU" altLang="ru-RU" sz="1800"/>
          </a:p>
        </p:txBody>
      </p:sp>
      <p:sp>
        <p:nvSpPr>
          <p:cNvPr id="55303" name="AutoShape 9"/>
          <p:cNvSpPr>
            <a:spLocks/>
          </p:cNvSpPr>
          <p:nvPr/>
        </p:nvSpPr>
        <p:spPr bwMode="auto">
          <a:xfrm rot="-5400000">
            <a:off x="6492081" y="3442495"/>
            <a:ext cx="390525" cy="3573462"/>
          </a:xfrm>
          <a:prstGeom prst="leftBrace">
            <a:avLst>
              <a:gd name="adj1" fmla="val 7625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defTabSz="914400" eaLnBrk="1" hangingPunct="1">
              <a:buClrTx/>
              <a:buFontTx/>
              <a:buNone/>
            </a:pPr>
            <a:endParaRPr lang="ru-RU" altLang="ru-RU" sz="1800"/>
          </a:p>
        </p:txBody>
      </p:sp>
      <p:sp>
        <p:nvSpPr>
          <p:cNvPr id="55304" name="Text Box 10"/>
          <p:cNvSpPr txBox="1">
            <a:spLocks noChangeArrowheads="1"/>
          </p:cNvSpPr>
          <p:nvPr/>
        </p:nvSpPr>
        <p:spPr bwMode="auto">
          <a:xfrm>
            <a:off x="1525588" y="5483225"/>
            <a:ext cx="325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defTabSz="914400" eaLnBrk="1" hangingPunct="1">
              <a:buClrTx/>
              <a:buFontTx/>
              <a:buNone/>
            </a:pPr>
            <a:r>
              <a:rPr lang="en-US" altLang="ru-RU" sz="1800"/>
              <a:t>1</a:t>
            </a:r>
            <a:endParaRPr lang="ru-RU" altLang="ru-RU" sz="1800"/>
          </a:p>
        </p:txBody>
      </p:sp>
      <p:sp>
        <p:nvSpPr>
          <p:cNvPr id="55305" name="Text Box 11"/>
          <p:cNvSpPr txBox="1">
            <a:spLocks noChangeArrowheads="1"/>
          </p:cNvSpPr>
          <p:nvPr/>
        </p:nvSpPr>
        <p:spPr bwMode="auto">
          <a:xfrm>
            <a:off x="3676650" y="5705475"/>
            <a:ext cx="325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defTabSz="914400" eaLnBrk="1" hangingPunct="1">
              <a:buClrTx/>
              <a:buFontTx/>
              <a:buNone/>
            </a:pPr>
            <a:r>
              <a:rPr lang="en-US" altLang="ru-RU" sz="1800"/>
              <a:t>2</a:t>
            </a:r>
            <a:endParaRPr lang="ru-RU" altLang="ru-RU" sz="1800"/>
          </a:p>
        </p:txBody>
      </p:sp>
      <p:sp>
        <p:nvSpPr>
          <p:cNvPr id="55306" name="Text Box 12"/>
          <p:cNvSpPr txBox="1">
            <a:spLocks noChangeArrowheads="1"/>
          </p:cNvSpPr>
          <p:nvPr/>
        </p:nvSpPr>
        <p:spPr bwMode="auto">
          <a:xfrm>
            <a:off x="6510338" y="5472113"/>
            <a:ext cx="325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defTabSz="914400" eaLnBrk="1" hangingPunct="1">
              <a:buClrTx/>
              <a:buFontTx/>
              <a:buNone/>
            </a:pPr>
            <a:r>
              <a:rPr lang="en-US" altLang="ru-RU" sz="1800"/>
              <a:t>3</a:t>
            </a:r>
            <a:endParaRPr lang="ru-RU" altLang="ru-RU" sz="1800"/>
          </a:p>
        </p:txBody>
      </p:sp>
      <p:sp>
        <p:nvSpPr>
          <p:cNvPr id="55307" name="Rectangle 13"/>
          <p:cNvSpPr>
            <a:spLocks noGrp="1"/>
          </p:cNvSpPr>
          <p:nvPr>
            <p:ph type="body" sz="half" idx="4294967295"/>
          </p:nvPr>
        </p:nvSpPr>
        <p:spPr>
          <a:xfrm>
            <a:off x="4711700" y="1352550"/>
            <a:ext cx="3697288" cy="4586288"/>
          </a:xfrm>
        </p:spPr>
        <p:txBody>
          <a:bodyPr lIns="91440" tIns="45720" rIns="91440" bIns="45720"/>
          <a:lstStyle/>
          <a:p>
            <a:pPr>
              <a:spcBef>
                <a:spcPct val="20000"/>
              </a:spcBef>
              <a:buFont typeface="Times New Roman" panose="02020603050405020304" pitchFamily="18" charset="0"/>
              <a:buChar char="•"/>
            </a:pPr>
            <a:r>
              <a:rPr lang="ru-RU" altLang="ru-RU" sz="2000" b="1" i="1">
                <a:latin typeface="Times New Roman" panose="02020603050405020304" pitchFamily="18" charset="0"/>
              </a:rPr>
              <a:t>Байткод (</a:t>
            </a:r>
            <a:r>
              <a:rPr lang="en-US" altLang="ru-RU" sz="2000" b="1" i="1">
                <a:latin typeface="Times New Roman" panose="02020603050405020304" pitchFamily="18" charset="0"/>
              </a:rPr>
              <a:t>bytecode)</a:t>
            </a:r>
            <a:r>
              <a:rPr lang="en-US" altLang="ru-RU" sz="2000">
                <a:latin typeface="Times New Roman" panose="02020603050405020304" pitchFamily="18" charset="0"/>
              </a:rPr>
              <a:t> – </a:t>
            </a:r>
            <a:r>
              <a:rPr lang="ru-RU" altLang="ru-RU" sz="2000">
                <a:latin typeface="Times New Roman" panose="02020603050405020304" pitchFamily="18" charset="0"/>
              </a:rPr>
              <a:t>машинно-независимый низкоуровневый язык</a:t>
            </a:r>
            <a:r>
              <a:rPr lang="en-US" altLang="ru-RU" sz="2000">
                <a:latin typeface="Times New Roman" panose="02020603050405020304" pitchFamily="18" charset="0"/>
              </a:rPr>
              <a:t> </a:t>
            </a:r>
            <a:r>
              <a:rPr lang="ru-RU" altLang="ru-RU" sz="2000">
                <a:latin typeface="Times New Roman" panose="02020603050405020304" pitchFamily="18" charset="0"/>
              </a:rPr>
              <a:t>виртуальной машины </a:t>
            </a:r>
            <a:r>
              <a:rPr lang="en-US" altLang="ru-RU" sz="2000">
                <a:latin typeface="Times New Roman" panose="02020603050405020304" pitchFamily="18" charset="0"/>
              </a:rPr>
              <a:t>Java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 idx="4294967295"/>
          </p:nvPr>
        </p:nvSpPr>
        <p:spPr>
          <a:xfrm>
            <a:off x="323850" y="388938"/>
            <a:ext cx="7577138" cy="852487"/>
          </a:xfrm>
        </p:spPr>
        <p:txBody>
          <a:bodyPr lIns="91440" tIns="45720" rIns="91440" bIns="45720" anchor="ctr"/>
          <a:lstStyle/>
          <a:p>
            <a:r>
              <a:rPr lang="ru-RU" altLang="ru-RU"/>
              <a:t>Переносимость приложений </a:t>
            </a:r>
            <a:r>
              <a:rPr lang="en-US" altLang="ru-RU"/>
              <a:t>Java</a:t>
            </a:r>
            <a:endParaRPr lang="ru-RU" altLang="ru-RU"/>
          </a:p>
        </p:txBody>
      </p:sp>
      <p:graphicFrame>
        <p:nvGraphicFramePr>
          <p:cNvPr id="5632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0902151"/>
              </p:ext>
            </p:extLst>
          </p:nvPr>
        </p:nvGraphicFramePr>
        <p:xfrm>
          <a:off x="107504" y="1484784"/>
          <a:ext cx="8930925" cy="367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36" name="Visio" r:id="rId3" imgW="8175114" imgH="2497840" progId="Visio.Drawing.11">
                  <p:embed/>
                </p:oleObj>
              </mc:Choice>
              <mc:Fallback>
                <p:oleObj name="Visio" r:id="rId3" imgW="8175114" imgH="2497840" progId="Visio.Drawing.11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504" y="1484784"/>
                        <a:ext cx="8930925" cy="367240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 anchor="ctr"/>
          <a:lstStyle/>
          <a:p>
            <a:r>
              <a:rPr lang="ru-RU" altLang="ru-RU"/>
              <a:t>H</a:t>
            </a:r>
            <a:r>
              <a:rPr lang="en-US" altLang="ru-RU"/>
              <a:t>ello</a:t>
            </a:r>
            <a:r>
              <a:rPr lang="ru-RU" altLang="ru-RU"/>
              <a:t>,</a:t>
            </a:r>
            <a:r>
              <a:rPr lang="en-US" altLang="ru-RU"/>
              <a:t> World!!!</a:t>
            </a:r>
            <a:endParaRPr lang="ru-RU" altLang="ru-RU"/>
          </a:p>
        </p:txBody>
      </p:sp>
      <p:sp>
        <p:nvSpPr>
          <p:cNvPr id="57347" name="Text Box 6"/>
          <p:cNvSpPr txBox="1">
            <a:spLocks noChangeArrowheads="1"/>
          </p:cNvSpPr>
          <p:nvPr/>
        </p:nvSpPr>
        <p:spPr bwMode="auto">
          <a:xfrm>
            <a:off x="454025" y="1268413"/>
            <a:ext cx="20875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4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1pPr>
            <a:lvl2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2pPr>
            <a:lvl3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3pPr>
            <a:lvl4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4pPr>
            <a:lvl5pPr>
              <a:spcBef>
                <a:spcPts val="4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5pPr>
            <a:lvl6pPr marL="25146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6pPr>
            <a:lvl7pPr marL="29718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7pPr>
            <a:lvl8pPr marL="34290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8pPr>
            <a:lvl9pPr marL="3886200" indent="-228600" fontAlgn="base">
              <a:spcBef>
                <a:spcPts val="4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1600">
                <a:solidFill>
                  <a:srgbClr val="000000"/>
                </a:solidFill>
                <a:latin typeface="Arial" panose="020B0604020202020204" pitchFamily="34" charset="0"/>
                <a:ea typeface="Arial Unicode MS" pitchFamily="34" charset="-128"/>
              </a:defRPr>
            </a:lvl9pPr>
          </a:lstStyle>
          <a:p>
            <a:pPr defTabSz="914400" eaLnBrk="1" hangingPunct="1">
              <a:buClrTx/>
              <a:buFontTx/>
              <a:buNone/>
            </a:pPr>
            <a:r>
              <a:rPr lang="en-US" altLang="ru-RU" sz="1800" b="1" u="sng"/>
              <a:t>HelloWorld.java</a:t>
            </a:r>
            <a:endParaRPr lang="ru-RU" altLang="ru-RU" sz="1800" b="1" u="sng"/>
          </a:p>
        </p:txBody>
      </p:sp>
      <p:pic>
        <p:nvPicPr>
          <p:cNvPr id="57348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548063"/>
            <a:ext cx="5253038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4869160"/>
            <a:ext cx="4924425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7350" name="Object 9"/>
          <p:cNvGraphicFramePr>
            <a:graphicFrameLocks noChangeAspect="1"/>
          </p:cNvGraphicFramePr>
          <p:nvPr/>
        </p:nvGraphicFramePr>
        <p:xfrm>
          <a:off x="1101725" y="1700213"/>
          <a:ext cx="6511925" cy="184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3" name="Visio" r:id="rId5" imgW="4692841" imgH="1331731" progId="Visio.Drawing.11">
                  <p:embed/>
                </p:oleObj>
              </mc:Choice>
              <mc:Fallback>
                <p:oleObj name="Visio" r:id="rId5" imgW="4692841" imgH="1331731" progId="Visio.Drawing.11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1725" y="1700213"/>
                        <a:ext cx="6511925" cy="1847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03648" y="2636912"/>
            <a:ext cx="6840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Где используется </a:t>
            </a:r>
            <a:r>
              <a:rPr lang="en-US" sz="4400" dirty="0" smtClean="0"/>
              <a:t>Java</a:t>
            </a:r>
            <a:r>
              <a:rPr lang="ru-RU" sz="4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5674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9144000" cy="381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915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0"/>
            <a:ext cx="58326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Облачные проекты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9144000" cy="3900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5421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0"/>
            <a:ext cx="83884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Программный инструментарий</a:t>
            </a:r>
            <a:endParaRPr lang="ru-RU" sz="4400" dirty="0"/>
          </a:p>
        </p:txBody>
      </p:sp>
      <p:pic>
        <p:nvPicPr>
          <p:cNvPr id="70658" name="Picture 2" descr="original.jpg (600×400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7056784" cy="470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921850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10607</TotalTime>
  <Words>181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SimSun</vt:lpstr>
      <vt:lpstr>Arial</vt:lpstr>
      <vt:lpstr>Arial Unicode MS</vt:lpstr>
      <vt:lpstr>Lucida Sans Unicode</vt:lpstr>
      <vt:lpstr>Times New Roman</vt:lpstr>
      <vt:lpstr>Wingdings</vt:lpstr>
      <vt:lpstr>Оформление по умолчанию</vt:lpstr>
      <vt:lpstr>Visio</vt:lpstr>
      <vt:lpstr>Java SE </vt:lpstr>
      <vt:lpstr>История Java</vt:lpstr>
      <vt:lpstr>Этапы создания приложения Java</vt:lpstr>
      <vt:lpstr>Переносимость приложений Java</vt:lpstr>
      <vt:lpstr>Hello, World!!!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1</dc:creator>
  <dc:description>This presentation contains information proprietary to Oracle Corporation</dc:description>
  <cp:lastModifiedBy>1</cp:lastModifiedBy>
  <cp:revision>1472</cp:revision>
  <cp:lastPrinted>2007-06-01T21:45:30Z</cp:lastPrinted>
  <dcterms:created xsi:type="dcterms:W3CDTF">2004-09-08T23:34:22Z</dcterms:created>
  <dcterms:modified xsi:type="dcterms:W3CDTF">2022-10-27T14:57:55Z</dcterms:modified>
</cp:coreProperties>
</file>