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78" r:id="rId4"/>
    <p:sldId id="262" r:id="rId5"/>
    <p:sldId id="258" r:id="rId6"/>
    <p:sldId id="259" r:id="rId7"/>
    <p:sldId id="270" r:id="rId8"/>
    <p:sldId id="272" r:id="rId9"/>
    <p:sldId id="273" r:id="rId10"/>
    <p:sldId id="274" r:id="rId11"/>
    <p:sldId id="260" r:id="rId12"/>
    <p:sldId id="265" r:id="rId13"/>
    <p:sldId id="264" r:id="rId14"/>
    <p:sldId id="261" r:id="rId15"/>
    <p:sldId id="266" r:id="rId16"/>
    <p:sldId id="263" r:id="rId17"/>
    <p:sldId id="267" r:id="rId18"/>
    <p:sldId id="268" r:id="rId19"/>
    <p:sldId id="275" r:id="rId20"/>
    <p:sldId id="277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6CDF01B-B81F-4001-85EB-93C9EA90AE52}">
          <p14:sldIdLst>
            <p14:sldId id="256"/>
            <p14:sldId id="257"/>
            <p14:sldId id="278"/>
            <p14:sldId id="262"/>
            <p14:sldId id="258"/>
            <p14:sldId id="259"/>
            <p14:sldId id="270"/>
            <p14:sldId id="272"/>
            <p14:sldId id="273"/>
            <p14:sldId id="274"/>
            <p14:sldId id="260"/>
            <p14:sldId id="265"/>
            <p14:sldId id="264"/>
            <p14:sldId id="261"/>
            <p14:sldId id="266"/>
            <p14:sldId id="263"/>
            <p14:sldId id="267"/>
            <p14:sldId id="268"/>
            <p14:sldId id="275"/>
            <p14:sldId id="277"/>
            <p14:sldId id="27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A4E91-3614-4E68-9D9F-BFF07EB74B8C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C2FDF-CA7F-40A7-A1AD-668B0474B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027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>
              <a:latin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C2FDF-CA7F-40A7-A1AD-668B0474B42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793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809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5996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565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939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17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311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684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086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485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83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437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953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115212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</a:rPr>
              <a:t>Государственное автономное  профессиональное</a:t>
            </a:r>
            <a:br>
              <a:rPr lang="ru-RU" sz="1800" dirty="0">
                <a:latin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</a:rPr>
              <a:t> образовательное учреждение</a:t>
            </a:r>
            <a:br>
              <a:rPr lang="ru-RU" sz="1800" dirty="0">
                <a:latin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</a:rPr>
              <a:t>«Мензелинское медицинское училище</a:t>
            </a:r>
            <a:r>
              <a:rPr lang="ru-RU" sz="1800" dirty="0" smtClean="0">
                <a:latin typeface="Times New Roman" panose="02020603050405020304" pitchFamily="18" charset="0"/>
              </a:rPr>
              <a:t>»</a:t>
            </a:r>
            <a:endParaRPr lang="ru-RU" sz="1800" dirty="0">
              <a:latin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412776"/>
            <a:ext cx="8136904" cy="504056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1125"/>
              </a:spcBef>
              <a:spcAft>
                <a:spcPts val="1125"/>
              </a:spcAft>
              <a:tabLst>
                <a:tab pos="866775" algn="l"/>
              </a:tabLst>
            </a:pPr>
            <a:r>
              <a:rPr lang="ru-RU" sz="8000" b="1" i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ЛЕКЦИЯ НА ТЕМУ: ЖИДКИЕ  </a:t>
            </a:r>
            <a:r>
              <a:rPr lang="ru-RU" sz="8000" b="1" i="1" dirty="0">
                <a:solidFill>
                  <a:schemeClr val="tx1"/>
                </a:solidFill>
                <a:latin typeface="Times New Roman"/>
                <a:ea typeface="Times New Roman"/>
              </a:rPr>
              <a:t>ЛЕКАРСТВЕННЫЕ ФОРМЫ</a:t>
            </a:r>
          </a:p>
          <a:p>
            <a:pPr>
              <a:lnSpc>
                <a:spcPct val="120000"/>
              </a:lnSpc>
              <a:spcBef>
                <a:spcPts val="1125"/>
              </a:spcBef>
              <a:spcAft>
                <a:spcPts val="1125"/>
              </a:spcAft>
              <a:tabLst>
                <a:tab pos="866775" algn="l"/>
              </a:tabLst>
            </a:pPr>
            <a:r>
              <a:rPr lang="ru-RU" sz="8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МДК </a:t>
            </a:r>
            <a:r>
              <a:rPr lang="ru-RU" sz="8000" dirty="0">
                <a:solidFill>
                  <a:schemeClr val="tx1"/>
                </a:solidFill>
                <a:latin typeface="Times New Roman"/>
                <a:ea typeface="Times New Roman"/>
              </a:rPr>
              <a:t>02.01.  Технология изготовления лекарственных форм</a:t>
            </a:r>
          </a:p>
          <a:p>
            <a:pPr>
              <a:lnSpc>
                <a:spcPct val="120000"/>
              </a:lnSpc>
              <a:spcBef>
                <a:spcPts val="1125"/>
              </a:spcBef>
              <a:spcAft>
                <a:spcPts val="1125"/>
              </a:spcAft>
              <a:tabLst>
                <a:tab pos="866775" algn="l"/>
              </a:tabLst>
            </a:pPr>
            <a:r>
              <a:rPr lang="ru-RU" sz="8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Профессионального модуля</a:t>
            </a:r>
            <a:r>
              <a:rPr lang="ru-RU" sz="8000" dirty="0">
                <a:solidFill>
                  <a:schemeClr val="tx1"/>
                </a:solidFill>
                <a:latin typeface="Times New Roman"/>
                <a:ea typeface="Times New Roman"/>
              </a:rPr>
              <a:t> </a:t>
            </a:r>
          </a:p>
          <a:p>
            <a:pPr>
              <a:lnSpc>
                <a:spcPct val="120000"/>
              </a:lnSpc>
              <a:spcBef>
                <a:spcPts val="1125"/>
              </a:spcBef>
              <a:spcAft>
                <a:spcPts val="1125"/>
              </a:spcAft>
              <a:tabLst>
                <a:tab pos="866775" algn="l"/>
              </a:tabLst>
            </a:pPr>
            <a:r>
              <a:rPr lang="ru-RU" sz="8000" dirty="0">
                <a:solidFill>
                  <a:schemeClr val="tx1"/>
                </a:solidFill>
                <a:latin typeface="Times New Roman"/>
                <a:ea typeface="Times New Roman"/>
              </a:rPr>
              <a:t>ПМ. 02 </a:t>
            </a:r>
            <a:r>
              <a:rPr lang="ru-RU" sz="8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Изготовление лекарственных форм и проведение обязательных видов внутриаптечного контроля  </a:t>
            </a:r>
            <a:r>
              <a:rPr lang="ru-RU" sz="8000" dirty="0">
                <a:solidFill>
                  <a:schemeClr val="tx1"/>
                </a:solidFill>
                <a:latin typeface="Times New Roman"/>
                <a:ea typeface="Times New Roman"/>
              </a:rPr>
              <a:t> </a:t>
            </a:r>
            <a:endParaRPr lang="ru-RU" sz="6400" dirty="0" smtClean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Bef>
                <a:spcPts val="1125"/>
              </a:spcBef>
              <a:spcAft>
                <a:spcPts val="1125"/>
              </a:spcAft>
              <a:tabLst>
                <a:tab pos="866775" algn="l"/>
              </a:tabLst>
            </a:pPr>
            <a:r>
              <a:rPr lang="ru-RU" sz="7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по </a:t>
            </a:r>
            <a:r>
              <a:rPr lang="ru-RU" sz="7200" dirty="0">
                <a:solidFill>
                  <a:schemeClr val="tx1"/>
                </a:solidFill>
                <a:latin typeface="Times New Roman"/>
                <a:ea typeface="Times New Roman"/>
              </a:rPr>
              <a:t>специальности среднего профессионального образования</a:t>
            </a:r>
          </a:p>
          <a:p>
            <a:pPr>
              <a:lnSpc>
                <a:spcPct val="120000"/>
              </a:lnSpc>
              <a:spcBef>
                <a:spcPts val="1125"/>
              </a:spcBef>
              <a:spcAft>
                <a:spcPts val="1125"/>
              </a:spcAft>
              <a:tabLst>
                <a:tab pos="866775" algn="l"/>
              </a:tabLst>
            </a:pPr>
            <a:r>
              <a:rPr lang="ru-RU" sz="7200" dirty="0">
                <a:solidFill>
                  <a:schemeClr val="tx1"/>
                </a:solidFill>
                <a:latin typeface="Times New Roman"/>
                <a:ea typeface="Times New Roman"/>
              </a:rPr>
              <a:t>33.02.01 </a:t>
            </a:r>
            <a:r>
              <a:rPr lang="ru-RU" sz="72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Фармация</a:t>
            </a:r>
          </a:p>
          <a:p>
            <a:pPr>
              <a:lnSpc>
                <a:spcPct val="120000"/>
              </a:lnSpc>
              <a:spcBef>
                <a:spcPts val="1125"/>
              </a:spcBef>
              <a:spcAft>
                <a:spcPts val="1125"/>
              </a:spcAft>
              <a:tabLst>
                <a:tab pos="866775" algn="l"/>
              </a:tabLst>
            </a:pPr>
            <a:endParaRPr lang="ru-RU" sz="6400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>
              <a:lnSpc>
                <a:spcPct val="120000"/>
              </a:lnSpc>
              <a:spcBef>
                <a:spcPts val="1125"/>
              </a:spcBef>
              <a:spcAft>
                <a:spcPts val="1125"/>
              </a:spcAft>
              <a:tabLst>
                <a:tab pos="866775" algn="l"/>
              </a:tabLst>
            </a:pPr>
            <a:r>
              <a:rPr lang="ru-RU" sz="8000" dirty="0" smtClean="0">
                <a:solidFill>
                  <a:schemeClr val="tx1"/>
                </a:solidFill>
                <a:latin typeface="Times New Roman"/>
                <a:ea typeface="Times New Roman"/>
              </a:rPr>
              <a:t>Работу выполнила: преподаватель профессиональных дисциплин          </a:t>
            </a:r>
            <a:r>
              <a:rPr lang="ru-RU" sz="8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Маряхина Лариса Александровна</a:t>
            </a:r>
            <a:endParaRPr lang="ru-RU" sz="80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>
              <a:spcBef>
                <a:spcPts val="1125"/>
              </a:spcBef>
              <a:spcAft>
                <a:spcPts val="1125"/>
              </a:spcAft>
              <a:tabLst>
                <a:tab pos="866775" algn="l"/>
              </a:tabLst>
            </a:pPr>
            <a:r>
              <a:rPr lang="ru-RU" sz="8000" dirty="0">
                <a:latin typeface="Times New Roman"/>
                <a:ea typeface="Times New Roman"/>
              </a:rPr>
              <a:t> </a:t>
            </a:r>
          </a:p>
          <a:p>
            <a:pPr>
              <a:spcBef>
                <a:spcPts val="1125"/>
              </a:spcBef>
              <a:spcAft>
                <a:spcPts val="1125"/>
              </a:spcAft>
              <a:tabLst>
                <a:tab pos="866775" algn="l"/>
              </a:tabLst>
            </a:pPr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pPr marL="899160">
              <a:spcAft>
                <a:spcPts val="0"/>
              </a:spcAft>
            </a:pPr>
            <a:r>
              <a:rPr lang="ru-RU" dirty="0">
                <a:latin typeface="Times New Roman"/>
                <a:ea typeface="Times New Roman"/>
              </a:rPr>
              <a:t>                                                              </a:t>
            </a:r>
          </a:p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pPr marL="571500" marR="494030" indent="635">
              <a:spcBef>
                <a:spcPts val="1050"/>
              </a:spcBef>
            </a:pPr>
            <a:endParaRPr lang="ru-RU" dirty="0">
              <a:latin typeface="Times New Roman"/>
              <a:ea typeface="Times New Roman"/>
            </a:endParaRPr>
          </a:p>
          <a:p>
            <a:pPr>
              <a:spcBef>
                <a:spcPts val="1125"/>
              </a:spcBef>
              <a:spcAft>
                <a:spcPts val="1125"/>
              </a:spcAft>
            </a:pPr>
            <a:r>
              <a:rPr lang="ru-RU" dirty="0">
                <a:latin typeface="Times New Roman"/>
                <a:ea typeface="Times New Roman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4476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2500" b="1" dirty="0">
                <a:solidFill>
                  <a:prstClr val="black"/>
                </a:solidFill>
                <a:latin typeface="Times New Roman" pitchFamily="18" charset="0"/>
              </a:rPr>
              <a:t>Характеристика и физико-химические свойства </a:t>
            </a:r>
            <a:br>
              <a:rPr lang="ru-RU" sz="2500" b="1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sz="2500" b="1" dirty="0">
                <a:solidFill>
                  <a:prstClr val="black"/>
                </a:solidFill>
                <a:latin typeface="Times New Roman" pitchFamily="18" charset="0"/>
              </a:rPr>
              <a:t>неводных растворителей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2088232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200" b="1" i="1" dirty="0" smtClean="0">
                <a:latin typeface="Times New Roman" panose="02020603050405020304" pitchFamily="18" charset="0"/>
              </a:rPr>
              <a:t>Полиэтиленоксид-400</a:t>
            </a:r>
            <a:r>
              <a:rPr lang="ru-RU" sz="2200" dirty="0">
                <a:latin typeface="Times New Roman" panose="02020603050405020304" pitchFamily="18" charset="0"/>
              </a:rPr>
              <a:t> </a:t>
            </a:r>
            <a:r>
              <a:rPr lang="ru-RU" sz="2200" i="1" dirty="0" smtClean="0">
                <a:latin typeface="Times New Roman" panose="02020603050405020304" pitchFamily="18" charset="0"/>
              </a:rPr>
              <a:t>(ПЭО-400</a:t>
            </a:r>
            <a:r>
              <a:rPr lang="ru-RU" sz="2200" i="1" dirty="0">
                <a:latin typeface="Times New Roman" panose="02020603050405020304" pitchFamily="18" charset="0"/>
              </a:rPr>
              <a:t>, ПЭГ-400)</a:t>
            </a:r>
            <a:endParaRPr lang="ru-RU" sz="2200" dirty="0"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200" i="1" dirty="0" smtClean="0">
                <a:latin typeface="Times New Roman" panose="02020603050405020304" pitchFamily="18" charset="0"/>
              </a:rPr>
              <a:t>Polyaethylenoxydum-400</a:t>
            </a:r>
          </a:p>
          <a:p>
            <a:r>
              <a:rPr lang="ru-RU" sz="2200" dirty="0" smtClean="0">
                <a:latin typeface="Times New Roman" panose="02020603050405020304" pitchFamily="18" charset="0"/>
              </a:rPr>
              <a:t>Продукт полимеризациии этиленоксида в присутствии </a:t>
            </a:r>
            <a:r>
              <a:rPr lang="ru-RU" sz="2200" dirty="0">
                <a:latin typeface="Times New Roman" panose="02020603050405020304" pitchFamily="18" charset="0"/>
              </a:rPr>
              <a:t>воды</a:t>
            </a:r>
          </a:p>
          <a:p>
            <a:pPr lvl="0"/>
            <a:r>
              <a:rPr lang="ru-RU" sz="2200" dirty="0">
                <a:latin typeface="Times New Roman" panose="02020603050405020304" pitchFamily="18" charset="0"/>
              </a:rPr>
              <a:t>Вязкая гигроскопичная жидкость</a:t>
            </a:r>
          </a:p>
          <a:p>
            <a:pPr lvl="0"/>
            <a:r>
              <a:rPr lang="ru-RU" sz="2200" dirty="0">
                <a:latin typeface="Times New Roman" panose="02020603050405020304" pitchFamily="18" charset="0"/>
              </a:rPr>
              <a:t>Обладает антимикробной активностью</a:t>
            </a:r>
          </a:p>
          <a:p>
            <a:pPr lvl="0"/>
            <a:r>
              <a:rPr lang="ru-RU" sz="2200" dirty="0">
                <a:latin typeface="Times New Roman" panose="02020603050405020304" pitchFamily="18" charset="0"/>
              </a:rPr>
              <a:t>Растворяет вещества, которые трудно или </a:t>
            </a:r>
            <a:r>
              <a:rPr lang="ru-RU" sz="2200" dirty="0" smtClean="0">
                <a:latin typeface="Times New Roman" panose="02020603050405020304" pitchFamily="18" charset="0"/>
              </a:rPr>
              <a:t>мало растворимы в воде</a:t>
            </a:r>
            <a:endParaRPr lang="ru-RU" sz="22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3356992"/>
            <a:ext cx="8208912" cy="286232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anose="02020603050405020304" pitchFamily="18" charset="0"/>
              </a:rPr>
              <a:t>Силиконы</a:t>
            </a:r>
            <a:r>
              <a:rPr lang="ru-RU" sz="2000" dirty="0"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</a:rPr>
              <a:t> (</a:t>
            </a:r>
            <a:r>
              <a:rPr lang="ru-RU" sz="2000" i="1" dirty="0" smtClean="0">
                <a:latin typeface="Times New Roman" panose="02020603050405020304" pitchFamily="18" charset="0"/>
              </a:rPr>
              <a:t>Siliconum</a:t>
            </a:r>
            <a:r>
              <a:rPr lang="ru-RU" sz="2000" dirty="0">
                <a:latin typeface="Times New Roman" panose="02020603050405020304" pitchFamily="18" charset="0"/>
              </a:rPr>
              <a:t>)</a:t>
            </a:r>
            <a:endParaRPr lang="ru-RU" sz="2000" dirty="0" smtClean="0">
              <a:latin typeface="Times New Roman" panose="02020603050405020304" pitchFamily="18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</a:rPr>
              <a:t>Кремнийорганические </a:t>
            </a:r>
            <a:r>
              <a:rPr lang="ru-RU" sz="2000" dirty="0">
                <a:latin typeface="Times New Roman" panose="02020603050405020304" pitchFamily="18" charset="0"/>
              </a:rPr>
              <a:t>соединения (полисилоксаны)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</a:rPr>
              <a:t>В молекуле чередуются атомы кремния и кислорода, остальные валентности кремния замещены двумя этильными радикалами (Эсилон-4, Эсилон-5)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</a:rPr>
              <a:t>Химически и физиологически индифферентны,  не оказывают раздражающего действия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</a:rPr>
              <a:t>Хорошо смешиваются с различными веществами, легко эмульгируются</a:t>
            </a:r>
          </a:p>
        </p:txBody>
      </p:sp>
    </p:spTree>
    <p:extLst>
      <p:ext uri="{BB962C8B-B14F-4D97-AF65-F5344CB8AC3E}">
        <p14:creationId xmlns:p14="http://schemas.microsoft.com/office/powerpoint/2010/main" val="4209919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62074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</a:rPr>
              <a:t>Вода </a:t>
            </a:r>
            <a:r>
              <a:rPr lang="ru-RU" sz="2800" b="1" dirty="0">
                <a:latin typeface="Times New Roman" panose="02020603050405020304" pitchFamily="18" charset="0"/>
              </a:rPr>
              <a:t>очищенная (</a:t>
            </a:r>
            <a:r>
              <a:rPr lang="en-US" sz="2800" b="1" dirty="0">
                <a:latin typeface="Times New Roman" panose="02020603050405020304" pitchFamily="18" charset="0"/>
              </a:rPr>
              <a:t>Aqua purificata</a:t>
            </a:r>
            <a:r>
              <a:rPr lang="en-US" sz="2800" b="1" dirty="0" smtClean="0">
                <a:latin typeface="Times New Roman" panose="02020603050405020304" pitchFamily="18" charset="0"/>
              </a:rPr>
              <a:t>)</a:t>
            </a:r>
            <a:endParaRPr lang="ru-RU" sz="2800" b="1" dirty="0">
              <a:latin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8863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Если в рецепте не указан растворитель, то </a:t>
            </a:r>
            <a:r>
              <a:rPr lang="ru-RU" sz="2400" dirty="0" smtClean="0"/>
              <a:t>готовят растворы на воде очищенной, которая соответствует требованиям  ФС.2.2.0020.15 «Вода очищенная»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Вода </a:t>
            </a:r>
            <a:r>
              <a:rPr lang="ru-RU" sz="2400" dirty="0" smtClean="0"/>
              <a:t>очищенная нетоксична, нейтральна, не вызывает аллергии, является хорошим растворителем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/>
              <a:t>Вода очищенная – бесцветная прозрачная жидкость без запаха и вкуса, </a:t>
            </a:r>
            <a:r>
              <a:rPr lang="en-US" sz="2400" dirty="0" smtClean="0"/>
              <a:t>pH 5</a:t>
            </a:r>
            <a:r>
              <a:rPr lang="ru-RU" sz="2400" dirty="0" smtClean="0"/>
              <a:t>,0-7,0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/>
              <a:t>Вода </a:t>
            </a:r>
            <a:r>
              <a:rPr lang="ru-RU" sz="2400" dirty="0" smtClean="0"/>
              <a:t>очищенная </a:t>
            </a:r>
            <a:r>
              <a:rPr lang="ru-RU" sz="2400" b="1" dirty="0" smtClean="0"/>
              <a:t>не должна </a:t>
            </a:r>
            <a:r>
              <a:rPr lang="ru-RU" sz="2400" dirty="0" smtClean="0"/>
              <a:t>содержать хлоридов, сульфатов, нитратов, органических веществ, кальция. Содержание аммиака не выше эталонного. Сухой остаток не более 0,001%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/>
              <a:t>Количество микроорганизмов в воде очищенной должно быть не более 100 в 1 мл.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/>
              <a:t>Воду очищенную используют свежеприготовленной или хранят не более 3-х суток в закрытых емкостях из материалов, не изменяющих свойств воды</a:t>
            </a:r>
          </a:p>
        </p:txBody>
      </p:sp>
    </p:spTree>
    <p:extLst>
      <p:ext uri="{BB962C8B-B14F-4D97-AF65-F5344CB8AC3E}">
        <p14:creationId xmlns:p14="http://schemas.microsoft.com/office/powerpoint/2010/main" val="2341632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8098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</a:rPr>
              <a:t>Способы получения воды очищенной</a:t>
            </a:r>
            <a:endParaRPr lang="ru-RU" sz="3200" dirty="0">
              <a:latin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35759"/>
            <a:ext cx="4330824" cy="1630653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</a:rPr>
              <a:t>Д</a:t>
            </a:r>
            <a:r>
              <a:rPr lang="ru-RU" sz="2400" dirty="0" smtClean="0">
                <a:latin typeface="Times New Roman" panose="02020603050405020304" pitchFamily="18" charset="0"/>
              </a:rPr>
              <a:t>истилляция - перегонка исходной воды в электрических аквадистилляторах  </a:t>
            </a:r>
            <a:r>
              <a:rPr lang="ru-RU" sz="2400" dirty="0">
                <a:latin typeface="Times New Roman" panose="02020603050405020304" pitchFamily="18" charset="0"/>
              </a:rPr>
              <a:t>ДЭ-2, </a:t>
            </a:r>
            <a:endParaRPr lang="ru-RU" sz="2400" dirty="0" smtClean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</a:rPr>
              <a:t>ДЭ-4</a:t>
            </a:r>
            <a:r>
              <a:rPr lang="ru-RU" sz="2400" dirty="0">
                <a:latin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</a:rPr>
              <a:t>ДЭ-25</a:t>
            </a:r>
            <a:endParaRPr lang="ru-RU" sz="24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725815" y="1124744"/>
            <a:ext cx="4320480" cy="15696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</a:rPr>
              <a:t>Ионный </a:t>
            </a:r>
            <a:r>
              <a:rPr lang="ru-RU" sz="2400" dirty="0">
                <a:latin typeface="Times New Roman" panose="02020603050405020304" pitchFamily="18" charset="0"/>
              </a:rPr>
              <a:t>обмен – пропускание исходной воды через ионообменные фильтры – ионообменные смолы</a:t>
            </a:r>
          </a:p>
        </p:txBody>
      </p:sp>
      <p:pic>
        <p:nvPicPr>
          <p:cNvPr id="1026" name="Picture 2" descr="https://www.medspros.ru/i/product_i/19409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92" y="2785758"/>
            <a:ext cx="4410816" cy="353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99592" y="6324545"/>
            <a:ext cx="2528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</a:rPr>
              <a:t>Аквадистиллятор  ДЭ-4</a:t>
            </a:r>
            <a:endParaRPr lang="ru-RU" dirty="0">
              <a:latin typeface="Times New Roman" panose="02020603050405020304" pitchFamily="18" charset="0"/>
            </a:endParaRPr>
          </a:p>
        </p:txBody>
      </p:sp>
      <p:pic>
        <p:nvPicPr>
          <p:cNvPr id="1028" name="Picture 4" descr="https://pcgroup.ru/image/cache/catalog/products/photos5/product_4138_0-800x6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85758"/>
            <a:ext cx="4257675" cy="353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44008" y="6324545"/>
            <a:ext cx="4402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</a:rPr>
              <a:t>Сборники для хранения  воды очищенной</a:t>
            </a:r>
            <a:endParaRPr lang="ru-RU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5331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</a:rPr>
              <a:t>Условия получения воды очищенной </a:t>
            </a:r>
            <a:endParaRPr lang="ru-RU" sz="2800" b="1" dirty="0">
              <a:latin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ru-RU" sz="3400" dirty="0">
                <a:latin typeface="Times New Roman" panose="02020603050405020304" pitchFamily="18" charset="0"/>
              </a:rPr>
              <a:t>Воду очищенную получают только в </a:t>
            </a:r>
            <a:r>
              <a:rPr lang="ru-RU" sz="3400" dirty="0" smtClean="0">
                <a:latin typeface="Times New Roman" panose="02020603050405020304" pitchFamily="18" charset="0"/>
              </a:rPr>
              <a:t>специально оборудованном помещении, соблюдая санитарные нормы </a:t>
            </a:r>
          </a:p>
          <a:p>
            <a:r>
              <a:rPr lang="ru-RU" sz="3400" dirty="0">
                <a:latin typeface="Times New Roman" panose="02020603050405020304" pitchFamily="18" charset="0"/>
              </a:rPr>
              <a:t>В аптеке в качестве сборников используют стеклянные </a:t>
            </a:r>
            <a:r>
              <a:rPr lang="ru-RU" sz="3400" dirty="0" smtClean="0">
                <a:latin typeface="Times New Roman" panose="02020603050405020304" pitchFamily="18" charset="0"/>
              </a:rPr>
              <a:t>баллоны, которые </a:t>
            </a:r>
            <a:r>
              <a:rPr lang="ru-RU" sz="3400" dirty="0">
                <a:latin typeface="Times New Roman" panose="02020603050405020304" pitchFamily="18" charset="0"/>
              </a:rPr>
              <a:t>1 – 2 раза в месяц промывают с помощью моющих средств и </a:t>
            </a:r>
            <a:r>
              <a:rPr lang="ru-RU" sz="3400" dirty="0" smtClean="0">
                <a:latin typeface="Times New Roman" panose="02020603050405020304" pitchFamily="18" charset="0"/>
              </a:rPr>
              <a:t>стерилизуют</a:t>
            </a:r>
          </a:p>
          <a:p>
            <a:r>
              <a:rPr lang="ru-RU" sz="3400" dirty="0">
                <a:latin typeface="Times New Roman" panose="02020603050405020304" pitchFamily="18" charset="0"/>
              </a:rPr>
              <a:t>Согласно </a:t>
            </a:r>
            <a:r>
              <a:rPr lang="ru-RU" sz="3400" b="1" dirty="0">
                <a:latin typeface="Times New Roman" panose="02020603050405020304" pitchFamily="18" charset="0"/>
              </a:rPr>
              <a:t>приказу №214</a:t>
            </a:r>
            <a:r>
              <a:rPr lang="ru-RU" sz="3400" dirty="0">
                <a:latin typeface="Times New Roman" panose="02020603050405020304" pitchFamily="18" charset="0"/>
              </a:rPr>
              <a:t> «О качестве лекарственных форм», вода очищенная подвергается химическому анализу и бактериологическому </a:t>
            </a:r>
            <a:r>
              <a:rPr lang="ru-RU" sz="3400" dirty="0" smtClean="0">
                <a:latin typeface="Times New Roman" panose="02020603050405020304" pitchFamily="18" charset="0"/>
              </a:rPr>
              <a:t>контролю:</a:t>
            </a:r>
            <a:endParaRPr lang="ru-RU" sz="34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</a:rPr>
              <a:t>· Ежедневно из каждого сборника проводят качественный анализ воды на отсутствие хлоридов, сульфатов и солей кальция.</a:t>
            </a: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</a:rPr>
              <a:t>· 1 раз в квартал воду очищенную направляют в контрольно-аналитическую лабораторию для полного химического анализа.</a:t>
            </a: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</a:rPr>
              <a:t>· 2 раза в квартал воду очищенную направляют в Сан. </a:t>
            </a:r>
            <a:r>
              <a:rPr lang="ru-RU" sz="3400" dirty="0" err="1">
                <a:latin typeface="Times New Roman" panose="02020603050405020304" pitchFamily="18" charset="0"/>
              </a:rPr>
              <a:t>Эпид</a:t>
            </a:r>
            <a:r>
              <a:rPr lang="ru-RU" sz="3400" dirty="0">
                <a:latin typeface="Times New Roman" panose="02020603050405020304" pitchFamily="18" charset="0"/>
              </a:rPr>
              <a:t>. Надзор для бактериологического анализа.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65942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</a:rPr>
              <a:t>Растворы. Общие сведения.</a:t>
            </a:r>
            <a:endParaRPr lang="ru-RU" sz="2800" b="1" dirty="0">
              <a:latin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08912" cy="554461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u="sng" dirty="0" smtClean="0">
                <a:latin typeface="Times New Roman" panose="02020603050405020304" pitchFamily="18" charset="0"/>
              </a:rPr>
              <a:t>Раствор </a:t>
            </a:r>
            <a:r>
              <a:rPr lang="ru-RU" sz="2400" dirty="0" smtClean="0">
                <a:latin typeface="Times New Roman" panose="02020603050405020304" pitchFamily="18" charset="0"/>
              </a:rPr>
              <a:t>–  жидкая лекарственная форма, получаемая растворением жидких, твердых или газообразных веществ в соответствующем растворителе или смеси взаимосмешивающихся  растворителей с образованием гомогенных дисперсных систем .</a:t>
            </a:r>
          </a:p>
          <a:p>
            <a:pPr marL="0" indent="0">
              <a:buNone/>
            </a:pPr>
            <a:r>
              <a:rPr lang="ru-RU" sz="2400" b="1" u="sng" dirty="0" smtClean="0">
                <a:latin typeface="Times New Roman" panose="02020603050405020304" pitchFamily="18" charset="0"/>
              </a:rPr>
              <a:t>Растворимость</a:t>
            </a:r>
            <a:r>
              <a:rPr lang="ru-RU" sz="2400" dirty="0" smtClean="0">
                <a:latin typeface="Times New Roman" panose="02020603050405020304" pitchFamily="18" charset="0"/>
              </a:rPr>
              <a:t> – свойство вещества растворяться  в разных растворителях, принятых ГФ. Показатели растворимости приведены в частных статьях.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</a:rPr>
              <a:t>Факторы, оказывающие влияние на растворимость: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</a:rPr>
              <a:t>Измельчение веществ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</a:rPr>
              <a:t>Изменение температуры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</a:rPr>
              <a:t>Перемешивание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</a:rPr>
              <a:t>Помещение вещества в растворитель (а не наоборот)</a:t>
            </a:r>
            <a:endParaRPr lang="ru-RU" sz="24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4180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</a:rPr>
              <a:t>Таблица условных терминов растворимости </a:t>
            </a:r>
            <a:endParaRPr lang="ru-RU" sz="32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3889985"/>
              </p:ext>
            </p:extLst>
          </p:nvPr>
        </p:nvGraphicFramePr>
        <p:xfrm>
          <a:off x="467544" y="1268760"/>
          <a:ext cx="8280920" cy="5455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38327"/>
                <a:gridCol w="4342593"/>
              </a:tblGrid>
              <a:tr h="919305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Термин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3350" marR="133350" marT="66675" marB="66675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Примерное количество растворителя (мл), необходимое для растворения 1 г вещества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3350" marR="133350" marT="66675" marB="66675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2703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Очень легко растворим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3350" marR="133350" marT="66675" marB="66675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до 1 включительно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3350" marR="133350" marT="66675" marB="66675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2703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Легко растворим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3350" marR="133350" marT="66675" marB="66675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от 1 до 10 включительно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3350" marR="133350" marT="66675" marB="66675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2703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Растворим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3350" marR="133350" marT="66675" marB="66675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от 10 до 30 включительно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3350" marR="133350" marT="66675" marB="66675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2703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Умеренно растворим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3350" marR="133350" marT="66675" marB="66675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от 30 до100 включительно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3350" marR="133350" marT="66675" marB="66675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2703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Мало растворим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3350" marR="133350" marT="66675" marB="66675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от 100 до 1000 включительно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3350" marR="133350" marT="66675" marB="66675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2703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Очень мало растворим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3350" marR="133350" marT="66675" marB="66675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от 1000 до 10 000 включительно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3350" marR="133350" marT="66675" marB="66675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27030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Практически нерастворим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3350" marR="133350" marT="66675" marB="66675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более 10 000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33350" marR="133350" marT="66675" marB="66675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580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08912" cy="1143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</a:rPr>
              <a:t>П</a:t>
            </a:r>
            <a:r>
              <a:rPr lang="ru-RU" sz="2800" b="1" dirty="0" smtClean="0">
                <a:latin typeface="Times New Roman" panose="02020603050405020304" pitchFamily="18" charset="0"/>
              </a:rPr>
              <a:t>равила </a:t>
            </a:r>
            <a:r>
              <a:rPr lang="ru-RU" sz="2800" b="1" dirty="0">
                <a:latin typeface="Times New Roman" panose="02020603050405020304" pitchFamily="18" charset="0"/>
              </a:rPr>
              <a:t>изготовления </a:t>
            </a:r>
            <a:r>
              <a:rPr lang="ru-RU" sz="2800" b="1" dirty="0" smtClean="0">
                <a:latin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</a:rPr>
              <a:t>жидких лекарственных форм </a:t>
            </a:r>
            <a:endParaRPr lang="ru-RU" sz="2800" b="1" dirty="0">
              <a:latin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80920" cy="5256584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</a:rPr>
              <a:t>Правила </a:t>
            </a:r>
            <a:r>
              <a:rPr lang="ru-RU" sz="2400" dirty="0">
                <a:latin typeface="Times New Roman" panose="02020603050405020304" pitchFamily="18" charset="0"/>
              </a:rPr>
              <a:t>изготовления ЖЛФ регламентируются Инструкцией по изготовлению в аптеках ЖЛФ, утверждённой </a:t>
            </a:r>
            <a:r>
              <a:rPr lang="ru-RU" sz="2400" b="1" dirty="0">
                <a:latin typeface="Times New Roman" panose="02020603050405020304" pitchFamily="18" charset="0"/>
              </a:rPr>
              <a:t>приказом МЗ РФ №308 от </a:t>
            </a:r>
            <a:r>
              <a:rPr lang="ru-RU" sz="2400" b="1" dirty="0" smtClean="0">
                <a:latin typeface="Times New Roman" panose="02020603050405020304" pitchFamily="18" charset="0"/>
              </a:rPr>
              <a:t>21.10.1997 </a:t>
            </a:r>
            <a:r>
              <a:rPr lang="ru-RU" sz="2400" b="1" dirty="0">
                <a:latin typeface="Times New Roman" panose="02020603050405020304" pitchFamily="18" charset="0"/>
              </a:rPr>
              <a:t>г</a:t>
            </a:r>
            <a:r>
              <a:rPr lang="ru-RU" sz="2400" b="1" dirty="0" smtClean="0">
                <a:latin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</a:rPr>
              <a:t>Растворы и другие ЖЛФ готовят следующими методами: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</a:rPr>
              <a:t>массо-объёмным -</a:t>
            </a:r>
            <a:r>
              <a:rPr lang="ru-RU" sz="2400" dirty="0">
                <a:latin typeface="Times New Roman" panose="02020603050405020304" pitchFamily="18" charset="0"/>
              </a:rPr>
              <a:t> концентрация выражается </a:t>
            </a:r>
            <a:r>
              <a:rPr lang="ru-RU" sz="2400" dirty="0" smtClean="0">
                <a:latin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</a:rPr>
              <a:t>м</a:t>
            </a:r>
            <a:r>
              <a:rPr lang="ru-RU" sz="2400" dirty="0" smtClean="0">
                <a:latin typeface="Times New Roman" panose="02020603050405020304" pitchFamily="18" charset="0"/>
              </a:rPr>
              <a:t>ассо-объёмных </a:t>
            </a:r>
            <a:r>
              <a:rPr lang="ru-RU" sz="2400" dirty="0">
                <a:latin typeface="Times New Roman" panose="02020603050405020304" pitchFamily="18" charset="0"/>
              </a:rPr>
              <a:t>процентах, т.е. количество лекарственного вещества в </a:t>
            </a:r>
            <a:r>
              <a:rPr lang="ru-RU" sz="2400" b="1" dirty="0">
                <a:latin typeface="Times New Roman" panose="02020603050405020304" pitchFamily="18" charset="0"/>
              </a:rPr>
              <a:t>граммах</a:t>
            </a:r>
            <a:r>
              <a:rPr lang="ru-RU" sz="2400" dirty="0">
                <a:latin typeface="Times New Roman" panose="02020603050405020304" pitchFamily="18" charset="0"/>
              </a:rPr>
              <a:t>, растворённого в 100 мл раствора</a:t>
            </a:r>
            <a:r>
              <a:rPr lang="ru-RU" sz="2400" dirty="0" smtClean="0">
                <a:latin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</a:rPr>
              <a:t>по объёму - </a:t>
            </a:r>
            <a:r>
              <a:rPr lang="ru-RU" sz="2400" dirty="0">
                <a:latin typeface="Times New Roman" panose="02020603050405020304" pitchFamily="18" charset="0"/>
              </a:rPr>
              <a:t>концентрация выражается </a:t>
            </a:r>
            <a:r>
              <a:rPr lang="ru-RU" sz="2400" dirty="0" smtClean="0">
                <a:latin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</a:rPr>
              <a:t>процентах по массе – это количество лекарственного вещества в </a:t>
            </a:r>
            <a:r>
              <a:rPr lang="ru-RU" sz="2400" b="1" dirty="0">
                <a:latin typeface="Times New Roman" panose="02020603050405020304" pitchFamily="18" charset="0"/>
              </a:rPr>
              <a:t>граммах</a:t>
            </a:r>
            <a:r>
              <a:rPr lang="ru-RU" sz="2400" dirty="0">
                <a:latin typeface="Times New Roman" panose="02020603050405020304" pitchFamily="18" charset="0"/>
              </a:rPr>
              <a:t>, растворённого в 100 г </a:t>
            </a:r>
            <a:r>
              <a:rPr lang="ru-RU" sz="2400" dirty="0" smtClean="0">
                <a:latin typeface="Times New Roman" panose="02020603050405020304" pitchFamily="18" charset="0"/>
              </a:rPr>
              <a:t>раствора</a:t>
            </a:r>
            <a:endParaRPr lang="ru-RU" sz="2400" dirty="0"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dirty="0" smtClean="0">
                <a:latin typeface="Times New Roman" panose="02020603050405020304" pitchFamily="18" charset="0"/>
              </a:rPr>
              <a:t>по массе - концентрация </a:t>
            </a:r>
            <a:r>
              <a:rPr lang="ru-RU" sz="2400" dirty="0">
                <a:latin typeface="Times New Roman" panose="02020603050405020304" pitchFamily="18" charset="0"/>
              </a:rPr>
              <a:t>выражается </a:t>
            </a:r>
            <a:r>
              <a:rPr lang="ru-RU" sz="2400" dirty="0" smtClean="0">
                <a:latin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</a:rPr>
              <a:t>объёмных процентах – количество лекарственного вещества в </a:t>
            </a:r>
            <a:r>
              <a:rPr lang="ru-RU" sz="2400" b="1" dirty="0" smtClean="0">
                <a:latin typeface="Times New Roman" panose="02020603050405020304" pitchFamily="18" charset="0"/>
              </a:rPr>
              <a:t>мл.</a:t>
            </a:r>
            <a:r>
              <a:rPr lang="ru-RU" sz="2400" dirty="0">
                <a:latin typeface="Times New Roman" panose="02020603050405020304" pitchFamily="18" charset="0"/>
              </a:rPr>
              <a:t> в 100 мл раствора.</a:t>
            </a: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0093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63272" cy="70609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</a:rPr>
              <a:t>Способы обозначения концентрации раствора </a:t>
            </a:r>
            <a:endParaRPr lang="ru-RU" sz="2800" b="1" dirty="0">
              <a:latin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8273" y="4581128"/>
            <a:ext cx="4104456" cy="707886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</a:rPr>
              <a:t>Указывают отношение количества </a:t>
            </a:r>
            <a:r>
              <a:rPr lang="ru-RU" sz="2000" dirty="0" smtClean="0">
                <a:latin typeface="Times New Roman" panose="02020603050405020304" pitchFamily="18" charset="0"/>
              </a:rPr>
              <a:t>ЛВ </a:t>
            </a:r>
            <a:r>
              <a:rPr lang="ru-RU" sz="2000" dirty="0">
                <a:latin typeface="Times New Roman" panose="02020603050405020304" pitchFamily="18" charset="0"/>
              </a:rPr>
              <a:t>к </a:t>
            </a:r>
            <a:r>
              <a:rPr lang="ru-RU" sz="2000" dirty="0" smtClean="0">
                <a:latin typeface="Times New Roman" panose="02020603050405020304" pitchFamily="18" charset="0"/>
              </a:rPr>
              <a:t>объёму раствора</a:t>
            </a:r>
            <a:r>
              <a:rPr lang="ru-RU" sz="2200" dirty="0" smtClean="0">
                <a:latin typeface="Times New Roman" panose="02020603050405020304" pitchFamily="18" charset="0"/>
              </a:rPr>
              <a:t> </a:t>
            </a:r>
            <a:endParaRPr lang="ru-RU" sz="22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38273" y="1427948"/>
            <a:ext cx="4104456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</a:rPr>
              <a:t>Указывают концентрацию </a:t>
            </a:r>
            <a:r>
              <a:rPr lang="ru-RU" sz="2000" dirty="0" smtClean="0">
                <a:latin typeface="Times New Roman" panose="02020603050405020304" pitchFamily="18" charset="0"/>
              </a:rPr>
              <a:t>ЛВ </a:t>
            </a:r>
            <a:r>
              <a:rPr lang="ru-RU" sz="2000" dirty="0">
                <a:latin typeface="Times New Roman" panose="02020603050405020304" pitchFamily="18" charset="0"/>
              </a:rPr>
              <a:t>в </a:t>
            </a:r>
            <a:r>
              <a:rPr lang="ru-RU" sz="2000" dirty="0" smtClean="0">
                <a:latin typeface="Times New Roman" panose="02020603050405020304" pitchFamily="18" charset="0"/>
              </a:rPr>
              <a:t>процентах</a:t>
            </a:r>
            <a:endParaRPr lang="ru-RU" sz="2000" dirty="0">
              <a:latin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3967" y="1427948"/>
            <a:ext cx="4536505" cy="70788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</a:rPr>
              <a:t>Rp.: </a:t>
            </a:r>
            <a:r>
              <a:rPr lang="en-US" sz="2000" b="1" dirty="0" smtClean="0">
                <a:latin typeface="Times New Roman" panose="02020603050405020304" pitchFamily="18" charset="0"/>
              </a:rPr>
              <a:t>Sol</a:t>
            </a:r>
            <a:r>
              <a:rPr lang="ru-RU" sz="2000" b="1" dirty="0" smtClean="0">
                <a:latin typeface="Times New Roman" panose="02020603050405020304" pitchFamily="18" charset="0"/>
              </a:rPr>
              <a:t>.</a:t>
            </a:r>
            <a:r>
              <a:rPr lang="en-US" sz="2000" b="1" dirty="0" smtClean="0">
                <a:latin typeface="Times New Roman" panose="02020603050405020304" pitchFamily="18" charset="0"/>
              </a:rPr>
              <a:t> </a:t>
            </a:r>
            <a:r>
              <a:rPr lang="en-US" sz="2000" b="1" dirty="0">
                <a:latin typeface="Times New Roman" panose="02020603050405020304" pitchFamily="18" charset="0"/>
              </a:rPr>
              <a:t>Natrii bromidi 2% </a:t>
            </a:r>
            <a:r>
              <a:rPr lang="ru-RU" sz="2000" b="1" dirty="0" smtClean="0">
                <a:latin typeface="Times New Roman" panose="02020603050405020304" pitchFamily="18" charset="0"/>
              </a:rPr>
              <a:t>-</a:t>
            </a:r>
            <a:r>
              <a:rPr lang="en-US" sz="2000" b="1" dirty="0" smtClean="0">
                <a:latin typeface="Times New Roman" panose="02020603050405020304" pitchFamily="18" charset="0"/>
              </a:rPr>
              <a:t>200 ml</a:t>
            </a:r>
            <a:r>
              <a:rPr lang="ru-RU" sz="2000" b="1" dirty="0" smtClean="0">
                <a:latin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</a:rPr>
              <a:t>      </a:t>
            </a:r>
            <a:r>
              <a:rPr lang="en-US" sz="2000" b="1" dirty="0" smtClean="0">
                <a:latin typeface="Times New Roman" panose="02020603050405020304" pitchFamily="18" charset="0"/>
              </a:rPr>
              <a:t> </a:t>
            </a:r>
            <a:r>
              <a:rPr lang="en-US" sz="2000" b="1" dirty="0">
                <a:latin typeface="Times New Roman" panose="02020603050405020304" pitchFamily="18" charset="0"/>
              </a:rPr>
              <a:t>D.S.</a:t>
            </a:r>
            <a:endParaRPr lang="ru-RU" sz="2000" dirty="0">
              <a:latin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5936" y="2249575"/>
            <a:ext cx="4064060" cy="101566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</a:rPr>
              <a:t>Указывают </a:t>
            </a:r>
            <a:r>
              <a:rPr lang="ru-RU" sz="2000" dirty="0" smtClean="0">
                <a:latin typeface="Times New Roman" panose="02020603050405020304" pitchFamily="18" charset="0"/>
              </a:rPr>
              <a:t>количество ЛВ </a:t>
            </a:r>
            <a:r>
              <a:rPr lang="ru-RU" sz="2000" dirty="0">
                <a:latin typeface="Times New Roman" panose="02020603050405020304" pitchFamily="18" charset="0"/>
              </a:rPr>
              <a:t>и </a:t>
            </a:r>
            <a:r>
              <a:rPr lang="ru-RU" sz="2000" dirty="0" smtClean="0">
                <a:latin typeface="Times New Roman" panose="02020603050405020304" pitchFamily="18" charset="0"/>
              </a:rPr>
              <a:t>растворителя</a:t>
            </a:r>
          </a:p>
          <a:p>
            <a:endParaRPr lang="ru-RU" sz="2000" dirty="0">
              <a:latin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78270" y="2249575"/>
            <a:ext cx="4542202" cy="1015663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</a:rPr>
              <a:t>Rp.: Natrii bromidi 4,0 </a:t>
            </a:r>
            <a:endParaRPr lang="ru-RU" sz="2000" b="1" dirty="0" smtClean="0">
              <a:latin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</a:rPr>
              <a:t>         </a:t>
            </a:r>
            <a:r>
              <a:rPr lang="en-US" sz="2000" b="1" dirty="0" smtClean="0">
                <a:latin typeface="Times New Roman" panose="02020603050405020304" pitchFamily="18" charset="0"/>
              </a:rPr>
              <a:t>Aquae </a:t>
            </a:r>
            <a:r>
              <a:rPr lang="en-US" sz="2000" b="1" dirty="0">
                <a:latin typeface="Times New Roman" panose="02020603050405020304" pitchFamily="18" charset="0"/>
              </a:rPr>
              <a:t>purificatae 200 </a:t>
            </a:r>
            <a:r>
              <a:rPr lang="en-US" sz="2000" b="1" dirty="0" smtClean="0">
                <a:latin typeface="Times New Roman" panose="02020603050405020304" pitchFamily="18" charset="0"/>
              </a:rPr>
              <a:t>ml</a:t>
            </a:r>
            <a:r>
              <a:rPr lang="ru-RU" sz="2000" b="1" dirty="0" smtClean="0">
                <a:latin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</a:rPr>
              <a:t>     </a:t>
            </a:r>
            <a:r>
              <a:rPr lang="en-US" sz="2000" b="1" dirty="0" smtClean="0"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</a:rPr>
              <a:t>  </a:t>
            </a:r>
            <a:r>
              <a:rPr lang="en-US" sz="2000" b="1" dirty="0" smtClean="0">
                <a:latin typeface="Times New Roman" panose="02020603050405020304" pitchFamily="18" charset="0"/>
              </a:rPr>
              <a:t>M.D.S</a:t>
            </a:r>
            <a:r>
              <a:rPr lang="en-US" sz="2000" b="1" dirty="0">
                <a:latin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8273" y="3434968"/>
            <a:ext cx="4183633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</a:rPr>
              <a:t>Указывают количество </a:t>
            </a:r>
            <a:r>
              <a:rPr lang="ru-RU" sz="2000" dirty="0" smtClean="0"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</a:rPr>
              <a:t>растворителя до </a:t>
            </a:r>
          </a:p>
          <a:p>
            <a:r>
              <a:rPr lang="ru-RU" sz="2000" dirty="0" smtClean="0">
                <a:latin typeface="Times New Roman" panose="02020603050405020304" pitchFamily="18" charset="0"/>
              </a:rPr>
              <a:t>заданного объема (массы</a:t>
            </a:r>
            <a:r>
              <a:rPr lang="ru-RU" sz="2000" dirty="0" smtClean="0">
                <a:latin typeface="Times New Roman" panose="02020603050405020304" pitchFamily="18" charset="0"/>
              </a:rPr>
              <a:t>)</a:t>
            </a:r>
            <a:endParaRPr lang="ru-RU" sz="2000" dirty="0" smtClean="0">
              <a:latin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09996" y="3437454"/>
            <a:ext cx="4510476" cy="101566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</a:rPr>
              <a:t>Rp.: Natrii bromidi 4,0</a:t>
            </a:r>
            <a:endParaRPr lang="ru-RU" sz="2000" dirty="0">
              <a:latin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</a:rPr>
              <a:t>         </a:t>
            </a:r>
            <a:r>
              <a:rPr lang="en-US" sz="2000" b="1" dirty="0" smtClean="0">
                <a:latin typeface="Times New Roman" panose="02020603050405020304" pitchFamily="18" charset="0"/>
              </a:rPr>
              <a:t>Aquae </a:t>
            </a:r>
            <a:r>
              <a:rPr lang="en-US" sz="2000" b="1" dirty="0">
                <a:latin typeface="Times New Roman" panose="02020603050405020304" pitchFamily="18" charset="0"/>
              </a:rPr>
              <a:t>purificatae ad 200 </a:t>
            </a:r>
            <a:r>
              <a:rPr lang="en-US" sz="2000" b="1" dirty="0" smtClean="0">
                <a:latin typeface="Times New Roman" panose="02020603050405020304" pitchFamily="18" charset="0"/>
              </a:rPr>
              <a:t>ml</a:t>
            </a:r>
            <a:r>
              <a:rPr lang="ru-RU" sz="2000" b="1" dirty="0" smtClean="0">
                <a:latin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</a:rPr>
              <a:t>      </a:t>
            </a:r>
            <a:r>
              <a:rPr lang="en-US" sz="2000" b="1" dirty="0" smtClean="0"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</a:rPr>
              <a:t> </a:t>
            </a:r>
            <a:r>
              <a:rPr lang="en-US" sz="2000" b="1" dirty="0" smtClean="0">
                <a:latin typeface="Times New Roman" panose="02020603050405020304" pitchFamily="18" charset="0"/>
              </a:rPr>
              <a:t>M.D.S</a:t>
            </a:r>
            <a:r>
              <a:rPr lang="en-US" sz="2000" b="1" dirty="0">
                <a:latin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83968" y="4581128"/>
            <a:ext cx="4536504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</a:rPr>
              <a:t>Rp.: </a:t>
            </a:r>
            <a:r>
              <a:rPr lang="en-US" sz="2000" b="1" dirty="0" smtClean="0">
                <a:latin typeface="Times New Roman" panose="02020603050405020304" pitchFamily="18" charset="0"/>
              </a:rPr>
              <a:t>Sol</a:t>
            </a:r>
            <a:r>
              <a:rPr lang="ru-RU" sz="2000" b="1" dirty="0" smtClean="0">
                <a:latin typeface="Times New Roman" panose="02020603050405020304" pitchFamily="18" charset="0"/>
              </a:rPr>
              <a:t>.</a:t>
            </a:r>
            <a:r>
              <a:rPr lang="en-US" sz="2000" b="1" dirty="0" smtClean="0">
                <a:latin typeface="Times New Roman" panose="02020603050405020304" pitchFamily="18" charset="0"/>
              </a:rPr>
              <a:t> </a:t>
            </a:r>
            <a:r>
              <a:rPr lang="en-US" sz="2000" b="1" dirty="0">
                <a:latin typeface="Times New Roman" panose="02020603050405020304" pitchFamily="18" charset="0"/>
              </a:rPr>
              <a:t>Natrii bromidi ex 4,0 200 </a:t>
            </a:r>
            <a:r>
              <a:rPr lang="en-US" sz="2000" b="1" dirty="0" smtClean="0">
                <a:latin typeface="Times New Roman" panose="02020603050405020304" pitchFamily="18" charset="0"/>
              </a:rPr>
              <a:t>ml</a:t>
            </a:r>
            <a:r>
              <a:rPr lang="ru-RU" sz="2000" b="1" dirty="0" smtClean="0">
                <a:latin typeface="Times New Roman" panose="02020603050405020304" pitchFamily="18" charset="0"/>
              </a:rPr>
              <a:t>.</a:t>
            </a:r>
          </a:p>
          <a:p>
            <a:r>
              <a:rPr lang="ru-RU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</a:rPr>
              <a:t>      </a:t>
            </a:r>
            <a:r>
              <a:rPr lang="en-US" sz="2000" b="1" dirty="0" smtClean="0">
                <a:latin typeface="Times New Roman" panose="02020603050405020304" pitchFamily="18" charset="0"/>
              </a:rPr>
              <a:t> </a:t>
            </a:r>
            <a:r>
              <a:rPr lang="en-US" sz="2000" b="1" dirty="0">
                <a:latin typeface="Times New Roman" panose="02020603050405020304" pitchFamily="18" charset="0"/>
              </a:rPr>
              <a:t>D.S.</a:t>
            </a:r>
            <a:endParaRPr lang="ru-RU" sz="2000" dirty="0">
              <a:latin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8273" y="5517232"/>
            <a:ext cx="3816424" cy="101566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</a:rPr>
              <a:t>Указывают степень разведения </a:t>
            </a:r>
            <a:endParaRPr lang="ru-RU" sz="2000" dirty="0" smtClean="0">
              <a:latin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</a:rPr>
              <a:t>ЛВ (1:1000</a:t>
            </a:r>
            <a:r>
              <a:rPr lang="ru-RU" sz="2000" dirty="0">
                <a:latin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</a:rPr>
              <a:t>1:5000 и т.д.) </a:t>
            </a:r>
            <a:r>
              <a:rPr lang="ru-RU" sz="2000" dirty="0">
                <a:latin typeface="Times New Roman" panose="02020603050405020304" pitchFamily="18" charset="0"/>
              </a:rPr>
              <a:t>и объем требуемого раствора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54697" y="5516308"/>
            <a:ext cx="4765775" cy="101566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</a:rPr>
              <a:t>    </a:t>
            </a:r>
            <a:r>
              <a:rPr lang="en-US" sz="2000" b="1" dirty="0" smtClean="0">
                <a:latin typeface="Times New Roman" panose="02020603050405020304" pitchFamily="18" charset="0"/>
              </a:rPr>
              <a:t>Rp</a:t>
            </a:r>
            <a:r>
              <a:rPr lang="en-US" sz="2000" b="1" dirty="0">
                <a:latin typeface="Times New Roman" panose="02020603050405020304" pitchFamily="18" charset="0"/>
              </a:rPr>
              <a:t>.: Solutionis Aethacridini lactatis </a:t>
            </a:r>
            <a:endParaRPr lang="ru-RU" sz="2000" b="1" dirty="0" smtClean="0">
              <a:latin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</a:rPr>
              <a:t>                                    </a:t>
            </a:r>
            <a:r>
              <a:rPr lang="en-US" sz="2000" b="1" dirty="0" smtClean="0">
                <a:latin typeface="Times New Roman" panose="02020603050405020304" pitchFamily="18" charset="0"/>
              </a:rPr>
              <a:t>(1:1000)</a:t>
            </a:r>
            <a:r>
              <a:rPr lang="ru-RU" sz="2000" b="1" dirty="0">
                <a:latin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</a:rPr>
              <a:t>- </a:t>
            </a:r>
            <a:r>
              <a:rPr lang="en-US" sz="2000" b="1" dirty="0" smtClean="0">
                <a:latin typeface="Times New Roman" panose="02020603050405020304" pitchFamily="18" charset="0"/>
              </a:rPr>
              <a:t>200 ml</a:t>
            </a:r>
            <a:r>
              <a:rPr lang="ru-RU" sz="2000" b="1" dirty="0" smtClean="0">
                <a:latin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</a:rPr>
              <a:t>             </a:t>
            </a:r>
            <a:r>
              <a:rPr lang="en-US" sz="2000" b="1" dirty="0" smtClean="0">
                <a:latin typeface="Times New Roman" panose="02020603050405020304" pitchFamily="18" charset="0"/>
              </a:rPr>
              <a:t>D.S</a:t>
            </a:r>
            <a:r>
              <a:rPr lang="en-US" sz="2000" b="1" dirty="0">
                <a:latin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8586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24936" cy="1143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</a:rPr>
              <a:t>Проверка </a:t>
            </a:r>
            <a:r>
              <a:rPr lang="ru-RU" sz="2800" b="1" dirty="0">
                <a:latin typeface="Times New Roman" panose="02020603050405020304" pitchFamily="18" charset="0"/>
              </a:rPr>
              <a:t>доз ядовитых и сильнодействующих лекарственных веществ в микстурах</a:t>
            </a:r>
            <a:br>
              <a:rPr lang="ru-RU" sz="2800" b="1" dirty="0">
                <a:latin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1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3400" dirty="0" smtClean="0">
                <a:latin typeface="Times New Roman" panose="02020603050405020304" pitchFamily="18" charset="0"/>
              </a:rPr>
              <a:t>Проверку доз в ЖЛФ для внутреннего применения осуществляют по схеме:</a:t>
            </a:r>
          </a:p>
          <a:p>
            <a:pPr marL="0" indent="0" algn="ctr">
              <a:buNone/>
            </a:pPr>
            <a:endParaRPr lang="ru-RU" sz="3400" dirty="0" smtClean="0"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</a:rPr>
              <a:t>Определяют </a:t>
            </a:r>
            <a:r>
              <a:rPr lang="ru-RU" dirty="0">
                <a:latin typeface="Times New Roman" panose="02020603050405020304" pitchFamily="18" charset="0"/>
              </a:rPr>
              <a:t>количество </a:t>
            </a:r>
            <a:r>
              <a:rPr lang="ru-RU" dirty="0" smtClean="0">
                <a:latin typeface="Times New Roman" panose="02020603050405020304" pitchFamily="18" charset="0"/>
              </a:rPr>
              <a:t>ядовитого или сильнодействующего вещества в рецепте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</a:rPr>
              <a:t>Определяют общий объём ЛФ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</a:rPr>
              <a:t>Определяют  объём одного приема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</a:rPr>
              <a:t>Определяют число приёмов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</a:rPr>
              <a:t>Определяют лечебные дозы и сравнивают их с разовыми и высшими дозами препарата. </a:t>
            </a:r>
            <a:endParaRPr lang="ru-RU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2798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36104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</a:rPr>
              <a:t/>
            </a:r>
            <a:br>
              <a:rPr lang="ru-RU" sz="2800" b="1" dirty="0" smtClean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</a:rPr>
              <a:t>Схема </a:t>
            </a: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</a:rPr>
              <a:t>технологии изготовления жидких лекарственных форм </a:t>
            </a:r>
            <a:br>
              <a:rPr lang="ru-RU" sz="2800" b="1" dirty="0">
                <a:solidFill>
                  <a:prstClr val="black"/>
                </a:solidFill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</a:rPr>
              <a:t>Подготовительная </a:t>
            </a:r>
            <a:r>
              <a:rPr lang="ru-RU" sz="4400" dirty="0" smtClean="0">
                <a:latin typeface="Times New Roman" panose="02020603050405020304" pitchFamily="18" charset="0"/>
              </a:rPr>
              <a:t>работа</a:t>
            </a:r>
            <a:endParaRPr lang="ru-RU" sz="4400" dirty="0">
              <a:latin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</a:rPr>
              <a:t>Проверить  правильности оформления рецепта</a:t>
            </a:r>
            <a:r>
              <a:rPr lang="ru-RU" dirty="0" smtClean="0">
                <a:latin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</a:rPr>
              <a:t>совместимости ингредиентов, доз и норм отпуска</a:t>
            </a:r>
          </a:p>
          <a:p>
            <a:r>
              <a:rPr lang="ru-RU" dirty="0" smtClean="0">
                <a:latin typeface="Times New Roman" panose="02020603050405020304" pitchFamily="18" charset="0"/>
              </a:rPr>
              <a:t>Расчет и оформление </a:t>
            </a:r>
            <a:r>
              <a:rPr lang="ru-RU" dirty="0">
                <a:latin typeface="Times New Roman" panose="02020603050405020304" pitchFamily="18" charset="0"/>
              </a:rPr>
              <a:t>обратной стороны паспорта письменного </a:t>
            </a:r>
            <a:r>
              <a:rPr lang="ru-RU" dirty="0" smtClean="0">
                <a:latin typeface="Times New Roman" panose="02020603050405020304" pitchFamily="18" charset="0"/>
              </a:rPr>
              <a:t>контроля</a:t>
            </a:r>
            <a:endParaRPr lang="ru-RU" dirty="0">
              <a:latin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</a:rPr>
              <a:t>одбор </a:t>
            </a:r>
            <a:r>
              <a:rPr lang="ru-RU" dirty="0">
                <a:latin typeface="Times New Roman" panose="02020603050405020304" pitchFamily="18" charset="0"/>
              </a:rPr>
              <a:t>вспомогательного и укупорочного </a:t>
            </a:r>
            <a:r>
              <a:rPr lang="ru-RU" dirty="0" smtClean="0">
                <a:latin typeface="Times New Roman" panose="02020603050405020304" pitchFamily="18" charset="0"/>
              </a:rPr>
              <a:t>материала</a:t>
            </a:r>
            <a:endParaRPr lang="ru-RU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</a:rPr>
              <a:t>Приготовление лекарственной </a:t>
            </a:r>
            <a:r>
              <a:rPr lang="ru-RU" sz="4400" dirty="0" smtClean="0">
                <a:latin typeface="Times New Roman" panose="02020603050405020304" pitchFamily="18" charset="0"/>
              </a:rPr>
              <a:t>формы</a:t>
            </a:r>
            <a:endParaRPr lang="ru-RU" sz="4400" dirty="0">
              <a:latin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</a:rPr>
              <a:t>Отмеривание </a:t>
            </a:r>
            <a:r>
              <a:rPr lang="ru-RU" dirty="0">
                <a:latin typeface="Times New Roman" panose="02020603050405020304" pitchFamily="18" charset="0"/>
              </a:rPr>
              <a:t>(отвешивание) </a:t>
            </a:r>
            <a:r>
              <a:rPr lang="ru-RU" dirty="0" smtClean="0">
                <a:latin typeface="Times New Roman" panose="02020603050405020304" pitchFamily="18" charset="0"/>
              </a:rPr>
              <a:t>растворителя</a:t>
            </a:r>
            <a:endParaRPr lang="ru-RU" dirty="0">
              <a:latin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</a:rPr>
              <a:t>звешивание </a:t>
            </a:r>
            <a:r>
              <a:rPr lang="ru-RU" dirty="0">
                <a:latin typeface="Times New Roman" panose="02020603050405020304" pitchFamily="18" charset="0"/>
              </a:rPr>
              <a:t>лекарственных </a:t>
            </a:r>
            <a:r>
              <a:rPr lang="ru-RU" dirty="0" smtClean="0">
                <a:latin typeface="Times New Roman" panose="02020603050405020304" pitchFamily="18" charset="0"/>
              </a:rPr>
              <a:t>веществ</a:t>
            </a:r>
            <a:endParaRPr lang="ru-RU" dirty="0">
              <a:latin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</a:rPr>
              <a:t>астворение </a:t>
            </a:r>
            <a:r>
              <a:rPr lang="ru-RU" dirty="0">
                <a:latin typeface="Times New Roman" panose="02020603050405020304" pitchFamily="18" charset="0"/>
              </a:rPr>
              <a:t>лекарственных </a:t>
            </a:r>
            <a:r>
              <a:rPr lang="ru-RU" dirty="0" smtClean="0">
                <a:latin typeface="Times New Roman" panose="02020603050405020304" pitchFamily="18" charset="0"/>
              </a:rPr>
              <a:t>веществ</a:t>
            </a:r>
            <a:endParaRPr lang="ru-RU" dirty="0">
              <a:latin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</a:rPr>
              <a:t>роцеживание </a:t>
            </a:r>
            <a:r>
              <a:rPr lang="ru-RU" dirty="0">
                <a:latin typeface="Times New Roman" panose="02020603050405020304" pitchFamily="18" charset="0"/>
              </a:rPr>
              <a:t>(фильтрация) </a:t>
            </a:r>
            <a:r>
              <a:rPr lang="ru-RU" dirty="0" smtClean="0">
                <a:latin typeface="Times New Roman" panose="02020603050405020304" pitchFamily="18" charset="0"/>
              </a:rPr>
              <a:t>раствора</a:t>
            </a:r>
            <a:endParaRPr lang="ru-RU" dirty="0">
              <a:latin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</a:rPr>
              <a:t>Упаковка </a:t>
            </a:r>
            <a:r>
              <a:rPr lang="ru-RU" dirty="0">
                <a:latin typeface="Times New Roman" panose="02020603050405020304" pitchFamily="18" charset="0"/>
              </a:rPr>
              <a:t>и оформление к </a:t>
            </a:r>
            <a:r>
              <a:rPr lang="ru-RU" dirty="0" smtClean="0">
                <a:latin typeface="Times New Roman" panose="02020603050405020304" pitchFamily="18" charset="0"/>
              </a:rPr>
              <a:t>отпуску</a:t>
            </a:r>
            <a:endParaRPr lang="ru-RU" dirty="0">
              <a:latin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</a:rPr>
              <a:t>роверка </a:t>
            </a:r>
            <a:r>
              <a:rPr lang="ru-RU" dirty="0">
                <a:latin typeface="Times New Roman" panose="02020603050405020304" pitchFamily="18" charset="0"/>
              </a:rPr>
              <a:t>на чистоту и герметичность </a:t>
            </a:r>
            <a:r>
              <a:rPr lang="ru-RU" dirty="0" smtClean="0">
                <a:latin typeface="Times New Roman" panose="02020603050405020304" pitchFamily="18" charset="0"/>
              </a:rPr>
              <a:t>упаковки</a:t>
            </a:r>
            <a:endParaRPr lang="ru-RU" dirty="0">
              <a:latin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</a:rPr>
              <a:t>О</a:t>
            </a:r>
            <a:r>
              <a:rPr lang="ru-RU" dirty="0" smtClean="0">
                <a:latin typeface="Times New Roman" panose="02020603050405020304" pitchFamily="18" charset="0"/>
              </a:rPr>
              <a:t>формление </a:t>
            </a:r>
            <a:r>
              <a:rPr lang="ru-RU" dirty="0">
                <a:latin typeface="Times New Roman" panose="02020603050405020304" pitchFamily="18" charset="0"/>
              </a:rPr>
              <a:t>паспорта письменного </a:t>
            </a:r>
            <a:r>
              <a:rPr lang="ru-RU" dirty="0" smtClean="0">
                <a:latin typeface="Times New Roman" panose="02020603050405020304" pitchFamily="18" charset="0"/>
              </a:rPr>
              <a:t>контроля</a:t>
            </a:r>
            <a:endParaRPr lang="ru-RU" dirty="0">
              <a:latin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</a:rPr>
              <a:t>К</a:t>
            </a:r>
            <a:r>
              <a:rPr lang="ru-RU" dirty="0" smtClean="0">
                <a:latin typeface="Times New Roman" panose="02020603050405020304" pitchFamily="18" charset="0"/>
              </a:rPr>
              <a:t>онтроль качества изготовленной ЛФ</a:t>
            </a:r>
            <a:endParaRPr lang="ru-RU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072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10224"/>
            <a:ext cx="8765704" cy="576064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</a:rPr>
              <a:t/>
            </a:r>
            <a:br>
              <a:rPr lang="ru-RU" sz="2200" b="1" dirty="0" smtClean="0">
                <a:latin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</a:rPr>
              <a:t>Характеристика жидких лекарственных форм, их классификация</a:t>
            </a:r>
            <a:br>
              <a:rPr lang="ru-RU" sz="2400" b="1" dirty="0" smtClean="0">
                <a:latin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866" y="764704"/>
            <a:ext cx="8811185" cy="910230"/>
          </a:xfrm>
          <a:ln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</a:rPr>
              <a:t>Жидкие лекарственные формы (ЖЛФ)</a:t>
            </a:r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sz="2900" dirty="0" smtClean="0">
                <a:latin typeface="Times New Roman" panose="02020603050405020304" pitchFamily="18" charset="0"/>
              </a:rPr>
              <a:t>– свободные, всесторонне дисперсные системы, в которых лекарственные вещества распределены в жидкой  дисперсионнной  среде</a:t>
            </a:r>
            <a:r>
              <a:rPr lang="ru-RU" sz="2900" dirty="0">
                <a:latin typeface="Times New Roman" panose="02020603050405020304" pitchFamily="18" charset="0"/>
              </a:rPr>
              <a:t>.</a:t>
            </a:r>
            <a:endParaRPr lang="ru-RU" sz="2900" dirty="0" smtClean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anose="02020603050405020304" pitchFamily="18" charset="0"/>
            </a:endParaRPr>
          </a:p>
        </p:txBody>
      </p:sp>
      <p:sp>
        <p:nvSpPr>
          <p:cNvPr id="20" name="Rectangle 17"/>
          <p:cNvSpPr>
            <a:spLocks noChangeArrowheads="1"/>
          </p:cNvSpPr>
          <p:nvPr/>
        </p:nvSpPr>
        <p:spPr bwMode="auto">
          <a:xfrm>
            <a:off x="2411760" y="1644583"/>
            <a:ext cx="4048906" cy="700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69809" tIns="53958" rIns="398337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itchFamily="18" charset="0"/>
                <a:cs typeface="Arial" pitchFamily="34" charset="0"/>
              </a:rPr>
              <a:t>Классификация ЖЛФ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52400" y="615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295" y="1994991"/>
            <a:ext cx="184731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3"/>
          <p:cNvSpPr>
            <a:spLocks noChangeArrowheads="1"/>
          </p:cNvSpPr>
          <p:nvPr/>
        </p:nvSpPr>
        <p:spPr bwMode="auto">
          <a:xfrm>
            <a:off x="152400" y="6143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8"/>
          <p:cNvSpPr>
            <a:spLocks noChangeArrowheads="1"/>
          </p:cNvSpPr>
          <p:nvPr/>
        </p:nvSpPr>
        <p:spPr bwMode="auto">
          <a:xfrm>
            <a:off x="152400" y="615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9"/>
          <p:cNvSpPr>
            <a:spLocks noChangeArrowheads="1"/>
          </p:cNvSpPr>
          <p:nvPr/>
        </p:nvSpPr>
        <p:spPr bwMode="auto">
          <a:xfrm>
            <a:off x="-47166" y="3302178"/>
            <a:ext cx="6507832" cy="53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32"/>
          <p:cNvSpPr>
            <a:spLocks noChangeArrowheads="1"/>
          </p:cNvSpPr>
          <p:nvPr/>
        </p:nvSpPr>
        <p:spPr bwMode="auto">
          <a:xfrm>
            <a:off x="152400" y="6127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alt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6842" y="2181981"/>
            <a:ext cx="3954926" cy="129266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</a:rPr>
              <a:t>По составу</a:t>
            </a:r>
            <a:r>
              <a:rPr lang="ru-RU" sz="2000" dirty="0" smtClean="0">
                <a:latin typeface="Times New Roman" panose="02020603050405020304" pitchFamily="18" charset="0"/>
              </a:rPr>
              <a:t>: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</a:rPr>
              <a:t>простые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</a:rPr>
              <a:t>сложные</a:t>
            </a:r>
            <a:endParaRPr lang="ru-RU" sz="2000" dirty="0">
              <a:latin typeface="Times New Roman" panose="02020603050405020304" pitchFamily="18" charset="0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298137" y="2192392"/>
            <a:ext cx="4714149" cy="12926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</a:rPr>
              <a:t>По </a:t>
            </a:r>
            <a:r>
              <a:rPr lang="ru-RU" sz="2000" b="1" i="1" dirty="0">
                <a:latin typeface="Times New Roman" panose="02020603050405020304" pitchFamily="18" charset="0"/>
              </a:rPr>
              <a:t>природе растворителя: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</a:rPr>
              <a:t>водные</a:t>
            </a:r>
            <a:endParaRPr lang="ru-RU" sz="2000" dirty="0">
              <a:latin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</a:rPr>
              <a:t>н</a:t>
            </a:r>
            <a:r>
              <a:rPr lang="ru-RU" sz="2000" dirty="0" smtClean="0">
                <a:latin typeface="Times New Roman" panose="02020603050405020304" pitchFamily="18" charset="0"/>
              </a:rPr>
              <a:t>еводные</a:t>
            </a:r>
            <a:r>
              <a:rPr lang="ru-RU" sz="2000" dirty="0">
                <a:latin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</a:rPr>
              <a:t>(глицериновые, масляные, </a:t>
            </a:r>
            <a:r>
              <a:rPr lang="ru-RU" dirty="0" smtClean="0">
                <a:latin typeface="Times New Roman" panose="02020603050405020304" pitchFamily="18" charset="0"/>
              </a:rPr>
              <a:t>спиртовые) </a:t>
            </a:r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98138" y="3610995"/>
            <a:ext cx="4714150" cy="304698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</a:rPr>
              <a:t>По </a:t>
            </a:r>
            <a:r>
              <a:rPr lang="ru-RU" sz="2000" b="1" i="1" dirty="0">
                <a:latin typeface="Times New Roman" panose="02020603050405020304" pitchFamily="18" charset="0"/>
              </a:rPr>
              <a:t>пути введения в организм</a:t>
            </a:r>
            <a:r>
              <a:rPr lang="ru-RU" sz="2000" dirty="0" smtClean="0">
                <a:latin typeface="Times New Roman" panose="02020603050405020304" pitchFamily="18" charset="0"/>
              </a:rPr>
              <a:t>:</a:t>
            </a:r>
          </a:p>
          <a:p>
            <a:endParaRPr lang="ru-RU" sz="2000" dirty="0">
              <a:latin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</a:rPr>
              <a:t>Для приема </a:t>
            </a:r>
            <a:r>
              <a:rPr lang="ru-RU" sz="2000" dirty="0">
                <a:latin typeface="Times New Roman" panose="02020603050405020304" pitchFamily="18" charset="0"/>
              </a:rPr>
              <a:t>внутрь </a:t>
            </a:r>
            <a:r>
              <a:rPr lang="ru-RU" dirty="0" smtClean="0">
                <a:latin typeface="Times New Roman" panose="02020603050405020304" pitchFamily="18" charset="0"/>
              </a:rPr>
              <a:t>(микстуры</a:t>
            </a:r>
            <a:r>
              <a:rPr lang="ru-RU" dirty="0">
                <a:latin typeface="Times New Roman" panose="02020603050405020304" pitchFamily="18" charset="0"/>
              </a:rPr>
              <a:t>, капли)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</a:rPr>
              <a:t>Для наружного применения </a:t>
            </a:r>
            <a:r>
              <a:rPr lang="ru-RU" sz="2000" dirty="0" smtClean="0">
                <a:latin typeface="Times New Roman" panose="02020603050405020304" pitchFamily="18" charset="0"/>
              </a:rPr>
              <a:t>        </a:t>
            </a:r>
            <a:r>
              <a:rPr lang="ru-RU" dirty="0" smtClean="0">
                <a:latin typeface="Times New Roman" panose="02020603050405020304" pitchFamily="18" charset="0"/>
              </a:rPr>
              <a:t> (</a:t>
            </a:r>
            <a:r>
              <a:rPr lang="ru-RU" dirty="0">
                <a:latin typeface="Times New Roman" panose="02020603050405020304" pitchFamily="18" charset="0"/>
              </a:rPr>
              <a:t>капли ушные, глазные, зубные, </a:t>
            </a:r>
            <a:r>
              <a:rPr lang="ru-RU" dirty="0" smtClean="0">
                <a:latin typeface="Times New Roman" panose="02020603050405020304" pitchFamily="18" charset="0"/>
              </a:rPr>
              <a:t>капли для </a:t>
            </a:r>
            <a:r>
              <a:rPr lang="ru-RU" dirty="0">
                <a:latin typeface="Times New Roman" panose="02020603050405020304" pitchFamily="18" charset="0"/>
              </a:rPr>
              <a:t>носа, </a:t>
            </a:r>
            <a:r>
              <a:rPr lang="ru-RU" dirty="0" smtClean="0">
                <a:latin typeface="Times New Roman" panose="02020603050405020304" pitchFamily="18" charset="0"/>
              </a:rPr>
              <a:t>клизмы</a:t>
            </a:r>
            <a:r>
              <a:rPr lang="ru-RU" dirty="0">
                <a:latin typeface="Times New Roman" panose="02020603050405020304" pitchFamily="18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</a:rPr>
              <a:t>Для местного применения </a:t>
            </a:r>
            <a:endParaRPr lang="ru-RU" sz="2000" dirty="0" smtClean="0">
              <a:latin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</a:rPr>
              <a:t>      (</a:t>
            </a:r>
            <a:r>
              <a:rPr lang="ru-RU" dirty="0">
                <a:latin typeface="Times New Roman" panose="02020603050405020304" pitchFamily="18" charset="0"/>
              </a:rPr>
              <a:t>примочки, полоскания)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</a:rPr>
              <a:t>Для парентерального применения </a:t>
            </a:r>
          </a:p>
          <a:p>
            <a:r>
              <a:rPr lang="ru-RU" dirty="0" smtClean="0">
                <a:latin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2400" y="3610802"/>
            <a:ext cx="3987552" cy="30162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</a:rPr>
              <a:t>По типу дисперсной системы</a:t>
            </a:r>
            <a:r>
              <a:rPr lang="ru-RU" sz="2000" b="1" i="1" dirty="0" smtClean="0">
                <a:latin typeface="Times New Roman" panose="02020603050405020304" pitchFamily="18" charset="0"/>
              </a:rPr>
              <a:t>:</a:t>
            </a:r>
          </a:p>
          <a:p>
            <a:endParaRPr lang="ru-RU" sz="2000" b="1" i="1" dirty="0">
              <a:latin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</a:rPr>
              <a:t>Гомогенные системы </a:t>
            </a:r>
            <a:endParaRPr lang="ru-RU" sz="2000" dirty="0" smtClean="0">
              <a:latin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</a:rPr>
              <a:t>(</a:t>
            </a:r>
            <a:r>
              <a:rPr lang="ru-RU" dirty="0">
                <a:latin typeface="Times New Roman" panose="02020603050405020304" pitchFamily="18" charset="0"/>
              </a:rPr>
              <a:t>истинные растворы</a:t>
            </a:r>
            <a:r>
              <a:rPr lang="ru-RU" dirty="0" smtClean="0">
                <a:latin typeface="Times New Roman" panose="02020603050405020304" pitchFamily="18" charset="0"/>
              </a:rPr>
              <a:t>, коллоидные </a:t>
            </a:r>
            <a:r>
              <a:rPr lang="ru-RU" dirty="0">
                <a:latin typeface="Times New Roman" panose="02020603050405020304" pitchFamily="18" charset="0"/>
              </a:rPr>
              <a:t>растворы, растворы ВМС)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</a:rPr>
              <a:t>Гетерогенные системы </a:t>
            </a:r>
            <a:r>
              <a:rPr lang="ru-RU" dirty="0">
                <a:latin typeface="Times New Roman" panose="02020603050405020304" pitchFamily="18" charset="0"/>
              </a:rPr>
              <a:t>(суспензии, эмульсии)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</a:rPr>
              <a:t>Комбинированные системы </a:t>
            </a:r>
            <a:r>
              <a:rPr lang="ru-RU" dirty="0">
                <a:latin typeface="Times New Roman" panose="02020603050405020304" pitchFamily="18" charset="0"/>
              </a:rPr>
              <a:t>(настои, отвары, слизи</a:t>
            </a:r>
            <a:r>
              <a:rPr lang="ru-RU" dirty="0" smtClean="0">
                <a:latin typeface="Times New Roman" panose="02020603050405020304" pitchFamily="18" charset="0"/>
              </a:rPr>
              <a:t>)</a:t>
            </a:r>
          </a:p>
          <a:p>
            <a:endParaRPr lang="ru-RU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84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</a:rPr>
              <a:t>Оформление лекарственной формы. </a:t>
            </a:r>
            <a:br>
              <a:rPr lang="ru-RU" sz="2800" b="1" dirty="0" smtClean="0">
                <a:latin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</a:rPr>
              <a:t>Основные и дополнительные этикетки</a:t>
            </a:r>
            <a:endParaRPr lang="ru-RU" sz="2800" b="1" dirty="0">
              <a:latin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46" y="1150858"/>
            <a:ext cx="5040559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5" y="1596862"/>
            <a:ext cx="3362774" cy="5000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23271" y="1196752"/>
            <a:ext cx="32065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Дополнительные этикетки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4777022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0609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</a:rPr>
              <a:t>Список литературных источников</a:t>
            </a:r>
            <a:endParaRPr lang="ru-RU" sz="2800" dirty="0">
              <a:latin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6768752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1800" dirty="0">
                <a:latin typeface="Times New Roman" panose="02020603050405020304" pitchFamily="18" charset="0"/>
              </a:rPr>
              <a:t>Приказ МЗ РФ № </a:t>
            </a:r>
            <a:r>
              <a:rPr lang="ru-RU" sz="1800" dirty="0" smtClean="0">
                <a:latin typeface="Times New Roman" panose="02020603050405020304" pitchFamily="18" charset="0"/>
              </a:rPr>
              <a:t>308 от 21.10.997 г. «Инструкция </a:t>
            </a:r>
            <a:r>
              <a:rPr lang="ru-RU" sz="1800" dirty="0">
                <a:latin typeface="Times New Roman" panose="02020603050405020304" pitchFamily="18" charset="0"/>
              </a:rPr>
              <a:t>по изготовлению в аптеках </a:t>
            </a:r>
            <a:r>
              <a:rPr lang="ru-RU" sz="1800" dirty="0" smtClean="0">
                <a:latin typeface="Times New Roman" panose="02020603050405020304" pitchFamily="18" charset="0"/>
              </a:rPr>
              <a:t>жидких лекарственных форм».  </a:t>
            </a:r>
            <a:endParaRPr lang="ru-RU" sz="1800" dirty="0">
              <a:latin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sz="1800" dirty="0" smtClean="0">
                <a:latin typeface="Times New Roman" panose="02020603050405020304" pitchFamily="18" charset="0"/>
              </a:rPr>
              <a:t>Приказ </a:t>
            </a:r>
            <a:r>
              <a:rPr lang="ru-RU" sz="1800" dirty="0">
                <a:latin typeface="Times New Roman" panose="02020603050405020304" pitchFamily="18" charset="0"/>
              </a:rPr>
              <a:t>МЗ РФ № 309 от </a:t>
            </a:r>
            <a:r>
              <a:rPr lang="ru-RU" sz="1800" dirty="0" smtClean="0">
                <a:latin typeface="Times New Roman" panose="02020603050405020304" pitchFamily="18" charset="0"/>
              </a:rPr>
              <a:t>21.10.1997 г. </a:t>
            </a:r>
            <a:r>
              <a:rPr lang="ru-RU" sz="1800" dirty="0">
                <a:latin typeface="Times New Roman" panose="02020603050405020304" pitchFamily="18" charset="0"/>
              </a:rPr>
              <a:t>«Об утверждении инструкции по санитарному режиму аптечных организаций</a:t>
            </a:r>
            <a:r>
              <a:rPr lang="ru-RU" sz="1800" dirty="0" smtClean="0">
                <a:latin typeface="Times New Roman" panose="02020603050405020304" pitchFamily="18" charset="0"/>
              </a:rPr>
              <a:t>».</a:t>
            </a:r>
          </a:p>
          <a:p>
            <a:pPr>
              <a:buFont typeface="+mj-lt"/>
              <a:buAutoNum type="arabicPeriod"/>
            </a:pPr>
            <a:r>
              <a:rPr lang="ru-RU" sz="1800" dirty="0">
                <a:latin typeface="Times New Roman" panose="02020603050405020304" pitchFamily="18" charset="0"/>
              </a:rPr>
              <a:t>Приказ </a:t>
            </a:r>
            <a:r>
              <a:rPr lang="ru-RU" sz="1800" dirty="0" smtClean="0">
                <a:latin typeface="Times New Roman" panose="02020603050405020304" pitchFamily="18" charset="0"/>
              </a:rPr>
              <a:t>МЗ </a:t>
            </a:r>
            <a:r>
              <a:rPr lang="ru-RU" sz="1800" dirty="0">
                <a:latin typeface="Times New Roman" panose="02020603050405020304" pitchFamily="18" charset="0"/>
              </a:rPr>
              <a:t>РФ N 214 </a:t>
            </a:r>
            <a:r>
              <a:rPr lang="ru-RU" sz="1800" dirty="0" smtClean="0">
                <a:latin typeface="Times New Roman" panose="02020603050405020304" pitchFamily="18" charset="0"/>
              </a:rPr>
              <a:t>от </a:t>
            </a:r>
            <a:r>
              <a:rPr lang="ru-RU" sz="1800" dirty="0">
                <a:latin typeface="Times New Roman" panose="02020603050405020304" pitchFamily="18" charset="0"/>
              </a:rPr>
              <a:t>16.07.1997 </a:t>
            </a:r>
            <a:r>
              <a:rPr lang="ru-RU" sz="1800" dirty="0" smtClean="0">
                <a:latin typeface="Times New Roman" panose="02020603050405020304" pitchFamily="18" charset="0"/>
              </a:rPr>
              <a:t>г. «О </a:t>
            </a:r>
            <a:r>
              <a:rPr lang="ru-RU" sz="1800" dirty="0">
                <a:latin typeface="Times New Roman" panose="02020603050405020304" pitchFamily="18" charset="0"/>
              </a:rPr>
              <a:t>контроле качества лекарственных средств, изготовляемых в аптечных организациях (аптеках</a:t>
            </a:r>
            <a:r>
              <a:rPr lang="ru-RU" sz="1800" dirty="0" smtClean="0">
                <a:latin typeface="Times New Roman" panose="02020603050405020304" pitchFamily="18" charset="0"/>
              </a:rPr>
              <a:t>)»</a:t>
            </a:r>
          </a:p>
          <a:p>
            <a:pPr>
              <a:buFont typeface="+mj-lt"/>
              <a:buAutoNum type="arabicPeriod"/>
            </a:pPr>
            <a:r>
              <a:rPr lang="ru-RU" sz="1800" dirty="0" smtClean="0">
                <a:latin typeface="Times New Roman" panose="02020603050405020304" pitchFamily="18" charset="0"/>
              </a:rPr>
              <a:t>Гроссман</a:t>
            </a:r>
            <a:r>
              <a:rPr lang="ru-RU" sz="1800" dirty="0">
                <a:latin typeface="Times New Roman" panose="02020603050405020304" pitchFamily="18" charset="0"/>
              </a:rPr>
              <a:t>, В. А. Технология изготовления лекарственных форм : учебник / В. А. Гроссман - Москва : ГЭОТАР-Медиа, 2018. - 336 с. </a:t>
            </a:r>
            <a:endParaRPr lang="ru-RU" sz="1800" dirty="0" smtClean="0">
              <a:latin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sz="1800" dirty="0">
                <a:latin typeface="Times New Roman" panose="02020603050405020304" pitchFamily="18" charset="0"/>
              </a:rPr>
              <a:t>Гроссман, В. А. Фармацевтическая технология лекарственных форм / Гроссман В. А. - Москва : ГЭОТАР-Медиа, 2020. - 96 с. - ISBN 978-5-9704-5345-2. - Текст : электронный </a:t>
            </a:r>
            <a:endParaRPr lang="ru-RU" sz="1800" dirty="0" smtClean="0">
              <a:latin typeface="Times New Roman" panose="02020603050405020304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sz="1800" dirty="0" smtClean="0">
                <a:latin typeface="Times New Roman" panose="02020603050405020304" pitchFamily="18" charset="0"/>
              </a:rPr>
              <a:t>Краснюк</a:t>
            </a:r>
            <a:r>
              <a:rPr lang="ru-RU" sz="1800" dirty="0">
                <a:latin typeface="Times New Roman" panose="02020603050405020304" pitchFamily="18" charset="0"/>
              </a:rPr>
              <a:t>, И. И. Фармацевтическая технология. Технология лекарственных форм : учебник / И. И. Краснюк, Г. В. Михайлова, Л. И. Мурадова. - Москва : ГЭОТАР-Медиа, 2016. - 560 с. - ISBN 978-5-9704-3719-3. - Текст : электронный</a:t>
            </a:r>
            <a:r>
              <a:rPr lang="ru-RU" sz="1800" dirty="0" smtClean="0">
                <a:latin typeface="Times New Roman" panose="02020603050405020304" pitchFamily="18" charset="0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sz="1800" dirty="0">
                <a:latin typeface="Times New Roman" panose="02020603050405020304" pitchFamily="18" charset="0"/>
              </a:rPr>
              <a:t>Научно – образовательный интернет – ресурс «Единое окно доступа к образовательным ресурсам» (</a:t>
            </a:r>
            <a:r>
              <a:rPr lang="en-US" sz="1800" dirty="0">
                <a:latin typeface="Times New Roman" panose="02020603050405020304" pitchFamily="18" charset="0"/>
              </a:rPr>
              <a:t>http</a:t>
            </a:r>
            <a:r>
              <a:rPr lang="ru-RU" sz="1800" dirty="0">
                <a:latin typeface="Times New Roman" panose="02020603050405020304" pitchFamily="18" charset="0"/>
              </a:rPr>
              <a:t>.//</a:t>
            </a:r>
            <a:r>
              <a:rPr lang="en-US" sz="1800" dirty="0">
                <a:latin typeface="Times New Roman" panose="02020603050405020304" pitchFamily="18" charset="0"/>
              </a:rPr>
              <a:t>window</a:t>
            </a:r>
            <a:r>
              <a:rPr lang="ru-RU" sz="1800" dirty="0">
                <a:latin typeface="Times New Roman" panose="02020603050405020304" pitchFamily="18" charset="0"/>
              </a:rPr>
              <a:t>.</a:t>
            </a:r>
            <a:r>
              <a:rPr lang="en-US" sz="1800" dirty="0">
                <a:latin typeface="Times New Roman" panose="02020603050405020304" pitchFamily="18" charset="0"/>
              </a:rPr>
              <a:t>edu</a:t>
            </a:r>
            <a:r>
              <a:rPr lang="ru-RU" sz="1800" dirty="0">
                <a:latin typeface="Times New Roman" panose="02020603050405020304" pitchFamily="18" charset="0"/>
              </a:rPr>
              <a:t>.</a:t>
            </a:r>
            <a:r>
              <a:rPr lang="en-US" sz="1800" dirty="0">
                <a:latin typeface="Times New Roman" panose="02020603050405020304" pitchFamily="18" charset="0"/>
              </a:rPr>
              <a:t>ru</a:t>
            </a:r>
            <a:r>
              <a:rPr lang="ru-RU" sz="1800" dirty="0">
                <a:latin typeface="Times New Roman" panose="02020603050405020304" pitchFamily="18" charset="0"/>
              </a:rPr>
              <a:t>) раздел «Профессиональное образование: Медицинское и фармацевтическое образование».</a:t>
            </a:r>
          </a:p>
          <a:p>
            <a:pPr>
              <a:buFont typeface="+mj-lt"/>
              <a:buAutoNum type="arabicPeriod"/>
            </a:pPr>
            <a:endParaRPr lang="ru-RU" sz="1800" dirty="0">
              <a:latin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3286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</a:rPr>
              <a:t>Классификация жидких лекарственных форм </a:t>
            </a:r>
            <a:endParaRPr lang="ru-RU" sz="2800" dirty="0">
              <a:latin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2880320" cy="487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150" y="1412776"/>
            <a:ext cx="5544616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6058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</a:rPr>
              <a:t>Преимущества </a:t>
            </a:r>
            <a:r>
              <a:rPr lang="ru-RU" sz="2800" b="1" dirty="0" smtClean="0">
                <a:latin typeface="Times New Roman" panose="02020603050405020304" pitchFamily="18" charset="0"/>
              </a:rPr>
              <a:t> и недостатки  </a:t>
            </a:r>
            <a:br>
              <a:rPr lang="ru-RU" sz="2800" b="1" dirty="0" smtClean="0">
                <a:latin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</a:rPr>
              <a:t>жидких </a:t>
            </a:r>
            <a:r>
              <a:rPr lang="ru-RU" sz="2800" b="1" dirty="0">
                <a:latin typeface="Times New Roman" panose="02020603050405020304" pitchFamily="18" charset="0"/>
              </a:rPr>
              <a:t>лекарственных </a:t>
            </a:r>
            <a:r>
              <a:rPr lang="ru-RU" sz="2800" b="1" dirty="0" smtClean="0">
                <a:latin typeface="Times New Roman" panose="02020603050405020304" pitchFamily="18" charset="0"/>
              </a:rPr>
              <a:t> форм</a:t>
            </a:r>
            <a:endParaRPr lang="ru-RU" sz="2800" dirty="0">
              <a:latin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000" b="1" u="sng" dirty="0">
                <a:latin typeface="Times New Roman" panose="02020603050405020304" pitchFamily="18" charset="0"/>
              </a:rPr>
              <a:t>Преимущества жидких лекарственных форм</a:t>
            </a:r>
            <a:r>
              <a:rPr lang="ru-RU" sz="3400" b="1" u="sng" dirty="0">
                <a:latin typeface="Times New Roman" panose="02020603050405020304" pitchFamily="18" charset="0"/>
              </a:rPr>
              <a:t>:</a:t>
            </a:r>
            <a:endParaRPr lang="ru-RU" sz="34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</a:rPr>
              <a:t>1. Высокая биодоступность</a:t>
            </a: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</a:rPr>
              <a:t>2. Широкий спектр назначения</a:t>
            </a: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</a:rPr>
              <a:t>3. Простота</a:t>
            </a: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</a:rPr>
              <a:t>4. Удобство применения</a:t>
            </a:r>
          </a:p>
          <a:p>
            <a:pPr marL="0" indent="0">
              <a:buNone/>
            </a:pPr>
            <a:r>
              <a:rPr lang="ru-RU" sz="3400" dirty="0">
                <a:latin typeface="Times New Roman" panose="02020603050405020304" pitchFamily="18" charset="0"/>
              </a:rPr>
              <a:t>5. Возможность корригировать вкус, запах, цвет </a:t>
            </a:r>
            <a:r>
              <a:rPr lang="ru-RU" sz="3400" dirty="0" smtClean="0">
                <a:latin typeface="Times New Roman" panose="02020603050405020304" pitchFamily="18" charset="0"/>
              </a:rPr>
              <a:t>лекарства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anose="02020603050405020304" pitchFamily="18" charset="0"/>
              </a:rPr>
              <a:t>6. Возможность отпуска гигроскопичных веществ</a:t>
            </a:r>
            <a:endParaRPr lang="ru-RU" sz="34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000" b="1" u="sng" dirty="0" smtClean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u="sng" dirty="0" smtClean="0">
                <a:latin typeface="Times New Roman" panose="02020603050405020304" pitchFamily="18" charset="0"/>
              </a:rPr>
              <a:t>Недостатки </a:t>
            </a:r>
            <a:r>
              <a:rPr lang="ru-RU" sz="4000" b="1" u="sng" dirty="0">
                <a:latin typeface="Times New Roman" panose="02020603050405020304" pitchFamily="18" charset="0"/>
              </a:rPr>
              <a:t>жидких лекарственных форм:</a:t>
            </a:r>
            <a:endParaRPr lang="ru-RU" sz="4000" dirty="0">
              <a:latin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3400" dirty="0">
                <a:latin typeface="Times New Roman" panose="02020603050405020304" pitchFamily="18" charset="0"/>
              </a:rPr>
              <a:t>1. </a:t>
            </a:r>
            <a:r>
              <a:rPr lang="ru-RU" sz="3400" dirty="0" smtClean="0">
                <a:latin typeface="Times New Roman" panose="02020603050405020304" pitchFamily="18" charset="0"/>
              </a:rPr>
              <a:t>Нестабильность (протекание </a:t>
            </a:r>
            <a:r>
              <a:rPr lang="ru-RU" sz="3400" dirty="0">
                <a:latin typeface="Times New Roman" panose="02020603050405020304" pitchFamily="18" charset="0"/>
              </a:rPr>
              <a:t>химических реакций (гидролиз</a:t>
            </a:r>
            <a:r>
              <a:rPr lang="ru-RU" sz="3400" dirty="0" smtClean="0">
                <a:latin typeface="Times New Roman" panose="02020603050405020304" pitchFamily="18" charset="0"/>
              </a:rPr>
              <a:t>), микробиологическое загрязнение)</a:t>
            </a:r>
            <a:endParaRPr lang="ru-RU" sz="3400" dirty="0">
              <a:latin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3400" dirty="0">
                <a:latin typeface="Times New Roman" panose="02020603050405020304" pitchFamily="18" charset="0"/>
              </a:rPr>
              <a:t>2. </a:t>
            </a:r>
            <a:r>
              <a:rPr lang="ru-RU" sz="3400" dirty="0" smtClean="0">
                <a:latin typeface="Times New Roman" panose="02020603050405020304" pitchFamily="18" charset="0"/>
              </a:rPr>
              <a:t>Неудобство транспортировки</a:t>
            </a:r>
            <a:endParaRPr lang="ru-RU" sz="3400" dirty="0">
              <a:latin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ru-RU" sz="3400" dirty="0" smtClean="0">
                <a:latin typeface="Times New Roman" panose="02020603050405020304" pitchFamily="18" charset="0"/>
              </a:rPr>
              <a:t>3. Меньшая точность дозировки</a:t>
            </a:r>
            <a:r>
              <a:rPr lang="ru-RU" sz="3400" dirty="0">
                <a:latin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5350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6632"/>
            <a:ext cx="6624736" cy="648072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Растворители. Требования к ним. 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904656"/>
          </a:xfr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>
                <a:latin typeface="Times New Roman" pitchFamily="18" charset="0"/>
              </a:rPr>
              <a:t>Растворители </a:t>
            </a:r>
            <a:r>
              <a:rPr lang="ru-RU" sz="2400" dirty="0">
                <a:latin typeface="Times New Roman" pitchFamily="18" charset="0"/>
              </a:rPr>
              <a:t>– индивидуальные химические соединения или смеси, способные растворять различные вещества, то есть образовывать с ними однородные системы – растворы, состоящие из двух или большего числа компонентов. </a:t>
            </a:r>
            <a:endParaRPr lang="ru-RU" sz="2400" dirty="0" smtClean="0">
              <a:latin typeface="Times New Roman" pitchFamily="18" charset="0"/>
            </a:endParaRP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</a:rPr>
              <a:t>       Требования</a:t>
            </a:r>
            <a:r>
              <a:rPr lang="ru-RU" sz="2400" b="1" dirty="0">
                <a:latin typeface="Times New Roman" pitchFamily="18" charset="0"/>
              </a:rPr>
              <a:t>, предъявляемые к растворителям</a:t>
            </a:r>
            <a:endParaRPr lang="ru-RU" sz="2400" dirty="0">
              <a:latin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</a:rPr>
              <a:t>должны быть устойчивыми при хранении, химически и фармакологически </a:t>
            </a:r>
            <a:r>
              <a:rPr lang="ru-RU" sz="2400" dirty="0" smtClean="0">
                <a:latin typeface="Times New Roman" pitchFamily="18" charset="0"/>
              </a:rPr>
              <a:t>индифферентными;</a:t>
            </a:r>
            <a:endParaRPr lang="ru-RU" sz="2400" dirty="0">
              <a:latin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</a:rPr>
              <a:t>должны обладать высокой растворяющей </a:t>
            </a:r>
            <a:r>
              <a:rPr lang="ru-RU" sz="2400" dirty="0" smtClean="0">
                <a:latin typeface="Times New Roman" pitchFamily="18" charset="0"/>
              </a:rPr>
              <a:t>способностью;</a:t>
            </a:r>
            <a:endParaRPr lang="ru-RU" sz="2400" dirty="0">
              <a:latin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</a:rPr>
              <a:t>должны быть дешевыми, общедоступными и иметь простой </a:t>
            </a:r>
            <a:r>
              <a:rPr lang="ru-RU" sz="2400" dirty="0" smtClean="0">
                <a:latin typeface="Times New Roman" pitchFamily="18" charset="0"/>
              </a:rPr>
              <a:t>способ получения;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</a:rPr>
              <a:t>не должны обладать неприятным вкусом и </a:t>
            </a:r>
            <a:r>
              <a:rPr lang="ru-RU" sz="2400" dirty="0" smtClean="0">
                <a:latin typeface="Times New Roman" pitchFamily="18" charset="0"/>
              </a:rPr>
              <a:t>запахом;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</a:rPr>
              <a:t>не должны служить средой для развития </a:t>
            </a:r>
            <a:r>
              <a:rPr lang="ru-RU" sz="2400" dirty="0" smtClean="0">
                <a:latin typeface="Times New Roman" pitchFamily="18" charset="0"/>
              </a:rPr>
              <a:t>микроорганизмов.</a:t>
            </a:r>
            <a:endParaRPr lang="ru-RU" sz="2400" dirty="0">
              <a:latin typeface="Times New Roman" pitchFamily="18" charset="0"/>
            </a:endParaRPr>
          </a:p>
          <a:p>
            <a:pPr marL="0" indent="0">
              <a:buNone/>
            </a:pPr>
            <a:endParaRPr lang="ru-RU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08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0609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latin typeface="Times New Roman" panose="02020603050405020304" pitchFamily="18" charset="0"/>
              </a:rPr>
              <a:t>Классификация </a:t>
            </a:r>
            <a:r>
              <a:rPr lang="ru-RU" sz="4000" b="1" dirty="0">
                <a:latin typeface="Times New Roman" panose="02020603050405020304" pitchFamily="18" charset="0"/>
              </a:rPr>
              <a:t>растворителей</a:t>
            </a:r>
            <a:r>
              <a:rPr lang="ru-RU" sz="4000" dirty="0">
                <a:latin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908190"/>
            <a:ext cx="3024336" cy="5649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Неорганические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000475" y="929073"/>
            <a:ext cx="23839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Органические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05809" y="1452293"/>
            <a:ext cx="3397855" cy="10156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2700">
            <a:noFill/>
            <a:prstDash val="lgDashDot"/>
          </a:ln>
        </p:spPr>
        <p:txBody>
          <a:bodyPr wrap="square" rtlCol="0">
            <a:spAutoFit/>
          </a:bodyPr>
          <a:lstStyle/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</a:rPr>
              <a:t>Вода очищенная</a:t>
            </a:r>
          </a:p>
          <a:p>
            <a:r>
              <a:rPr lang="ru-RU" sz="2000" dirty="0" smtClean="0">
                <a:latin typeface="Times New Roman" pitchFamily="18" charset="0"/>
              </a:rPr>
              <a:t>     (</a:t>
            </a:r>
            <a:r>
              <a:rPr lang="ru-RU" sz="2000" dirty="0">
                <a:latin typeface="Times New Roman" pitchFamily="18" charset="0"/>
              </a:rPr>
              <a:t>Aqua purificata</a:t>
            </a:r>
            <a:r>
              <a:rPr lang="ru-RU" sz="2000" dirty="0" smtClean="0">
                <a:latin typeface="Times New Roman" pitchFamily="18" charset="0"/>
              </a:rPr>
              <a:t>)</a:t>
            </a:r>
          </a:p>
          <a:p>
            <a:pPr marL="342900" indent="-342900">
              <a:buFont typeface="Wingdings" pitchFamily="2" charset="2"/>
              <a:buChar char="§"/>
            </a:pPr>
            <a:endParaRPr lang="ru-RU" sz="2000" dirty="0"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1452293"/>
            <a:ext cx="5218586" cy="53245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noFill/>
            <a:prstDash val="lgDashDot"/>
          </a:ln>
        </p:spPr>
        <p:txBody>
          <a:bodyPr wrap="square" rtlCol="0">
            <a:spAutoFit/>
          </a:bodyPr>
          <a:lstStyle/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</a:rPr>
              <a:t>Спирт </a:t>
            </a:r>
            <a:r>
              <a:rPr lang="ru-RU" sz="2000" dirty="0" smtClean="0">
                <a:latin typeface="Times New Roman" pitchFamily="18" charset="0"/>
              </a:rPr>
              <a:t>этиловый  </a:t>
            </a:r>
            <a:r>
              <a:rPr lang="ru-RU" sz="2000" dirty="0">
                <a:latin typeface="Times New Roman" pitchFamily="18" charset="0"/>
              </a:rPr>
              <a:t>(Spiritus aethylicus)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</a:rPr>
              <a:t>Эфир медицинский (Aether medicinalis)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</a:rPr>
              <a:t>Хлороформ  </a:t>
            </a:r>
            <a:r>
              <a:rPr lang="ru-RU" sz="2000" dirty="0">
                <a:latin typeface="Times New Roman" pitchFamily="18" charset="0"/>
              </a:rPr>
              <a:t>(Chloroformium)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</a:rPr>
              <a:t>Глицерин (</a:t>
            </a:r>
            <a:r>
              <a:rPr lang="ru-RU" sz="2000" dirty="0" err="1">
                <a:latin typeface="Times New Roman" pitchFamily="18" charset="0"/>
              </a:rPr>
              <a:t>Glycerinum</a:t>
            </a:r>
            <a:r>
              <a:rPr lang="ru-RU" sz="2000" dirty="0" smtClean="0">
                <a:latin typeface="Times New Roman" pitchFamily="18" charset="0"/>
              </a:rPr>
              <a:t>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sz="2000" dirty="0">
                <a:latin typeface="Times New Roman" panose="02020603050405020304" pitchFamily="18" charset="0"/>
              </a:rPr>
              <a:t>Масло вазелиновое (минеральное) Oleum </a:t>
            </a:r>
            <a:r>
              <a:rPr lang="ru-RU" sz="2000" dirty="0" smtClean="0">
                <a:latin typeface="Times New Roman" panose="02020603050405020304" pitchFamily="18" charset="0"/>
              </a:rPr>
              <a:t>Vaselini</a:t>
            </a:r>
            <a:endParaRPr lang="ru-RU" sz="2000" dirty="0">
              <a:latin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u="sng" dirty="0">
                <a:latin typeface="Times New Roman" pitchFamily="18" charset="0"/>
              </a:rPr>
              <a:t>Жирные масла</a:t>
            </a:r>
            <a:r>
              <a:rPr lang="ru-RU" sz="2000" dirty="0">
                <a:latin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</a:rPr>
              <a:t> (</a:t>
            </a:r>
            <a:r>
              <a:rPr lang="ru-RU" sz="2000" dirty="0">
                <a:latin typeface="Times New Roman" pitchFamily="18" charset="0"/>
              </a:rPr>
              <a:t>Olea pinguia</a:t>
            </a:r>
            <a:r>
              <a:rPr lang="ru-RU" sz="2000" dirty="0" smtClean="0">
                <a:latin typeface="Times New Roman" pitchFamily="18" charset="0"/>
              </a:rPr>
              <a:t>):</a:t>
            </a:r>
          </a:p>
          <a:p>
            <a:pPr lvl="0"/>
            <a:r>
              <a:rPr lang="ru-RU" sz="2000" dirty="0">
                <a:latin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</a:rPr>
              <a:t>    персиковое  (</a:t>
            </a:r>
            <a:r>
              <a:rPr lang="ru-RU" sz="2000" dirty="0">
                <a:latin typeface="Times New Roman" pitchFamily="18" charset="0"/>
              </a:rPr>
              <a:t>Oleum Persicorum)</a:t>
            </a:r>
          </a:p>
          <a:p>
            <a:pPr lvl="0"/>
            <a:r>
              <a:rPr lang="ru-RU" sz="2000" dirty="0" smtClean="0">
                <a:latin typeface="Times New Roman" pitchFamily="18" charset="0"/>
              </a:rPr>
              <a:t>     миндальное  (</a:t>
            </a:r>
            <a:r>
              <a:rPr lang="ru-RU" sz="2000" dirty="0">
                <a:latin typeface="Times New Roman" pitchFamily="18" charset="0"/>
              </a:rPr>
              <a:t>Oleum Amygdalarum)</a:t>
            </a:r>
          </a:p>
          <a:p>
            <a:pPr lvl="0"/>
            <a:r>
              <a:rPr lang="ru-RU" sz="2000" dirty="0" smtClean="0">
                <a:latin typeface="Times New Roman" pitchFamily="18" charset="0"/>
              </a:rPr>
              <a:t>     подсолнечное  (</a:t>
            </a:r>
            <a:r>
              <a:rPr lang="ru-RU" sz="2000" dirty="0">
                <a:latin typeface="Times New Roman" pitchFamily="18" charset="0"/>
              </a:rPr>
              <a:t>Oleum Helianthi)</a:t>
            </a:r>
          </a:p>
          <a:p>
            <a:pPr lvl="0"/>
            <a:r>
              <a:rPr lang="ru-RU" sz="2000" dirty="0" smtClean="0">
                <a:latin typeface="Times New Roman" pitchFamily="18" charset="0"/>
              </a:rPr>
              <a:t>     касторовое  (</a:t>
            </a:r>
            <a:r>
              <a:rPr lang="ru-RU" sz="2000" dirty="0">
                <a:latin typeface="Times New Roman" pitchFamily="18" charset="0"/>
              </a:rPr>
              <a:t>Oleum Ricini)</a:t>
            </a:r>
          </a:p>
          <a:p>
            <a:pPr lvl="0"/>
            <a:r>
              <a:rPr lang="ru-RU" sz="2000" dirty="0" smtClean="0">
                <a:latin typeface="Times New Roman" pitchFamily="18" charset="0"/>
              </a:rPr>
              <a:t>     оливковое  </a:t>
            </a:r>
            <a:r>
              <a:rPr lang="ru-RU" sz="2000" dirty="0">
                <a:latin typeface="Times New Roman" pitchFamily="18" charset="0"/>
              </a:rPr>
              <a:t>(Oleum Olivarum</a:t>
            </a:r>
            <a:r>
              <a:rPr lang="ru-RU" sz="2000" dirty="0" smtClean="0">
                <a:latin typeface="Times New Roman" pitchFamily="18" charset="0"/>
              </a:rPr>
              <a:t>)</a:t>
            </a:r>
            <a:endParaRPr lang="ru-RU" sz="2000" dirty="0">
              <a:latin typeface="Times New Roman" pitchFamily="18" charset="0"/>
            </a:endParaRP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 err="1" smtClean="0">
                <a:latin typeface="Times New Roman" pitchFamily="18" charset="0"/>
              </a:rPr>
              <a:t>Димексид</a:t>
            </a:r>
            <a:r>
              <a:rPr lang="ru-RU" sz="2000" dirty="0" smtClean="0">
                <a:latin typeface="Times New Roman" pitchFamily="18" charset="0"/>
              </a:rPr>
              <a:t>  </a:t>
            </a:r>
            <a:r>
              <a:rPr lang="ru-RU" sz="2000" dirty="0">
                <a:latin typeface="Times New Roman" pitchFamily="18" charset="0"/>
              </a:rPr>
              <a:t>(Dimexidum)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</a:rPr>
              <a:t>Полиэтиленоксид-400 </a:t>
            </a:r>
            <a:endParaRPr lang="ru-RU" sz="2000" dirty="0" smtClean="0">
              <a:latin typeface="Times New Roman" pitchFamily="18" charset="0"/>
            </a:endParaRPr>
          </a:p>
          <a:p>
            <a:pPr lvl="0"/>
            <a:r>
              <a:rPr lang="ru-RU" sz="2000" dirty="0">
                <a:latin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</a:rPr>
              <a:t>    (</a:t>
            </a:r>
            <a:r>
              <a:rPr lang="ru-RU" sz="2000" dirty="0">
                <a:latin typeface="Times New Roman" pitchFamily="18" charset="0"/>
              </a:rPr>
              <a:t>Polyaethylenoxydum– 400)</a:t>
            </a:r>
          </a:p>
          <a:p>
            <a:pPr marL="342900" lvl="0" indent="-342900">
              <a:buFont typeface="Wingdings" pitchFamily="2" charset="2"/>
              <a:buChar char="§"/>
            </a:pPr>
            <a:r>
              <a:rPr lang="ru-RU" sz="2000" u="sng" dirty="0">
                <a:latin typeface="Times New Roman" pitchFamily="18" charset="0"/>
              </a:rPr>
              <a:t>Силиконовые жидкости</a:t>
            </a:r>
            <a:r>
              <a:rPr lang="ru-RU" sz="2000" dirty="0">
                <a:latin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</a:rPr>
              <a:t> (</a:t>
            </a:r>
            <a:r>
              <a:rPr lang="ru-RU" sz="2000" dirty="0">
                <a:latin typeface="Times New Roman" pitchFamily="18" charset="0"/>
              </a:rPr>
              <a:t>Siliconum</a:t>
            </a:r>
            <a:r>
              <a:rPr lang="ru-RU" sz="2000" dirty="0" smtClean="0">
                <a:latin typeface="Times New Roman" pitchFamily="18" charset="0"/>
              </a:rPr>
              <a:t>):</a:t>
            </a:r>
          </a:p>
          <a:p>
            <a:pPr lvl="0"/>
            <a:r>
              <a:rPr lang="ru-RU" sz="2000" dirty="0" smtClean="0">
                <a:latin typeface="Times New Roman" pitchFamily="18" charset="0"/>
              </a:rPr>
              <a:t>     эсилон-4, эсилон-5</a:t>
            </a:r>
            <a:endParaRPr lang="ru-RU" sz="2000" dirty="0">
              <a:latin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171" y="2708920"/>
            <a:ext cx="3404715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1386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26976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Характеристика и физико-химические свойства 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неводных растворителей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9" y="1124744"/>
            <a:ext cx="8280145" cy="2664296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8000" b="1" i="1" dirty="0">
                <a:latin typeface="Times New Roman" pitchFamily="18" charset="0"/>
              </a:rPr>
              <a:t>Спирт </a:t>
            </a:r>
            <a:r>
              <a:rPr lang="ru-RU" sz="8000" b="1" i="1" dirty="0" smtClean="0">
                <a:latin typeface="Times New Roman" pitchFamily="18" charset="0"/>
              </a:rPr>
              <a:t>этиловый</a:t>
            </a:r>
            <a:r>
              <a:rPr lang="ru-RU" sz="8000" dirty="0">
                <a:latin typeface="Times New Roman" pitchFamily="18" charset="0"/>
              </a:rPr>
              <a:t> </a:t>
            </a:r>
            <a:r>
              <a:rPr lang="ru-RU" sz="8000" dirty="0" smtClean="0">
                <a:latin typeface="Times New Roman" pitchFamily="18" charset="0"/>
              </a:rPr>
              <a:t>(</a:t>
            </a:r>
            <a:r>
              <a:rPr lang="ru-RU" sz="8000" i="1" dirty="0" smtClean="0">
                <a:latin typeface="Times New Roman" pitchFamily="18" charset="0"/>
              </a:rPr>
              <a:t>Spiritus aethylicus)</a:t>
            </a:r>
          </a:p>
          <a:p>
            <a:pPr lvl="0"/>
            <a:r>
              <a:rPr lang="ru-RU" sz="8000" dirty="0">
                <a:latin typeface="Times New Roman" pitchFamily="18" charset="0"/>
              </a:rPr>
              <a:t>Обладает бактерицидным действием</a:t>
            </a:r>
          </a:p>
          <a:p>
            <a:pPr lvl="0"/>
            <a:r>
              <a:rPr lang="ru-RU" sz="8000" dirty="0" smtClean="0">
                <a:latin typeface="Times New Roman" pitchFamily="18" charset="0"/>
              </a:rPr>
              <a:t>Спиртовые растворы ЛВ </a:t>
            </a:r>
            <a:r>
              <a:rPr lang="ru-RU" sz="8000" dirty="0">
                <a:latin typeface="Times New Roman" pitchFamily="18" charset="0"/>
              </a:rPr>
              <a:t>более стойкие по сравнению с водными</a:t>
            </a:r>
          </a:p>
          <a:p>
            <a:pPr lvl="0"/>
            <a:r>
              <a:rPr lang="ru-RU" sz="8000" dirty="0">
                <a:latin typeface="Times New Roman" pitchFamily="18" charset="0"/>
              </a:rPr>
              <a:t>Гигроскопичен, летуч, легко воспламеняется</a:t>
            </a:r>
          </a:p>
          <a:p>
            <a:pPr lvl="0"/>
            <a:r>
              <a:rPr lang="ru-RU" sz="8000" dirty="0">
                <a:latin typeface="Times New Roman" pitchFamily="18" charset="0"/>
              </a:rPr>
              <a:t>Коагулирует белки, ферменты, слизи</a:t>
            </a:r>
          </a:p>
          <a:p>
            <a:pPr lvl="0"/>
            <a:r>
              <a:rPr lang="ru-RU" sz="8000" dirty="0">
                <a:latin typeface="Times New Roman" pitchFamily="18" charset="0"/>
              </a:rPr>
              <a:t>Не индифферентен по отношению к организму</a:t>
            </a:r>
          </a:p>
          <a:p>
            <a:pPr lvl="0"/>
            <a:r>
              <a:rPr lang="ru-RU" sz="8000" dirty="0">
                <a:latin typeface="Times New Roman" pitchFamily="18" charset="0"/>
              </a:rPr>
              <a:t>Окисляется под действием окислителей</a:t>
            </a:r>
          </a:p>
          <a:p>
            <a:pPr lvl="0"/>
            <a:r>
              <a:rPr lang="ru-RU" sz="8000" dirty="0">
                <a:latin typeface="Times New Roman" pitchFamily="18" charset="0"/>
              </a:rPr>
              <a:t>При смешивании с водой наблюдается явление </a:t>
            </a:r>
            <a:r>
              <a:rPr lang="ru-RU" sz="8000" dirty="0" smtClean="0">
                <a:latin typeface="Times New Roman" pitchFamily="18" charset="0"/>
              </a:rPr>
              <a:t>контракции</a:t>
            </a:r>
            <a:endParaRPr lang="ru-RU" sz="8000" dirty="0"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4005064"/>
            <a:ext cx="8280920" cy="255454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Times New Roman" pitchFamily="18" charset="0"/>
              </a:rPr>
              <a:t>     Хлороформ </a:t>
            </a:r>
            <a:r>
              <a:rPr lang="ru-RU" sz="2000" i="1" dirty="0" smtClean="0">
                <a:latin typeface="Times New Roman" pitchFamily="18" charset="0"/>
              </a:rPr>
              <a:t>(Chloroformium) </a:t>
            </a:r>
            <a:r>
              <a:rPr lang="ru-RU" sz="2000" b="1" i="1" dirty="0">
                <a:latin typeface="Times New Roman" pitchFamily="18" charset="0"/>
              </a:rPr>
              <a:t>Эфир медицинский </a:t>
            </a:r>
            <a:r>
              <a:rPr lang="ru-RU" sz="2000" i="1" dirty="0" smtClean="0">
                <a:latin typeface="Times New Roman" pitchFamily="18" charset="0"/>
              </a:rPr>
              <a:t>(Aether medicinalis)</a:t>
            </a:r>
            <a:endParaRPr lang="ru-RU" sz="2000" dirty="0">
              <a:latin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</a:rPr>
              <a:t>Летучие </a:t>
            </a:r>
            <a:r>
              <a:rPr lang="ru-RU" sz="2000" dirty="0">
                <a:latin typeface="Times New Roman" pitchFamily="18" charset="0"/>
              </a:rPr>
              <a:t>жидкости с характерным запахом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</a:rPr>
              <a:t>Сильнодействующие	</a:t>
            </a:r>
            <a:r>
              <a:rPr lang="ru-RU" sz="2000" dirty="0" smtClean="0">
                <a:latin typeface="Times New Roman" pitchFamily="18" charset="0"/>
              </a:rPr>
              <a:t>вещества, обладающие </a:t>
            </a:r>
            <a:r>
              <a:rPr lang="ru-RU" sz="2000" dirty="0">
                <a:latin typeface="Times New Roman" pitchFamily="18" charset="0"/>
              </a:rPr>
              <a:t>наркотическим действием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</a:rPr>
              <a:t>Прописываются в смеси со спиртом, жирными маслами, чаще всего в линиментах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</a:rPr>
              <a:t>Дозируются по массе </a:t>
            </a:r>
            <a:endParaRPr lang="ru-RU" sz="2000" dirty="0" smtClean="0">
              <a:latin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</a:rPr>
              <a:t>Плотность хлороформа 1,47-1,48</a:t>
            </a:r>
            <a:r>
              <a:rPr lang="ru-RU" sz="2000" dirty="0">
                <a:latin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</a:rPr>
              <a:t>лотность эфира 0,713-0,714</a:t>
            </a:r>
            <a:endParaRPr lang="ru-RU" sz="20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089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26976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</a:rPr>
              <a:t>Характеристика и физико-химические свойства 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неводных растворителей</a:t>
            </a:r>
            <a:endParaRPr lang="ru-RU" sz="2800" b="1" dirty="0">
              <a:latin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923" y="1268760"/>
            <a:ext cx="8229600" cy="17567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277440"/>
            <a:ext cx="8208912" cy="224676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anose="02020603050405020304" pitchFamily="18" charset="0"/>
              </a:rPr>
              <a:t>Глицерин</a:t>
            </a:r>
            <a:r>
              <a:rPr lang="ru-RU" sz="2000" dirty="0"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</a:rPr>
              <a:t>(</a:t>
            </a:r>
            <a:r>
              <a:rPr lang="ru-RU" sz="2000" i="1" dirty="0" smtClean="0">
                <a:latin typeface="Times New Roman" panose="02020603050405020304" pitchFamily="18" charset="0"/>
              </a:rPr>
              <a:t>Glycerinum)</a:t>
            </a:r>
            <a:endParaRPr lang="ru-RU" sz="2000" dirty="0" smtClean="0">
              <a:latin typeface="Times New Roman" panose="02020603050405020304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</a:rPr>
              <a:t>Сиропообразная бесцветная жидкость нейтральной реакции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</a:rPr>
              <a:t>По  растворяющей способности </a:t>
            </a:r>
            <a:r>
              <a:rPr lang="ru-RU" sz="2000" dirty="0">
                <a:latin typeface="Times New Roman" panose="02020603050405020304" pitchFamily="18" charset="0"/>
              </a:rPr>
              <a:t>подобен воде очищенной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</a:rPr>
              <a:t>Из-за вязкости растворение  веществ  проводят при нагревании на водяной бане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</a:rPr>
              <a:t>Безводный</a:t>
            </a:r>
            <a:r>
              <a:rPr lang="ru-RU" sz="2000" dirty="0"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</a:rPr>
              <a:t>глицерин гигроскопичен</a:t>
            </a:r>
            <a:r>
              <a:rPr lang="ru-RU" sz="2000" dirty="0">
                <a:latin typeface="Times New Roman" panose="02020603050405020304" pitchFamily="18" charset="0"/>
              </a:rPr>
              <a:t>, раздражает и обезвоживает кожу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</a:rPr>
              <a:t>Применяют глицерин, содержащий 15% воды </a:t>
            </a:r>
            <a:r>
              <a:rPr lang="ru-RU" sz="2000" dirty="0" smtClean="0">
                <a:latin typeface="Times New Roman" panose="02020603050405020304" pitchFamily="18" charset="0"/>
              </a:rPr>
              <a:t> (плотность 1,225-1,235)</a:t>
            </a:r>
            <a:endParaRPr lang="ru-RU" sz="2000" dirty="0">
              <a:latin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7544" y="3861048"/>
            <a:ext cx="8208912" cy="283154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latin typeface="Times New Roman" pitchFamily="18" charset="0"/>
              </a:rPr>
              <a:t>Масла растительные </a:t>
            </a:r>
            <a:r>
              <a:rPr lang="ru-RU" sz="2000" b="1" i="1" dirty="0" smtClean="0">
                <a:latin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</a:rPr>
              <a:t>(Olea pinguia)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</a:rPr>
              <a:t>Это прозрачные, слабо окрашенные маслянистые жидкости, без запаха или со слабым характерным запахом, нерастворимы в воде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</a:rPr>
              <a:t>Состоят из смеси глицеридов высокомолекулярных кислот</a:t>
            </a:r>
            <a:endParaRPr lang="ru-RU" sz="2000" dirty="0">
              <a:latin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</a:rPr>
              <a:t>Качество регламентируется числовыми показателями, основным является кислотное </a:t>
            </a:r>
            <a:r>
              <a:rPr lang="ru-RU" sz="2000" dirty="0" smtClean="0">
                <a:latin typeface="Times New Roman" pitchFamily="18" charset="0"/>
              </a:rPr>
              <a:t>число - </a:t>
            </a:r>
            <a:r>
              <a:rPr lang="ru-RU" sz="2000" dirty="0">
                <a:latin typeface="Times New Roman" pitchFamily="18" charset="0"/>
              </a:rPr>
              <a:t>не более </a:t>
            </a:r>
            <a:r>
              <a:rPr lang="ru-RU" sz="2000" dirty="0" smtClean="0">
                <a:latin typeface="Times New Roman" pitchFamily="18" charset="0"/>
              </a:rPr>
              <a:t>2,5</a:t>
            </a:r>
            <a:endParaRPr lang="ru-RU" sz="2000" dirty="0">
              <a:latin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</a:rPr>
              <a:t>Легко прогоркают</a:t>
            </a:r>
            <a:r>
              <a:rPr lang="ru-RU" sz="2000" dirty="0" smtClean="0">
                <a:latin typeface="Times New Roman" pitchFamily="18" charset="0"/>
              </a:rPr>
              <a:t>, хранят во флаконах оранжевого стекла в прохладном месте</a:t>
            </a:r>
            <a:endParaRPr lang="ru-RU" sz="2000" dirty="0">
              <a:latin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0266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0872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r>
              <a:rPr lang="ru-RU" sz="2500" b="1" dirty="0">
                <a:solidFill>
                  <a:prstClr val="black"/>
                </a:solidFill>
                <a:latin typeface="Times New Roman" pitchFamily="18" charset="0"/>
              </a:rPr>
              <a:t>Характеристика и физико-химические свойства </a:t>
            </a:r>
            <a:br>
              <a:rPr lang="ru-RU" sz="2500" b="1" dirty="0">
                <a:solidFill>
                  <a:prstClr val="black"/>
                </a:solidFill>
                <a:latin typeface="Times New Roman" pitchFamily="18" charset="0"/>
              </a:rPr>
            </a:br>
            <a:r>
              <a:rPr lang="ru-RU" sz="2500" b="1" dirty="0">
                <a:solidFill>
                  <a:prstClr val="black"/>
                </a:solidFill>
                <a:latin typeface="Times New Roman" pitchFamily="18" charset="0"/>
              </a:rPr>
              <a:t>неводных растворителей</a:t>
            </a:r>
            <a:endParaRPr lang="ru-RU" b="1" dirty="0">
              <a:latin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3"/>
            <a:ext cx="8229600" cy="2592287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sz="2200" b="1" i="1" dirty="0" smtClean="0">
                <a:latin typeface="Times New Roman" pitchFamily="18" charset="0"/>
              </a:rPr>
              <a:t>Масло </a:t>
            </a:r>
            <a:r>
              <a:rPr lang="ru-RU" sz="2200" b="1" i="1" dirty="0">
                <a:latin typeface="Times New Roman" pitchFamily="18" charset="0"/>
              </a:rPr>
              <a:t>вазелиновое </a:t>
            </a:r>
            <a:r>
              <a:rPr lang="ru-RU" sz="2200" i="1" dirty="0" smtClean="0">
                <a:latin typeface="Times New Roman" pitchFamily="18" charset="0"/>
              </a:rPr>
              <a:t> (Oleum Vaselini)</a:t>
            </a:r>
          </a:p>
          <a:p>
            <a:pPr lvl="0"/>
            <a:r>
              <a:rPr lang="ru-RU" sz="2000" dirty="0" smtClean="0">
                <a:latin typeface="Times New Roman" pitchFamily="18" charset="0"/>
              </a:rPr>
              <a:t>Продукт </a:t>
            </a:r>
            <a:r>
              <a:rPr lang="ru-RU" sz="2000" dirty="0">
                <a:latin typeface="Times New Roman" pitchFamily="18" charset="0"/>
              </a:rPr>
              <a:t>переработки нефти, бесцветная маслянистая </a:t>
            </a:r>
            <a:r>
              <a:rPr lang="ru-RU" sz="2000" dirty="0" smtClean="0">
                <a:latin typeface="Times New Roman" pitchFamily="18" charset="0"/>
              </a:rPr>
              <a:t>жидкость без вкуса и запаха, не смешивается с водой</a:t>
            </a:r>
            <a:endParaRPr lang="ru-RU" sz="2000" dirty="0">
              <a:latin typeface="Times New Roman" pitchFamily="18" charset="0"/>
            </a:endParaRPr>
          </a:p>
          <a:p>
            <a:pPr lvl="0"/>
            <a:r>
              <a:rPr lang="ru-RU" sz="2000" dirty="0">
                <a:latin typeface="Times New Roman" pitchFamily="18" charset="0"/>
              </a:rPr>
              <a:t>По	</a:t>
            </a:r>
            <a:r>
              <a:rPr lang="ru-RU" sz="2000" dirty="0" smtClean="0">
                <a:latin typeface="Times New Roman" pitchFamily="18" charset="0"/>
              </a:rPr>
              <a:t>растворяющей</a:t>
            </a:r>
            <a:r>
              <a:rPr lang="ru-RU" sz="2000" dirty="0">
                <a:latin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</a:rPr>
              <a:t> способности подобно </a:t>
            </a:r>
            <a:r>
              <a:rPr lang="ru-RU" sz="2000" dirty="0">
                <a:latin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</a:rPr>
              <a:t>жирным  </a:t>
            </a:r>
            <a:r>
              <a:rPr lang="ru-RU" sz="2000" dirty="0">
                <a:latin typeface="Times New Roman" pitchFamily="18" charset="0"/>
              </a:rPr>
              <a:t>маслам</a:t>
            </a:r>
          </a:p>
          <a:p>
            <a:pPr lvl="0"/>
            <a:r>
              <a:rPr lang="ru-RU" sz="2000" dirty="0">
                <a:latin typeface="Times New Roman" pitchFamily="18" charset="0"/>
              </a:rPr>
              <a:t>Не всасывается через кожу, препятствует тепло- и газообмену</a:t>
            </a:r>
          </a:p>
          <a:p>
            <a:pPr lvl="0"/>
            <a:r>
              <a:rPr lang="ru-RU" sz="2000" dirty="0">
                <a:latin typeface="Times New Roman" pitchFamily="18" charset="0"/>
              </a:rPr>
              <a:t>Используется чаще всего в качестве вспомогательной жидкости в </a:t>
            </a:r>
            <a:r>
              <a:rPr lang="ru-RU" sz="2000" dirty="0" smtClean="0">
                <a:latin typeface="Times New Roman" panose="02020603050405020304" pitchFamily="18" charset="0"/>
              </a:rPr>
              <a:t>мазя</a:t>
            </a:r>
            <a:r>
              <a:rPr lang="ru-RU" sz="2000" dirty="0">
                <a:latin typeface="Times New Roman" panose="02020603050405020304" pitchFamily="18" charset="0"/>
              </a:rPr>
              <a:t>х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861048"/>
            <a:ext cx="8208912" cy="286232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</a:rPr>
              <a:t>Димексид</a:t>
            </a:r>
            <a:r>
              <a:rPr lang="ru-RU" sz="2000" dirty="0">
                <a:latin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</a:rPr>
              <a:t> (</a:t>
            </a:r>
            <a:r>
              <a:rPr lang="ru-RU" sz="2000" i="1" dirty="0" smtClean="0">
                <a:latin typeface="Times New Roman" pitchFamily="18" charset="0"/>
              </a:rPr>
              <a:t>Dimexidum)</a:t>
            </a:r>
            <a:endParaRPr lang="ru-RU" sz="2000" dirty="0">
              <a:latin typeface="Times New Roman" pitchFamily="18" charset="0"/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</a:rPr>
              <a:t>Биполярный растворитель, гигроскопичная жидкость без цвета, с характерным запахом.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</a:rPr>
              <a:t>Легко </a:t>
            </a:r>
            <a:r>
              <a:rPr lang="ru-RU" sz="2000" dirty="0">
                <a:latin typeface="Times New Roman" pitchFamily="18" charset="0"/>
              </a:rPr>
              <a:t>растворяет лекарственные вещества различной химической природы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</a:rPr>
              <a:t>Быстро проводит через неповрежденную кожу лекарственные вещества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</a:rPr>
              <a:t>Обладает обезболивающим, жаропонижающим, противовоспалительным действием и антимикробной активностью</a:t>
            </a:r>
          </a:p>
        </p:txBody>
      </p:sp>
    </p:spTree>
    <p:extLst>
      <p:ext uri="{BB962C8B-B14F-4D97-AF65-F5344CB8AC3E}">
        <p14:creationId xmlns:p14="http://schemas.microsoft.com/office/powerpoint/2010/main" val="27593982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</TotalTime>
  <Words>1477</Words>
  <Application>Microsoft Office PowerPoint</Application>
  <PresentationFormat>Экран (4:3)</PresentationFormat>
  <Paragraphs>255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Государственное автономное  профессиональное  образовательное учреждение «Мензелинское медицинское училище»</vt:lpstr>
      <vt:lpstr> Характеристика жидких лекарственных форм, их классификация </vt:lpstr>
      <vt:lpstr>Классификация жидких лекарственных форм </vt:lpstr>
      <vt:lpstr>Преимущества  и недостатки   жидких лекарственных  форм</vt:lpstr>
      <vt:lpstr>Растворители. Требования к ним. </vt:lpstr>
      <vt:lpstr> Классификация растворителей </vt:lpstr>
      <vt:lpstr>Характеристика и физико-химические свойства  неводных растворителей</vt:lpstr>
      <vt:lpstr>Характеристика и физико-химические свойства  неводных растворителей</vt:lpstr>
      <vt:lpstr>Характеристика и физико-химические свойства  неводных растворителей</vt:lpstr>
      <vt:lpstr>Характеристика и физико-химические свойства  неводных растворителей</vt:lpstr>
      <vt:lpstr>Вода очищенная (Aqua purificata)</vt:lpstr>
      <vt:lpstr>Способы получения воды очищенной</vt:lpstr>
      <vt:lpstr>Условия получения воды очищенной </vt:lpstr>
      <vt:lpstr>Растворы. Общие сведения.</vt:lpstr>
      <vt:lpstr>Таблица условных терминов растворимости </vt:lpstr>
      <vt:lpstr>Правила изготовления  жидких лекарственных форм </vt:lpstr>
      <vt:lpstr>Способы обозначения концентрации раствора </vt:lpstr>
      <vt:lpstr> Проверка доз ядовитых и сильнодействующих лекарственных веществ в микстурах </vt:lpstr>
      <vt:lpstr> Схема технологии изготовления жидких лекарственных форм  </vt:lpstr>
      <vt:lpstr>Оформление лекарственной формы.  Основные и дополнительные этикетки</vt:lpstr>
      <vt:lpstr>Список литературных источников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автономное  профессиональное  образовательное учреждение «Мензелинское медицинское училище» </dc:title>
  <dc:creator>lara</dc:creator>
  <cp:lastModifiedBy>User</cp:lastModifiedBy>
  <cp:revision>103</cp:revision>
  <dcterms:created xsi:type="dcterms:W3CDTF">2022-01-16T17:15:34Z</dcterms:created>
  <dcterms:modified xsi:type="dcterms:W3CDTF">2022-01-20T18:03:40Z</dcterms:modified>
</cp:coreProperties>
</file>