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</p:sldMasterIdLst>
  <p:sldIdLst>
    <p:sldId id="273" r:id="rId2"/>
    <p:sldId id="271" r:id="rId3"/>
    <p:sldId id="258" r:id="rId4"/>
    <p:sldId id="260" r:id="rId5"/>
    <p:sldId id="261" r:id="rId6"/>
    <p:sldId id="263" r:id="rId7"/>
    <p:sldId id="264" r:id="rId8"/>
    <p:sldId id="268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936" y="8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4CD9418-82FA-4E98-9372-E5E9699032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806474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D5C01-EE21-4FC4-AB4B-810C91925C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485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AD35B3-60E4-430B-8091-3F529680D7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662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109728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FC095-7604-46C8-9696-E6BD264442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936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10972800" cy="1371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981200"/>
            <a:ext cx="53848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3848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86FA4-D26F-430C-9127-F237B08D5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60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FC3104-F8F9-4005-A61B-8B101B4755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800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9320E63-DD0B-4E5E-8714-F2DEC8792D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592697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23AA58-5B04-4F0C-B186-88F727F9E1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4494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F7C655-64E6-4A4B-A4EA-C4EBE60400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235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E0D31B-2465-4B92-B635-6A1E208AEF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403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DB0953-BE1E-43E5-9921-7336535021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577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B22B220-6D23-4498-B075-C842FFB142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25363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43490CA-E9B2-43E3-9247-14BB5BCDC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25017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FBFD6C7-DD8C-4D42-A068-135E1DC07C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09855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56087" y="1825732"/>
            <a:ext cx="4211409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Семья как </a:t>
            </a:r>
          </a:p>
          <a:p>
            <a:r>
              <a:rPr 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потребитель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024063" y="0"/>
            <a:ext cx="8229600" cy="6477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dirty="0"/>
              <a:t>Разнообразие товаров</a:t>
            </a:r>
          </a:p>
        </p:txBody>
      </p:sp>
      <p:sp>
        <p:nvSpPr>
          <p:cNvPr id="18" name="Rectangle 3"/>
          <p:cNvSpPr>
            <a:spLocks noGrp="1" noChangeArrowheads="1"/>
          </p:cNvSpPr>
          <p:nvPr>
            <p:ph idx="1"/>
          </p:nvPr>
        </p:nvSpPr>
        <p:spPr>
          <a:xfrm>
            <a:off x="2095500" y="6143626"/>
            <a:ext cx="8229600" cy="52387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dirty="0"/>
              <a:t>Правильно выбирайте покупки</a:t>
            </a:r>
          </a:p>
        </p:txBody>
      </p:sp>
      <p:pic>
        <p:nvPicPr>
          <p:cNvPr id="11267" name="Picture 4" descr="style2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8313" y="857250"/>
            <a:ext cx="208756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8" descr="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81689" y="928689"/>
            <a:ext cx="1944687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9" descr="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67689" y="857251"/>
            <a:ext cx="21875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" descr="5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52625" y="2857500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2" descr="images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67189" y="2857501"/>
            <a:ext cx="1660525" cy="142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3" descr="135994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24564" y="2786063"/>
            <a:ext cx="172878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14" descr="5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09750" y="4500563"/>
            <a:ext cx="172878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5" descr="7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81939" y="2714625"/>
            <a:ext cx="17287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6" descr="7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10000" y="4429125"/>
            <a:ext cx="1512888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7" descr="8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381626" y="4572001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8" descr="8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167564" y="4643439"/>
            <a:ext cx="13684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19" descr="8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739188" y="4357688"/>
            <a:ext cx="15240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9" name="Picture 20" descr="8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024313" y="928689"/>
            <a:ext cx="16557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67174" y="285728"/>
            <a:ext cx="350929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Кроссворд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0901895"/>
              </p:ext>
            </p:extLst>
          </p:nvPr>
        </p:nvGraphicFramePr>
        <p:xfrm>
          <a:off x="1666876" y="1428750"/>
          <a:ext cx="9001159" cy="5072100"/>
        </p:xfrm>
        <a:graphic>
          <a:graphicData uri="http://schemas.openxmlformats.org/drawingml/2006/table">
            <a:tbl>
              <a:tblPr/>
              <a:tblGrid>
                <a:gridCol w="5244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3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89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47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44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5444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44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53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5444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5444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530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578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2783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30146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3014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6029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489214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86222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435144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461100">
                <a:tc gridSpan="7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600" i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6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dirty="0"/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100">
                <a:tc gridSpan="3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600" i="0" dirty="0">
                          <a:latin typeface="Times New Roman"/>
                          <a:ea typeface="Calibri"/>
                          <a:cs typeface="Times New Roman"/>
                        </a:rPr>
                        <a:t>2 </a:t>
                      </a:r>
                      <a:endParaRPr lang="ru-RU" sz="1600" i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9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mpd="sng">
                      <a:noFill/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100">
                <a:tc gridSpan="3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600" i="0">
                          <a:latin typeface="Times New Roman"/>
                          <a:ea typeface="Calibri"/>
                          <a:cs typeface="Times New Roman"/>
                        </a:rPr>
                        <a:t>3 </a:t>
                      </a:r>
                      <a:endParaRPr lang="ru-RU" sz="1600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1100">
                <a:tc gridSpan="3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600" i="0">
                          <a:latin typeface="Times New Roman"/>
                          <a:ea typeface="Calibri"/>
                          <a:cs typeface="Times New Roman"/>
                        </a:rPr>
                        <a:t>4 </a:t>
                      </a:r>
                      <a:endParaRPr lang="ru-RU" sz="1600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gridSpan="11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100">
                <a:tc gridSpan="6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600" i="0">
                          <a:latin typeface="Times New Roman"/>
                          <a:ea typeface="Calibri"/>
                          <a:cs typeface="Times New Roman"/>
                        </a:rPr>
                        <a:t>5 </a:t>
                      </a:r>
                      <a:endParaRPr lang="ru-RU" sz="1600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1100">
                <a:tc gridSpan="7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600" i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</a:t>
                      </a:r>
                      <a:endParaRPr lang="ru-RU" sz="16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1100">
                <a:tc gridSpan="6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600" i="0">
                          <a:latin typeface="Times New Roman"/>
                          <a:ea typeface="Calibri"/>
                          <a:cs typeface="Times New Roman"/>
                        </a:rPr>
                        <a:t>7 </a:t>
                      </a:r>
                      <a:endParaRPr lang="ru-RU" sz="1600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1100">
                <a:tc gridSpan="5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600" i="0">
                          <a:latin typeface="Times New Roman"/>
                          <a:ea typeface="Calibri"/>
                          <a:cs typeface="Times New Roman"/>
                        </a:rPr>
                        <a:t>8 </a:t>
                      </a:r>
                      <a:endParaRPr lang="ru-RU" sz="1600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1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1100"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600" i="0">
                          <a:latin typeface="Times New Roman"/>
                          <a:ea typeface="Calibri"/>
                          <a:cs typeface="Times New Roman"/>
                        </a:rPr>
                        <a:t>9 </a:t>
                      </a:r>
                      <a:endParaRPr lang="ru-RU" sz="1600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1100">
                <a:tc gridSpan="5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600" i="0">
                          <a:latin typeface="Times New Roman"/>
                          <a:ea typeface="Calibri"/>
                          <a:cs typeface="Times New Roman"/>
                        </a:rPr>
                        <a:t>10 </a:t>
                      </a:r>
                      <a:endParaRPr lang="ru-RU" sz="1600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61100">
                <a:tc gridSpan="4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en-US" sz="1600" i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600" i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endParaRPr lang="en-US" sz="1600" i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2863" marR="62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1000"/>
                        </a:spcAft>
                      </a:pPr>
                      <a:r>
                        <a:rPr lang="ru-RU" sz="16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285273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u="sng" dirty="0"/>
              <a:t>Определение по  С.И.Ожегову</a:t>
            </a:r>
            <a:br>
              <a:rPr lang="ru-RU" sz="2400" dirty="0"/>
            </a:br>
            <a:br>
              <a:rPr lang="ru-RU" sz="2400" dirty="0"/>
            </a:br>
            <a:r>
              <a:rPr lang="ru-RU" sz="2400" dirty="0"/>
              <a:t>Потребитель – лицо или организация, потребляющая </a:t>
            </a:r>
            <a:br>
              <a:rPr lang="ru-RU" sz="2400" dirty="0"/>
            </a:br>
            <a:r>
              <a:rPr lang="ru-RU" sz="2400" dirty="0"/>
              <a:t>                         продукты чьего-нибудь производства.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024063" y="2928938"/>
            <a:ext cx="8147050" cy="3429000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u="sng" dirty="0"/>
              <a:t>В соответствии с Законом Р.Ф.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400" u="sng" dirty="0"/>
              <a:t>«О защите прав потребителей»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/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400" dirty="0"/>
              <a:t>Потребитель – гражданин, имеющий намерение заказать или приобрести либо заказывающий, приобретающий или использующий товары исключи  </a:t>
            </a:r>
            <a:r>
              <a:rPr lang="ru-RU" sz="2400" dirty="0" err="1"/>
              <a:t>тельно</a:t>
            </a:r>
            <a:r>
              <a:rPr lang="ru-RU" sz="2400" dirty="0"/>
              <a:t> для личных, семейных, домашних нужд, не связанных с предпринимательской  деятельностью.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81001"/>
            <a:ext cx="8229600" cy="110331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/>
              <a:t>Основные документы удостоверяющие покупку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Товарный чек </a:t>
            </a:r>
            <a:r>
              <a:rPr lang="ru-RU" b="1"/>
              <a:t>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→</a:t>
            </a:r>
          </a:p>
          <a:p>
            <a:pPr eaLnBrk="1" hangingPunct="1">
              <a:defRPr/>
            </a:pPr>
            <a:endParaRPr lang="ru-RU"/>
          </a:p>
          <a:p>
            <a:pPr eaLnBrk="1" hangingPunct="1"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buFont typeface="Wingdings" pitchFamily="2" charset="2"/>
              <a:buNone/>
              <a:defRPr/>
            </a:pPr>
            <a:endParaRPr lang="ru-RU"/>
          </a:p>
          <a:p>
            <a:pPr eaLnBrk="1" hangingPunct="1">
              <a:defRPr/>
            </a:pPr>
            <a:r>
              <a:rPr lang="ru-RU"/>
              <a:t> Кассовый чек  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→</a:t>
            </a:r>
          </a:p>
        </p:txBody>
      </p:sp>
      <p:pic>
        <p:nvPicPr>
          <p:cNvPr id="5124" name="Picture 4" descr="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67439" y="1484314"/>
            <a:ext cx="400843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6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67438" y="4005264"/>
            <a:ext cx="403225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Договор –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/>
              <a:t>письменное соглашение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/>
              <a:t>двух или более лиц,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/>
              <a:t>регулирующее их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/>
              <a:t>взаимоотношение по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/>
              <a:t>поводу купли-продажи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000"/>
              <a:t>товаров или услуг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2401" y="404814"/>
            <a:ext cx="5027613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Рациональный потребитель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1774826" y="1981200"/>
            <a:ext cx="2881313" cy="4114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/>
              <a:t>Потребитель, имеющий стремление достичь максимального результата при ограниченных возможностях</a:t>
            </a:r>
          </a:p>
        </p:txBody>
      </p:sp>
      <p:pic>
        <p:nvPicPr>
          <p:cNvPr id="7172" name="Рисунок 4" descr="http://lifehacker.ru/wp-content/uploads/2014/02/21111019-shutterstock_114569323.jpg"/>
          <p:cNvPicPr>
            <a:picLocks noChangeAspect="1" noChangeArrowheads="1"/>
          </p:cNvPicPr>
          <p:nvPr/>
        </p:nvPicPr>
        <p:blipFill>
          <a:blip r:embed="rId2"/>
          <a:srcRect b="3404"/>
          <a:stretch>
            <a:fillRect/>
          </a:stretch>
        </p:blipFill>
        <p:spPr bwMode="auto">
          <a:xfrm>
            <a:off x="4810125" y="1857375"/>
            <a:ext cx="5500688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8229600" cy="2039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/>
              <a:t>Заполни таблицу</a:t>
            </a:r>
            <a:br>
              <a:rPr lang="ru-RU" sz="4000"/>
            </a:br>
            <a:br>
              <a:rPr lang="ru-RU" sz="4000"/>
            </a:br>
            <a:r>
              <a:rPr lang="ru-RU" sz="2800"/>
              <a:t>Вспомни свои покупки за неделю и распредели их по группам</a:t>
            </a:r>
          </a:p>
        </p:txBody>
      </p:sp>
      <p:graphicFrame>
        <p:nvGraphicFramePr>
          <p:cNvPr id="14383" name="Group 47"/>
          <p:cNvGraphicFramePr>
            <a:graphicFrameLocks noGrp="1"/>
          </p:cNvGraphicFramePr>
          <p:nvPr>
            <p:ph type="tbl" idx="1"/>
          </p:nvPr>
        </p:nvGraphicFramePr>
        <p:xfrm>
          <a:off x="1881189" y="2714626"/>
          <a:ext cx="8472519" cy="3529013"/>
        </p:xfrm>
        <a:graphic>
          <a:graphicData uri="http://schemas.openxmlformats.org/drawingml/2006/table">
            <a:tbl>
              <a:tblPr/>
              <a:tblGrid>
                <a:gridCol w="28241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41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241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63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Необходимые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Желаемые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Престижные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2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525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Сделай вывод: рациональный ли ты потребитель.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381000"/>
            <a:ext cx="8229600" cy="20399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/>
              <a:t>Заполни таблицу</a:t>
            </a:r>
            <a:br>
              <a:rPr lang="ru-RU" sz="4000"/>
            </a:br>
            <a:br>
              <a:rPr lang="ru-RU" sz="4000"/>
            </a:br>
            <a:r>
              <a:rPr lang="ru-RU" sz="2800"/>
              <a:t>Вспомни свои покупки за неделю и распредели их по группам</a:t>
            </a:r>
          </a:p>
        </p:txBody>
      </p:sp>
      <p:graphicFrame>
        <p:nvGraphicFramePr>
          <p:cNvPr id="21507" name="Group 3"/>
          <p:cNvGraphicFramePr>
            <a:graphicFrameLocks noGrp="1"/>
          </p:cNvGraphicFramePr>
          <p:nvPr>
            <p:ph type="tbl" idx="1"/>
          </p:nvPr>
        </p:nvGraphicFramePr>
        <p:xfrm>
          <a:off x="1981200" y="2708275"/>
          <a:ext cx="8229600" cy="3600450"/>
        </p:xfrm>
        <a:graphic>
          <a:graphicData uri="http://schemas.openxmlformats.org/drawingml/2006/table">
            <a:tbl>
              <a:tblPr/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397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Необходимые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Желаемые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Престижные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3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Вы рациональный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потребитель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Вам трудно отказать своим желаниям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Вы зависите от мнения окружающих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/>
              <a:t>Как стать рациональным</a:t>
            </a:r>
            <a:br>
              <a:rPr lang="ru-RU" sz="4000"/>
            </a:br>
            <a:r>
              <a:rPr lang="ru-RU" sz="2800"/>
              <a:t>Научись правильно оценивать степень значимости покупки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1" y="1981200"/>
            <a:ext cx="8291513" cy="8715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dirty="0"/>
              <a:t>   Заполни таблицу</a:t>
            </a:r>
          </a:p>
          <a:p>
            <a:pPr eaLnBrk="1" hangingPunct="1">
              <a:defRPr/>
            </a:pPr>
            <a:endParaRPr lang="ru-RU" sz="2800" dirty="0"/>
          </a:p>
        </p:txBody>
      </p:sp>
      <p:graphicFrame>
        <p:nvGraphicFramePr>
          <p:cNvPr id="22558" name="Group 30"/>
          <p:cNvGraphicFramePr>
            <a:graphicFrameLocks noGrp="1"/>
          </p:cNvGraphicFramePr>
          <p:nvPr>
            <p:ph sz="half" idx="2"/>
          </p:nvPr>
        </p:nvGraphicFramePr>
        <p:xfrm>
          <a:off x="1952626" y="2786064"/>
          <a:ext cx="8218487" cy="3455989"/>
        </p:xfrm>
        <a:graphic>
          <a:graphicData uri="http://schemas.openxmlformats.org/drawingml/2006/table">
            <a:tbl>
              <a:tblPr/>
              <a:tblGrid>
                <a:gridCol w="4110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8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49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Положительные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стороны покупки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Отрицательные стороны покупки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2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37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Сделайте вывод: нужно ли покупать данный товар.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300</TotalTime>
  <Words>228</Words>
  <Application>Microsoft Office PowerPoint</Application>
  <PresentationFormat>Широкоэкранный</PresentationFormat>
  <Paragraphs>78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Franklin Gothic Book</vt:lpstr>
      <vt:lpstr>Tahoma</vt:lpstr>
      <vt:lpstr>Times New Roman</vt:lpstr>
      <vt:lpstr>Wingdings</vt:lpstr>
      <vt:lpstr>Уголки</vt:lpstr>
      <vt:lpstr>Презентация PowerPoint</vt:lpstr>
      <vt:lpstr>Презентация PowerPoint</vt:lpstr>
      <vt:lpstr>Определение по  С.И.Ожегову  Потребитель – лицо или организация, потребляющая                           продукты чьего-нибудь производства.</vt:lpstr>
      <vt:lpstr>Основные документы удостоверяющие покупку</vt:lpstr>
      <vt:lpstr>Презентация PowerPoint</vt:lpstr>
      <vt:lpstr>Рациональный потребитель</vt:lpstr>
      <vt:lpstr>Заполни таблицу  Вспомни свои покупки за неделю и распредели их по группам</vt:lpstr>
      <vt:lpstr>Заполни таблицу  Вспомни свои покупки за неделю и распредели их по группам</vt:lpstr>
      <vt:lpstr>Как стать рациональным Научись правильно оценивать степень значимости покупки</vt:lpstr>
      <vt:lpstr>Разнообразие товаров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такой потребитель</dc:title>
  <dc:creator>Admin</dc:creator>
  <cp:lastModifiedBy>Ульяна Михайлова</cp:lastModifiedBy>
  <cp:revision>18</cp:revision>
  <dcterms:created xsi:type="dcterms:W3CDTF">2011-02-23T17:42:31Z</dcterms:created>
  <dcterms:modified xsi:type="dcterms:W3CDTF">2023-02-06T18:35:52Z</dcterms:modified>
</cp:coreProperties>
</file>