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93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53E846D-C592-48CC-8452-B0BC227DF4C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8CAF6F4-BAC0-446F-A27B-CB080553E57D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0234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E846D-C592-48CC-8452-B0BC227DF4C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AF6F4-BAC0-446F-A27B-CB080553E5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537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E846D-C592-48CC-8452-B0BC227DF4C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AF6F4-BAC0-446F-A27B-CB080553E5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820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E846D-C592-48CC-8452-B0BC227DF4C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AF6F4-BAC0-446F-A27B-CB080553E5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507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E846D-C592-48CC-8452-B0BC227DF4C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AF6F4-BAC0-446F-A27B-CB080553E57D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2326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E846D-C592-48CC-8452-B0BC227DF4C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AF6F4-BAC0-446F-A27B-CB080553E5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911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E846D-C592-48CC-8452-B0BC227DF4C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AF6F4-BAC0-446F-A27B-CB080553E5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46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E846D-C592-48CC-8452-B0BC227DF4C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AF6F4-BAC0-446F-A27B-CB080553E5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5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E846D-C592-48CC-8452-B0BC227DF4C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AF6F4-BAC0-446F-A27B-CB080553E5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549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E846D-C592-48CC-8452-B0BC227DF4C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AF6F4-BAC0-446F-A27B-CB080553E5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941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E846D-C592-48CC-8452-B0BC227DF4C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AF6F4-BAC0-446F-A27B-CB080553E5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390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053E846D-C592-48CC-8452-B0BC227DF4CC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F8CAF6F4-BAC0-446F-A27B-CB080553E5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09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016378-8119-B0F5-9751-E988EFCB41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Народные песни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43F8B6F-59CB-F123-6BC0-6DC690AD50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b="0" i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“Россия… какое красивое слово! </a:t>
            </a:r>
            <a:b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0" i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роса, и сила, и синее что-то”. </a:t>
            </a:r>
            <a:r>
              <a:rPr lang="ru-RU" b="0" i="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С.Есенин</a:t>
            </a:r>
            <a:r>
              <a:rPr lang="ru-RU" b="0" i="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3069584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83EBF82A-094F-68EA-CD97-0F250E90B2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663" y="460663"/>
            <a:ext cx="5936673" cy="5936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2558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0A534427-4FBC-7101-0C02-41B90FF5CF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316" y="446809"/>
            <a:ext cx="6645367" cy="5756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1218285"/>
      </p:ext>
    </p:extLst>
  </p:cSld>
  <p:clrMapOvr>
    <a:masterClrMapping/>
  </p:clrMapOvr>
  <p:transition spd="med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id="{F994ED1A-934F-9429-598E-B2E11B50FB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4274" y="384463"/>
            <a:ext cx="7983451" cy="6089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1631931"/>
      </p:ext>
    </p:extLst>
  </p:cSld>
  <p:clrMapOvr>
    <a:masterClrMapping/>
  </p:clrMapOvr>
  <p:transition spd="slow">
    <p:cov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extLst>
              <a:ext uri="{FF2B5EF4-FFF2-40B4-BE49-F238E27FC236}">
                <a16:creationId xmlns:a16="http://schemas.microsoft.com/office/drawing/2014/main" id="{7E8174CC-A3A3-580A-CD4C-F19E559B7D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9676" y="431222"/>
            <a:ext cx="7869166" cy="5995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98152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id="{9D6B83B6-3580-728D-3B9F-B68FCC7D32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5961" y="348961"/>
            <a:ext cx="6160077" cy="6160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28752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8E65B7C-EDEE-553B-0936-DC41529CB8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4499264"/>
            <a:ext cx="9872871" cy="1950506"/>
          </a:xfrm>
        </p:spPr>
        <p:txBody>
          <a:bodyPr>
            <a:normAutofit lnSpcReduction="10000"/>
          </a:bodyPr>
          <a:lstStyle/>
          <a:p>
            <a:pPr marL="45720" indent="0" algn="ctr">
              <a:lnSpc>
                <a:spcPct val="107000"/>
              </a:lnSpc>
              <a:spcBef>
                <a:spcPts val="200"/>
              </a:spcBef>
              <a:buNone/>
            </a:pPr>
            <a:r>
              <a:rPr lang="ru-RU" sz="2800" b="1" i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Нет в мире подобных России раздольной,</a:t>
            </a:r>
            <a:endParaRPr lang="ru-RU" sz="2800" b="1" dirty="0"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ctr">
              <a:lnSpc>
                <a:spcPct val="107000"/>
              </a:lnSpc>
              <a:spcBef>
                <a:spcPts val="200"/>
              </a:spcBef>
              <a:buNone/>
            </a:pPr>
            <a:r>
              <a:rPr lang="ru-RU" sz="2800" b="1" i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Цветов наших ярче и крепче пород.</a:t>
            </a:r>
            <a:endParaRPr lang="ru-RU" sz="2800" b="1" dirty="0"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ctr">
              <a:lnSpc>
                <a:spcPct val="107000"/>
              </a:lnSpc>
              <a:spcBef>
                <a:spcPts val="200"/>
              </a:spcBef>
              <a:buNone/>
            </a:pPr>
            <a:r>
              <a:rPr lang="ru-RU" sz="2800" b="1" i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Бессмертен народ наш, великий и вольный,</a:t>
            </a:r>
            <a:endParaRPr lang="ru-RU" sz="2800" b="1" dirty="0"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ctr">
              <a:lnSpc>
                <a:spcPct val="107000"/>
              </a:lnSpc>
              <a:spcBef>
                <a:spcPts val="200"/>
              </a:spcBef>
              <a:buNone/>
            </a:pPr>
            <a:r>
              <a:rPr lang="ru-RU" sz="2800" b="1" i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Наш русский, наш вечный, наш гордый народ.</a:t>
            </a:r>
            <a:endParaRPr lang="ru-RU" sz="2800" b="1" dirty="0">
              <a:solidFill>
                <a:schemeClr val="tx1"/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800" dirty="0"/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id="{29EDE3D7-BA9D-9830-B9AE-239DB713B9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60" y="408230"/>
            <a:ext cx="5187804" cy="3901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>
            <a:extLst>
              <a:ext uri="{FF2B5EF4-FFF2-40B4-BE49-F238E27FC236}">
                <a16:creationId xmlns:a16="http://schemas.microsoft.com/office/drawing/2014/main" id="{7D423867-05F1-C468-6120-DAEEFB6F08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08230"/>
            <a:ext cx="5201349" cy="3901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766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31D440E-5BC9-3C39-3049-45472DFE20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540327"/>
            <a:ext cx="9872871" cy="5555673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800" b="0" i="0" dirty="0">
                <a:solidFill>
                  <a:srgbClr val="000000"/>
                </a:solidFill>
                <a:effectLst/>
              </a:rPr>
              <a:t>“Россия… какое красивое слово! </a:t>
            </a:r>
            <a:br>
              <a:rPr lang="ru-RU" sz="2800" dirty="0"/>
            </a:br>
            <a:r>
              <a:rPr lang="ru-RU" sz="2800" b="0" i="0" dirty="0">
                <a:solidFill>
                  <a:srgbClr val="000000"/>
                </a:solidFill>
                <a:effectLst/>
              </a:rPr>
              <a:t>И роса, и сила, и синее что-то”</a:t>
            </a:r>
            <a:br>
              <a:rPr lang="ru-RU" sz="2800" dirty="0"/>
            </a:br>
            <a:r>
              <a:rPr lang="ru-RU" sz="2800" b="0" i="0" dirty="0">
                <a:solidFill>
                  <a:srgbClr val="000000"/>
                </a:solidFill>
                <a:effectLst/>
              </a:rPr>
              <a:t>Россия… как из песни слово, </a:t>
            </a:r>
            <a:br>
              <a:rPr lang="ru-RU" sz="2800" dirty="0"/>
            </a:br>
            <a:r>
              <a:rPr lang="ru-RU" sz="2800" b="0" i="0" dirty="0">
                <a:solidFill>
                  <a:srgbClr val="000000"/>
                </a:solidFill>
                <a:effectLst/>
              </a:rPr>
              <a:t>Березок юная листва…</a:t>
            </a:r>
            <a:br>
              <a:rPr lang="ru-RU" sz="2800" dirty="0"/>
            </a:br>
            <a:r>
              <a:rPr lang="ru-RU" sz="2800" b="0" i="0" dirty="0">
                <a:solidFill>
                  <a:srgbClr val="000000"/>
                </a:solidFill>
                <a:effectLst/>
              </a:rPr>
              <a:t>Кругом леса, поля и реки,</a:t>
            </a:r>
            <a:br>
              <a:rPr lang="ru-RU" sz="2800" dirty="0"/>
            </a:br>
            <a:r>
              <a:rPr lang="ru-RU" sz="2800" b="0" i="0" dirty="0">
                <a:solidFill>
                  <a:srgbClr val="000000"/>
                </a:solidFill>
                <a:effectLst/>
              </a:rPr>
              <a:t>Раздолье, русская душа.</a:t>
            </a:r>
            <a:br>
              <a:rPr lang="ru-RU" sz="2800" dirty="0"/>
            </a:br>
            <a:r>
              <a:rPr lang="ru-RU" sz="2800" b="0" i="0" dirty="0">
                <a:solidFill>
                  <a:srgbClr val="000000"/>
                </a:solidFill>
                <a:effectLst/>
              </a:rPr>
              <a:t>Люблю тебя, моя Россия, </a:t>
            </a:r>
            <a:br>
              <a:rPr lang="ru-RU" sz="2800" dirty="0"/>
            </a:br>
            <a:r>
              <a:rPr lang="ru-RU" sz="2800" b="0" i="0" dirty="0">
                <a:solidFill>
                  <a:srgbClr val="000000"/>
                </a:solidFill>
                <a:effectLst/>
              </a:rPr>
              <a:t>За ясный свет твоих очей,</a:t>
            </a:r>
            <a:br>
              <a:rPr lang="ru-RU" sz="2800" dirty="0"/>
            </a:br>
            <a:r>
              <a:rPr lang="ru-RU" sz="2800" b="0" i="0" dirty="0">
                <a:solidFill>
                  <a:srgbClr val="000000"/>
                </a:solidFill>
                <a:effectLst/>
              </a:rPr>
              <a:t>За ум, за подвиги святые,</a:t>
            </a:r>
            <a:br>
              <a:rPr lang="ru-RU" sz="2800" dirty="0"/>
            </a:br>
            <a:r>
              <a:rPr lang="ru-RU" sz="2800" b="0" i="0" dirty="0">
                <a:solidFill>
                  <a:srgbClr val="000000"/>
                </a:solidFill>
                <a:effectLst/>
              </a:rPr>
              <a:t>За голос звонкий, как ручей.</a:t>
            </a:r>
            <a:br>
              <a:rPr lang="ru-RU" sz="2800" dirty="0"/>
            </a:br>
            <a:r>
              <a:rPr lang="ru-RU" sz="2800" b="0" i="0" dirty="0">
                <a:solidFill>
                  <a:srgbClr val="000000"/>
                </a:solidFill>
                <a:effectLst/>
              </a:rPr>
              <a:t>Люблю, глубоко понимаю</a:t>
            </a:r>
            <a:br>
              <a:rPr lang="ru-RU" sz="2800" dirty="0"/>
            </a:br>
            <a:r>
              <a:rPr lang="ru-RU" sz="2800" b="0" i="0" dirty="0">
                <a:solidFill>
                  <a:srgbClr val="000000"/>
                </a:solidFill>
                <a:effectLst/>
              </a:rPr>
              <a:t>Степей задумчивую грусть.</a:t>
            </a:r>
            <a:br>
              <a:rPr lang="ru-RU" sz="2800" dirty="0"/>
            </a:br>
            <a:r>
              <a:rPr lang="ru-RU" sz="2800" b="0" i="0" dirty="0">
                <a:solidFill>
                  <a:srgbClr val="000000"/>
                </a:solidFill>
                <a:effectLst/>
              </a:rPr>
              <a:t>Люблю все то, что называют </a:t>
            </a:r>
            <a:br>
              <a:rPr lang="ru-RU" sz="2800" dirty="0"/>
            </a:br>
            <a:r>
              <a:rPr lang="ru-RU" sz="2800" b="0" i="0" dirty="0">
                <a:solidFill>
                  <a:srgbClr val="000000"/>
                </a:solidFill>
                <a:effectLst/>
              </a:rPr>
              <a:t>Одним широким словом “Русь”.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38246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7D1F97E-D8B4-A259-D3F5-DF116A6F86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4208318" cy="2805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F5F14328-835A-5B83-540D-8C2123320A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319" y="0"/>
            <a:ext cx="3501736" cy="2800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C06AD1C9-9EEB-F7A1-57CA-4AAE3F66A8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0631" y="2786031"/>
            <a:ext cx="5751369" cy="4071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>
            <a:extLst>
              <a:ext uri="{FF2B5EF4-FFF2-40B4-BE49-F238E27FC236}">
                <a16:creationId xmlns:a16="http://schemas.microsoft.com/office/drawing/2014/main" id="{8B2AA257-54F8-2862-87FC-0FEF8B4F4E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0055" y="0"/>
            <a:ext cx="4481944" cy="2998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>
            <a:extLst>
              <a:ext uri="{FF2B5EF4-FFF2-40B4-BE49-F238E27FC236}">
                <a16:creationId xmlns:a16="http://schemas.microsoft.com/office/drawing/2014/main" id="{E765C92B-AC0D-0F37-C3FF-41F50922FA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49570"/>
            <a:ext cx="6440630" cy="4308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71957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CA057657-8662-03FE-599A-822CC31922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0878673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A92FB1CD-AE33-8BEA-49B3-B51D3C2C23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5015346" cy="3761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>
            <a:extLst>
              <a:ext uri="{FF2B5EF4-FFF2-40B4-BE49-F238E27FC236}">
                <a16:creationId xmlns:a16="http://schemas.microsoft.com/office/drawing/2014/main" id="{61C0058F-3462-4238-2A09-8D24DFD5F7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347" y="0"/>
            <a:ext cx="7176653" cy="4780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63D2E416-593D-B019-705C-9528AA558A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61509"/>
            <a:ext cx="5898078" cy="3096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>
            <a:extLst>
              <a:ext uri="{FF2B5EF4-FFF2-40B4-BE49-F238E27FC236}">
                <a16:creationId xmlns:a16="http://schemas.microsoft.com/office/drawing/2014/main" id="{D5A0EBDA-4BCC-8B6A-8DC8-F2B0AF9878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37"/>
          <a:stretch/>
        </p:blipFill>
        <p:spPr bwMode="auto">
          <a:xfrm>
            <a:off x="5766955" y="3096490"/>
            <a:ext cx="6425045" cy="3761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9569996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2B8B8760-5ABE-3C9D-E388-44850434CB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01436" y="1346662"/>
            <a:ext cx="3931920" cy="4754880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Русская народная песня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 вид творчества русского народа с глубокой древности. Тесно связанная с жизнью и бытом, устно передаваемая от поколения к поколению. Русская народная песня богата различными жанрами: трудовые, обрядовые, календарные, свадебные, хороводные, игровые, плясовые, исторические песни, былины, духовные стихи, лирические протяжные песни, частушки и др.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045BD457-E155-157F-8F4A-37AA0EF22F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8800" y="1215736"/>
            <a:ext cx="6304727" cy="4426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4124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92EEEB6C-40B7-FC9F-92DC-71C6104834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545" y="703509"/>
            <a:ext cx="3390901" cy="4335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>
            <a:extLst>
              <a:ext uri="{FF2B5EF4-FFF2-40B4-BE49-F238E27FC236}">
                <a16:creationId xmlns:a16="http://schemas.microsoft.com/office/drawing/2014/main" id="{E81B7FE8-2E25-74C7-59BA-6508B7CA81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199" y="800098"/>
            <a:ext cx="3390901" cy="4238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>
            <a:extLst>
              <a:ext uri="{FF2B5EF4-FFF2-40B4-BE49-F238E27FC236}">
                <a16:creationId xmlns:a16="http://schemas.microsoft.com/office/drawing/2014/main" id="{566A0673-008F-C9A8-23E4-776B55E45D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7383" y="800099"/>
            <a:ext cx="2962737" cy="4239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FDB9AE4-F327-151D-77B0-2970E8D7D1DA}"/>
              </a:ext>
            </a:extLst>
          </p:cNvPr>
          <p:cNvSpPr/>
          <p:nvPr/>
        </p:nvSpPr>
        <p:spPr>
          <a:xfrm>
            <a:off x="532545" y="5226627"/>
            <a:ext cx="3395219" cy="7169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М.П. Мусоргский</a:t>
            </a:r>
            <a:endParaRPr lang="ru-RU" sz="2800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2FB909DE-C6B9-3D6F-32AC-B5FC55BA63A5}"/>
              </a:ext>
            </a:extLst>
          </p:cNvPr>
          <p:cNvSpPr/>
          <p:nvPr/>
        </p:nvSpPr>
        <p:spPr>
          <a:xfrm>
            <a:off x="4262881" y="5226627"/>
            <a:ext cx="3395219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Н.А. Римский-Корсаков</a:t>
            </a:r>
            <a:endParaRPr lang="ru-RU" sz="2800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EBBBE448-B563-260C-AA7F-44F29FA346B6}"/>
              </a:ext>
            </a:extLst>
          </p:cNvPr>
          <p:cNvSpPr/>
          <p:nvPr/>
        </p:nvSpPr>
        <p:spPr>
          <a:xfrm>
            <a:off x="8507383" y="5226626"/>
            <a:ext cx="2962737" cy="7169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П.И. Чайковский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689184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EDEEC816-3970-89FC-BF94-246957B15C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3135" y="467592"/>
            <a:ext cx="8585729" cy="6130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4010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85AFAF8E-3042-A2AC-F819-EBA92D9A4A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3304" y="566304"/>
            <a:ext cx="5725391" cy="5725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1450938"/>
      </p:ext>
    </p:extLst>
  </p:cSld>
  <p:clrMapOvr>
    <a:masterClrMapping/>
  </p:clrMapOvr>
  <p:transition spd="slow">
    <p:randomBar dir="vert"/>
  </p:transition>
</p:sld>
</file>

<file path=ppt/theme/theme1.xml><?xml version="1.0" encoding="utf-8"?>
<a:theme xmlns:a="http://schemas.openxmlformats.org/drawingml/2006/main" name="Базис">
  <a:themeElements>
    <a:clrScheme name="Базис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Базис</Template>
  <TotalTime>52</TotalTime>
  <Words>233</Words>
  <Application>Microsoft Office PowerPoint</Application>
  <PresentationFormat>Широкоэкранный</PresentationFormat>
  <Paragraphs>11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Corbel</vt:lpstr>
      <vt:lpstr>Times New Roman</vt:lpstr>
      <vt:lpstr>Базис</vt:lpstr>
      <vt:lpstr>Народные песни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Народные песни</dc:title>
  <dc:creator>Ульяна Михайлова</dc:creator>
  <cp:lastModifiedBy>Ульяна Михайлова</cp:lastModifiedBy>
  <cp:revision>1</cp:revision>
  <dcterms:created xsi:type="dcterms:W3CDTF">2022-11-14T18:35:48Z</dcterms:created>
  <dcterms:modified xsi:type="dcterms:W3CDTF">2022-11-14T19:28:43Z</dcterms:modified>
</cp:coreProperties>
</file>